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9.xml" ContentType="application/vnd.openxmlformats-officedocument.presentationml.slideMaster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22.xml" ContentType="application/vnd.openxmlformats-officedocument.presentationml.slideMaster+xml"/>
  <Override PartName="/ppt/theme/theme14.xml" ContentType="application/vnd.openxmlformats-officedocument.theme+xml"/>
  <Override PartName="/ppt/theme/theme25.xml" ContentType="application/vnd.openxmlformats-officedocument.theme+xml"/>
  <Override PartName="/ppt/notesSlides/notesSlide12.xml" ContentType="application/vnd.openxmlformats-officedocument.presentationml.notesSlide+xml"/>
  <Override PartName="/ppt/theme/theme21.xml" ContentType="application/vnd.openxmlformats-officedocument.them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10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9.xml" ContentType="application/vnd.openxmlformats-officedocument.theme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slideLayouts/slideLayout21.xml" ContentType="application/vnd.openxmlformats-officedocument.presentationml.slideLayout+xml"/>
  <Override PartName="/ppt/theme/theme26.xml" ContentType="application/vnd.openxmlformats-officedocument.them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theme/theme24.xml" ContentType="application/vnd.openxmlformats-officedocument.them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theme/theme22.xml" ContentType="application/vnd.openxmlformats-officedocument.theme+xml"/>
  <Override PartName="/ppt/notesSlides/notesSlide6.xml" ContentType="application/vnd.openxmlformats-officedocument.presentationml.notesSlide+xml"/>
  <Override PartName="/ppt/legacyDocTextInfo.bin" ContentType="application/vnd.ms-office.legacyDocTextInfo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20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Masters/slideMaster17.xml" ContentType="application/vnd.openxmlformats-officedocument.presentationml.slideMaster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Masters/slideMaster24.xml" ContentType="application/vnd.openxmlformats-officedocument.presentationml.slideMaster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13.xml" ContentType="application/vnd.openxmlformats-officedocument.presentationml.slideMaster+xml"/>
  <Override PartName="/ppt/theme/theme23.xml" ContentType="application/vnd.openxmlformats-officedocument.them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Masters/slideMaster20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4" r:id="rId1"/>
    <p:sldMasterId id="2147483706" r:id="rId2"/>
    <p:sldMasterId id="2147483708" r:id="rId3"/>
    <p:sldMasterId id="2147483710" r:id="rId4"/>
    <p:sldMasterId id="2147483712" r:id="rId5"/>
    <p:sldMasterId id="2147483714" r:id="rId6"/>
    <p:sldMasterId id="2147483716" r:id="rId7"/>
    <p:sldMasterId id="2147483718" r:id="rId8"/>
    <p:sldMasterId id="2147483720" r:id="rId9"/>
    <p:sldMasterId id="2147483722" r:id="rId10"/>
    <p:sldMasterId id="2147483724" r:id="rId11"/>
    <p:sldMasterId id="2147483726" r:id="rId12"/>
    <p:sldMasterId id="2147483728" r:id="rId13"/>
    <p:sldMasterId id="2147483730" r:id="rId14"/>
    <p:sldMasterId id="2147483732" r:id="rId15"/>
    <p:sldMasterId id="2147483734" r:id="rId16"/>
    <p:sldMasterId id="2147483736" r:id="rId17"/>
    <p:sldMasterId id="2147483738" r:id="rId18"/>
    <p:sldMasterId id="2147483740" r:id="rId19"/>
    <p:sldMasterId id="2147483742" r:id="rId20"/>
    <p:sldMasterId id="2147483744" r:id="rId21"/>
    <p:sldMasterId id="2147483746" r:id="rId22"/>
    <p:sldMasterId id="2147483748" r:id="rId23"/>
    <p:sldMasterId id="2147483750" r:id="rId24"/>
    <p:sldMasterId id="2147483752" r:id="rId25"/>
  </p:sldMasterIdLst>
  <p:notesMasterIdLst>
    <p:notesMasterId r:id="rId53"/>
  </p:notesMasterIdLst>
  <p:sldIdLst>
    <p:sldId id="335" r:id="rId26"/>
    <p:sldId id="356" r:id="rId27"/>
    <p:sldId id="389" r:id="rId28"/>
    <p:sldId id="390" r:id="rId29"/>
    <p:sldId id="391" r:id="rId30"/>
    <p:sldId id="392" r:id="rId31"/>
    <p:sldId id="393" r:id="rId32"/>
    <p:sldId id="394" r:id="rId33"/>
    <p:sldId id="395" r:id="rId34"/>
    <p:sldId id="396" r:id="rId35"/>
    <p:sldId id="397" r:id="rId36"/>
    <p:sldId id="398" r:id="rId37"/>
    <p:sldId id="399" r:id="rId38"/>
    <p:sldId id="400" r:id="rId39"/>
    <p:sldId id="401" r:id="rId40"/>
    <p:sldId id="402" r:id="rId41"/>
    <p:sldId id="403" r:id="rId42"/>
    <p:sldId id="404" r:id="rId43"/>
    <p:sldId id="405" r:id="rId44"/>
    <p:sldId id="406" r:id="rId45"/>
    <p:sldId id="407" r:id="rId46"/>
    <p:sldId id="408" r:id="rId47"/>
    <p:sldId id="409" r:id="rId48"/>
    <p:sldId id="410" r:id="rId49"/>
    <p:sldId id="411" r:id="rId50"/>
    <p:sldId id="412" r:id="rId51"/>
    <p:sldId id="413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FDFD"/>
    <a:srgbClr val="F6FC04"/>
    <a:srgbClr val="149C02"/>
    <a:srgbClr val="1102D0"/>
    <a:srgbClr val="66FF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32" autoAdjust="0"/>
    <p:restoredTop sz="90221" autoAdjust="0"/>
  </p:normalViewPr>
  <p:slideViewPr>
    <p:cSldViewPr>
      <p:cViewPr>
        <p:scale>
          <a:sx n="75" d="100"/>
          <a:sy n="75" d="100"/>
        </p:scale>
        <p:origin x="-1254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1.xml"/><Relationship Id="rId39" Type="http://schemas.openxmlformats.org/officeDocument/2006/relationships/slide" Target="slides/slide14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9.xml"/><Relationship Id="rId42" Type="http://schemas.openxmlformats.org/officeDocument/2006/relationships/slide" Target="slides/slide17.xml"/><Relationship Id="rId47" Type="http://schemas.openxmlformats.org/officeDocument/2006/relationships/slide" Target="slides/slide22.xml"/><Relationship Id="rId50" Type="http://schemas.openxmlformats.org/officeDocument/2006/relationships/slide" Target="slides/slide25.xml"/><Relationship Id="rId55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" Target="slides/slide8.xml"/><Relationship Id="rId38" Type="http://schemas.openxmlformats.org/officeDocument/2006/relationships/slide" Target="slides/slide13.xml"/><Relationship Id="rId46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Master" Target="slideMasters/slideMaster20.xml"/><Relationship Id="rId29" Type="http://schemas.openxmlformats.org/officeDocument/2006/relationships/slide" Target="slides/slide4.xml"/><Relationship Id="rId41" Type="http://schemas.openxmlformats.org/officeDocument/2006/relationships/slide" Target="slides/slide16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Master" Target="slideMasters/slideMaster24.xml"/><Relationship Id="rId32" Type="http://schemas.openxmlformats.org/officeDocument/2006/relationships/slide" Target="slides/slide7.xml"/><Relationship Id="rId37" Type="http://schemas.openxmlformats.org/officeDocument/2006/relationships/slide" Target="slides/slide12.xml"/><Relationship Id="rId40" Type="http://schemas.openxmlformats.org/officeDocument/2006/relationships/slide" Target="slides/slide15.xml"/><Relationship Id="rId45" Type="http://schemas.openxmlformats.org/officeDocument/2006/relationships/slide" Target="slides/slide20.xml"/><Relationship Id="rId53" Type="http://schemas.openxmlformats.org/officeDocument/2006/relationships/notesMaster" Target="notesMasters/notesMaster1.xml"/><Relationship Id="rId58" Type="http://schemas.microsoft.com/office/2006/relationships/legacyDocTextInfo" Target="legacyDocTextInfo.bin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3.xml"/><Relationship Id="rId36" Type="http://schemas.openxmlformats.org/officeDocument/2006/relationships/slide" Target="slides/slide11.xml"/><Relationship Id="rId49" Type="http://schemas.openxmlformats.org/officeDocument/2006/relationships/slide" Target="slides/slide24.xml"/><Relationship Id="rId5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6.xml"/><Relationship Id="rId44" Type="http://schemas.openxmlformats.org/officeDocument/2006/relationships/slide" Target="slides/slide19.xml"/><Relationship Id="rId52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2.xml"/><Relationship Id="rId30" Type="http://schemas.openxmlformats.org/officeDocument/2006/relationships/slide" Target="slides/slide5.xml"/><Relationship Id="rId35" Type="http://schemas.openxmlformats.org/officeDocument/2006/relationships/slide" Target="slides/slide10.xml"/><Relationship Id="rId43" Type="http://schemas.openxmlformats.org/officeDocument/2006/relationships/slide" Target="slides/slide18.xml"/><Relationship Id="rId48" Type="http://schemas.openxmlformats.org/officeDocument/2006/relationships/slide" Target="slides/slide23.xml"/><Relationship Id="rId56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26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456AC4-E520-4214-860A-1193FD975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1BC67-4EC1-4E03-AE6E-839404ED808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10C5A-6317-4964-828D-4610ABEA0672}" type="slidenum">
              <a:rPr lang="en-US" smtClean="0">
                <a:solidFill>
                  <a:srgbClr val="000000"/>
                </a:solidFill>
              </a:rPr>
              <a:pPr/>
              <a:t>10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85F8B4-7AF4-4626-8B55-649F1BC43550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F96454-5C69-414F-AB77-518E75361A3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94B895-2716-442B-855C-1D6ED360A9C2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EC989C-FC96-4242-9D22-9667C4E6F076}" type="slidenum">
              <a:rPr lang="en-US" smtClean="0">
                <a:solidFill>
                  <a:srgbClr val="000000"/>
                </a:solidFill>
              </a:rPr>
              <a:pPr/>
              <a:t>14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58A56-9840-4043-A344-1C3E86AC4F94}" type="slidenum">
              <a:rPr lang="en-US" smtClean="0">
                <a:solidFill>
                  <a:srgbClr val="000000"/>
                </a:solidFill>
              </a:rPr>
              <a:pPr/>
              <a:t>15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9C63B-0AE7-4277-B7AF-6A538ADAB47D}" type="slidenum">
              <a:rPr lang="en-US" smtClean="0">
                <a:solidFill>
                  <a:srgbClr val="000000"/>
                </a:solidFill>
              </a:rPr>
              <a:pPr/>
              <a:t>16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355D55-5AFC-4172-94EB-5FCF01326540}" type="slidenum">
              <a:rPr lang="en-US" smtClean="0">
                <a:solidFill>
                  <a:srgbClr val="000000"/>
                </a:solidFill>
              </a:rPr>
              <a:pPr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415651-D803-4D98-BAD5-D30D552547D6}" type="slidenum">
              <a:rPr lang="en-US" smtClean="0">
                <a:solidFill>
                  <a:srgbClr val="000000"/>
                </a:solidFill>
              </a:rPr>
              <a:pPr/>
              <a:t>18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CB9938-9974-4DB3-B7F1-5CA15E28510E}" type="slidenum">
              <a:rPr lang="en-US" smtClean="0">
                <a:solidFill>
                  <a:srgbClr val="000000"/>
                </a:solidFill>
              </a:rPr>
              <a:pPr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536EF-13D8-44FE-B69F-DA647CBBE506}" type="slidenum">
              <a:rPr lang="en-US" smtClean="0">
                <a:solidFill>
                  <a:srgbClr val="000000"/>
                </a:solidFill>
              </a:rPr>
              <a:pPr/>
              <a:t>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BF2D8-BDD6-42E0-9E4B-E0312BCB112F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80AFF-AF91-4B21-A3DD-3979CA955FEE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759F0-407D-464B-B269-933C7B87ED19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30CAE8-3258-4398-8E7E-48D0992335E4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DE4992-D36C-442C-9305-66825D8D08CF}" type="slidenum">
              <a:rPr lang="en-US" smtClean="0">
                <a:solidFill>
                  <a:srgbClr val="000000"/>
                </a:solidFill>
              </a:rPr>
              <a:pPr/>
              <a:t>25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2BB797-6792-4D7E-B056-FCD1C0292F4F}" type="slidenum">
              <a:rPr lang="en-US" smtClean="0">
                <a:solidFill>
                  <a:srgbClr val="000000"/>
                </a:solidFill>
              </a:rPr>
              <a:pPr/>
              <a:t>26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28E79-2621-4D70-8889-61E315FFD83D}" type="slidenum">
              <a:rPr lang="en-US" smtClean="0">
                <a:solidFill>
                  <a:srgbClr val="000000"/>
                </a:solidFill>
              </a:rPr>
              <a:pPr/>
              <a:t>27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1D60F-C4AC-4D21-B482-AB37501D4678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0E74B-8206-44FB-A23F-DB80ACB93110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58B318-0ABD-4CA8-9A1D-8C1D1BB58E3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6BF51-EFD4-45F4-B6D8-FDAD87BF3A67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2FF082-606F-4488-B2FA-0AE5C67697FE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BFBF17-93AA-44C1-8E00-70968710661B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/>
          <p:cNvPicPr>
            <a:picLocks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0" y="4876800"/>
            <a:ext cx="17526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1752600" cy="525780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ltGray">
          <a:xfrm>
            <a:off x="914400" y="4648200"/>
            <a:ext cx="7772400" cy="1143000"/>
          </a:xfrm>
          <a:prstGeom prst="rect">
            <a:avLst/>
          </a:prstGeom>
          <a:blipFill dpi="0" rotWithShape="1">
            <a:blip r:embed="rId3" cstate="print">
              <a:alphaModFix amt="64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76200" y="381000"/>
            <a:ext cx="1524000" cy="533400"/>
            <a:chOff x="96" y="288"/>
            <a:chExt cx="960" cy="336"/>
          </a:xfrm>
        </p:grpSpPr>
        <p:sp>
          <p:nvSpPr>
            <p:cNvPr id="8" name="Rectangle 23"/>
            <p:cNvSpPr>
              <a:spLocks noChangeArrowheads="1"/>
            </p:cNvSpPr>
            <p:nvPr userDrawn="1"/>
          </p:nvSpPr>
          <p:spPr bwMode="auto">
            <a:xfrm>
              <a:off x="96" y="288"/>
              <a:ext cx="960" cy="336"/>
            </a:xfrm>
            <a:prstGeom prst="rect">
              <a:avLst/>
            </a:prstGeom>
            <a:solidFill>
              <a:schemeClr val="tx2"/>
            </a:solidFill>
            <a:ln w="57150" cmpd="thickThin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  <p:pic>
          <p:nvPicPr>
            <p:cNvPr id="9" name="Picture 20" descr="WCOB Loge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4" y="336"/>
              <a:ext cx="864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372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6629400" cy="2667000"/>
          </a:xfrm>
        </p:spPr>
        <p:txBody>
          <a:bodyPr/>
          <a:lstStyle>
            <a:lvl1pPr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4372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724400"/>
            <a:ext cx="5791200" cy="990600"/>
          </a:xfrm>
        </p:spPr>
        <p:txBody>
          <a:bodyPr anchor="ctr"/>
          <a:lstStyle>
            <a:lvl1pPr marL="0" indent="0" algn="ctr">
              <a:buFont typeface="Wingdings 2" pitchFamily="18" charset="2"/>
              <a:buNone/>
              <a:defRPr sz="3600">
                <a:latin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0B1E6-C1F0-4844-B461-5E121E3693B7}" type="datetime1">
              <a:rPr lang="en-US"/>
              <a:pPr>
                <a:defRPr/>
              </a:pPr>
              <a:t>12/31/2009</a:t>
            </a:fld>
            <a:endParaRPr lang="en-US"/>
          </a:p>
        </p:txBody>
      </p:sp>
      <p:sp>
        <p:nvSpPr>
          <p:cNvPr id="11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61954-2CC5-4AFE-BB23-ABC1FC051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" name="Picture 4" descr="image00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5250" y="228600"/>
            <a:ext cx="158115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04630-FF85-4C57-805F-E35B972DE71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D2EE-9867-46DF-AA82-E8C6AD3010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A780D-A8C8-4C2C-9626-A2C9E0D52FD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2914A-D3CD-4B03-8F57-5EC9E03980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39EFF-28E5-4E57-8586-5D33A15185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1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0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2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3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4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5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2000" b="-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981200"/>
            <a:ext cx="838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2813" y="625157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1A16C4-0E50-4E59-B55C-6D96320D66D0}" type="datetime1">
              <a:rPr lang="en-US"/>
              <a:pPr>
                <a:defRPr/>
              </a:pPr>
              <a:t>12/31/2009</a:t>
            </a:fld>
            <a:endParaRPr lang="en-US"/>
          </a:p>
        </p:txBody>
      </p:sp>
      <p:sp>
        <p:nvSpPr>
          <p:cNvPr id="13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4388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270412-343D-4B34-A4FC-D103F79FF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04270"/>
        </a:buClr>
        <a:buFont typeface="Wingdings 2" pitchFamily="18" charset="2"/>
        <a:buBlip>
          <a:blip r:embed="rId4"/>
        </a:buBlip>
        <a:defRPr sz="2800">
          <a:solidFill>
            <a:srgbClr val="000000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04270"/>
        </a:buClr>
        <a:buFont typeface="Wingdings 2" pitchFamily="18" charset="2"/>
        <a:buBlip>
          <a:blip r:embed="rId4"/>
        </a:buBlip>
        <a:defRPr sz="2300">
          <a:solidFill>
            <a:srgbClr val="000000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04270"/>
        </a:buClr>
        <a:buFont typeface="Wingdings 2" pitchFamily="18" charset="2"/>
        <a:buBlip>
          <a:blip r:embed="rId4"/>
        </a:buBlip>
        <a:defRPr sz="2000">
          <a:solidFill>
            <a:srgbClr val="000000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104270"/>
        </a:buClr>
        <a:buFont typeface="Wingdings 2" pitchFamily="18" charset="2"/>
        <a:buBlip>
          <a:blip r:embed="rId4"/>
        </a:buBlip>
        <a:defRPr sz="2000">
          <a:solidFill>
            <a:srgbClr val="000000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 sz="20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5"/>
        </a:buBlip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Arial" charset="0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solidFill>
                    <a:srgbClr val="FFFFFF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FE73F-EE00-4AF2-9406-AAC0532F8687}" type="slidenum">
              <a:rPr lang="en-US">
                <a:solidFill>
                  <a:srgbClr val="FFFFF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  <a:latin typeface="Arial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http://www.uark.edu/depts/animals/images/logos/UA200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lxpages.com/ultimate_linux.html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www.perpetualpc.net/srtd_commands_rev.html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76400" y="228600"/>
            <a:ext cx="6934200" cy="1066800"/>
          </a:xfrm>
        </p:spPr>
        <p:txBody>
          <a:bodyPr/>
          <a:lstStyle/>
          <a:p>
            <a:pPr algn="ctr" eaLnBrk="1" hangingPunct="1"/>
            <a:r>
              <a:rPr lang="en-US" sz="4000" b="1" dirty="0" smtClean="0">
                <a:solidFill>
                  <a:schemeClr val="bg1"/>
                </a:solidFill>
                <a:latin typeface="Tahoma" pitchFamily="34" charset="0"/>
              </a:rPr>
              <a:t>Introduction to Linux</a:t>
            </a:r>
            <a:r>
              <a:rPr lang="en-US" sz="2000" b="1" dirty="0" smtClean="0">
                <a:solidFill>
                  <a:schemeClr val="bg1"/>
                </a:solidFill>
                <a:latin typeface="Tahoma" pitchFamily="34" charset="0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latin typeface="Tahoma" pitchFamily="34" charset="0"/>
              </a:rPr>
            </a:br>
            <a:endParaRPr lang="en-US" sz="4000" b="1" dirty="0" smtClean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4800600"/>
            <a:ext cx="6400800" cy="17526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David E. Douglas</a:t>
            </a:r>
          </a:p>
          <a:p>
            <a:pPr eaLnBrk="1" hangingPunct="1"/>
            <a:r>
              <a:rPr lang="en-US" sz="2000" dirty="0" smtClean="0"/>
              <a:t>University Professor—Information Systems </a:t>
            </a:r>
          </a:p>
          <a:p>
            <a:pPr eaLnBrk="1" hangingPunct="1"/>
            <a:r>
              <a:rPr lang="en-US" sz="2000" dirty="0" smtClean="0"/>
              <a:t>Walton College of Business</a:t>
            </a:r>
          </a:p>
        </p:txBody>
      </p:sp>
      <p:pic>
        <p:nvPicPr>
          <p:cNvPr id="3076" name="Picture 6" descr="http://www.uark.edu/depts/animals/images/logos/UA200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7543800" y="5867400"/>
            <a:ext cx="121920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133600" y="6186488"/>
            <a:ext cx="48768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ddouglas@walton.uark.edu</a:t>
            </a:r>
          </a:p>
        </p:txBody>
      </p:sp>
      <p:pic>
        <p:nvPicPr>
          <p:cNvPr id="2" name="Picture 2" descr="V:\COURSES\4453-5453\New for Fall 2009\zLinux\thinklinux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762000"/>
            <a:ext cx="3336143" cy="4319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Multitasking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When an OS handles multiple jobs at seemingly the same time.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Linux uses preemptive multitasking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OS has the ability to take control of the system from an application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Other method is cooperative multitasking – the application takes control of the system resource.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Which one can crash the whole system if the application crashes???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Ability to Use Multiple Processors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can accommodate up to 32 processors.</a:t>
            </a:r>
          </a:p>
          <a:p>
            <a:pPr eaLnBrk="1" hangingPunct="1">
              <a:defRPr/>
            </a:pPr>
            <a:r>
              <a:rPr lang="en-US" smtClean="0"/>
              <a:t>Also uses multithreading</a:t>
            </a:r>
          </a:p>
          <a:p>
            <a:pPr lvl="1" eaLnBrk="1" hangingPunct="1">
              <a:defRPr/>
            </a:pPr>
            <a:r>
              <a:rPr lang="en-US" smtClean="0"/>
              <a:t>Allows for a program to be split across several processors </a:t>
            </a:r>
          </a:p>
          <a:p>
            <a:pPr lvl="1" eaLnBrk="1" hangingPunct="1">
              <a:defRPr/>
            </a:pPr>
            <a:r>
              <a:rPr lang="en-US" smtClean="0"/>
              <a:t>with each processor working on a different piece of the program at the same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Multiple Modes of Operation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Graphical User Interface (GUI)</a:t>
            </a:r>
          </a:p>
          <a:p>
            <a:pPr eaLnBrk="1" hangingPunct="1">
              <a:defRPr/>
            </a:pPr>
            <a:r>
              <a:rPr lang="en-US" sz="2800" dirty="0" smtClean="0"/>
              <a:t>Text – commands are used to navigate the Linux system and write shell scripts.</a:t>
            </a:r>
          </a:p>
          <a:p>
            <a:pPr eaLnBrk="1" hangingPunct="1">
              <a:defRPr/>
            </a:pPr>
            <a:r>
              <a:rPr lang="en-US" sz="2800" dirty="0" smtClean="0"/>
              <a:t>Access text mode in the Linux OS via a shell (must follow its syntax or rules):</a:t>
            </a:r>
          </a:p>
          <a:p>
            <a:pPr lvl="1" eaLnBrk="1" hangingPunct="1">
              <a:defRPr/>
            </a:pPr>
            <a:r>
              <a:rPr lang="en-US" sz="2400" dirty="0" err="1" smtClean="0"/>
              <a:t>sh</a:t>
            </a:r>
            <a:r>
              <a:rPr lang="en-US" sz="2400" dirty="0" smtClean="0"/>
              <a:t>: the original shell(Bourne Shell by Steven Bourne)</a:t>
            </a:r>
          </a:p>
          <a:p>
            <a:pPr lvl="1" eaLnBrk="1" hangingPunct="1">
              <a:defRPr/>
            </a:pPr>
            <a:r>
              <a:rPr lang="en-US" sz="2400" dirty="0" smtClean="0"/>
              <a:t>bash: default shell (usually) </a:t>
            </a:r>
            <a:r>
              <a:rPr lang="en-US" sz="2400" dirty="0" err="1" smtClean="0"/>
              <a:t>ba</a:t>
            </a:r>
            <a:r>
              <a:rPr lang="en-US" sz="2400" dirty="0" smtClean="0"/>
              <a:t> = Bourne again shell</a:t>
            </a:r>
          </a:p>
          <a:p>
            <a:pPr lvl="1" eaLnBrk="1" hangingPunct="1">
              <a:defRPr/>
            </a:pPr>
            <a:r>
              <a:rPr lang="en-US" sz="2400" dirty="0" err="1" smtClean="0"/>
              <a:t>csh</a:t>
            </a:r>
            <a:r>
              <a:rPr lang="en-US" sz="2400" dirty="0" smtClean="0"/>
              <a:t>: C-shell that uses a C-like syntax.</a:t>
            </a:r>
          </a:p>
          <a:p>
            <a:pPr lvl="1" eaLnBrk="1" hangingPunct="1">
              <a:defRPr/>
            </a:pPr>
            <a:r>
              <a:rPr lang="en-US" sz="2400" dirty="0" err="1" smtClean="0"/>
              <a:t>ksh</a:t>
            </a:r>
            <a:r>
              <a:rPr lang="en-US" sz="2400" dirty="0" smtClean="0"/>
              <a:t>: Publicly licensed </a:t>
            </a:r>
            <a:r>
              <a:rPr lang="en-US" sz="2400" dirty="0" err="1" smtClean="0"/>
              <a:t>Korn</a:t>
            </a:r>
            <a:r>
              <a:rPr lang="en-US" sz="2400" dirty="0" smtClean="0"/>
              <a:t> shell by David </a:t>
            </a:r>
            <a:r>
              <a:rPr lang="en-US" sz="2400" dirty="0" err="1" smtClean="0"/>
              <a:t>Korn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Layered View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Users</a:t>
            </a:r>
          </a:p>
          <a:p>
            <a:pPr eaLnBrk="1" hangingPunct="1">
              <a:defRPr/>
            </a:pPr>
            <a:r>
              <a:rPr lang="en-US" smtClean="0"/>
              <a:t>AUI – Application user’s interface </a:t>
            </a:r>
          </a:p>
          <a:p>
            <a:pPr lvl="1" eaLnBrk="1" hangingPunct="1">
              <a:defRPr/>
            </a:pPr>
            <a:r>
              <a:rPr lang="en-US" smtClean="0"/>
              <a:t>(LINUX shell, commands, and application programs)</a:t>
            </a:r>
          </a:p>
          <a:p>
            <a:pPr eaLnBrk="1" hangingPunct="1">
              <a:defRPr/>
            </a:pPr>
            <a:r>
              <a:rPr lang="en-US" smtClean="0"/>
              <a:t>API – Application Programmer’s Interface</a:t>
            </a:r>
          </a:p>
          <a:p>
            <a:pPr lvl="1" eaLnBrk="1" hangingPunct="1">
              <a:defRPr/>
            </a:pPr>
            <a:r>
              <a:rPr lang="en-US" smtClean="0"/>
              <a:t>language libraries and system call interface</a:t>
            </a:r>
          </a:p>
          <a:p>
            <a:pPr eaLnBrk="1" hangingPunct="1">
              <a:defRPr/>
            </a:pPr>
            <a:r>
              <a:rPr lang="en-US" smtClean="0"/>
              <a:t>Operating system kernel – core of the OS</a:t>
            </a:r>
          </a:p>
          <a:p>
            <a:pPr eaLnBrk="1" hangingPunct="1">
              <a:defRPr/>
            </a:pPr>
            <a:r>
              <a:rPr lang="en-US" smtClean="0"/>
              <a:t>Computer hardware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October, 1991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Posted on a newsgroup:</a:t>
            </a:r>
          </a:p>
          <a:p>
            <a:pPr lvl="1" eaLnBrk="1" hangingPunct="1">
              <a:defRPr/>
            </a:pPr>
            <a:r>
              <a:rPr lang="en-US" smtClean="0"/>
              <a:t>“I’m doing a (free) operating system (just a hobby, won’t be big and professional like GNU) for 386 (486) clones.”</a:t>
            </a:r>
          </a:p>
          <a:p>
            <a:pPr lvl="3" eaLnBrk="1" hangingPunct="1">
              <a:defRPr/>
            </a:pPr>
            <a:r>
              <a:rPr lang="en-US" smtClean="0"/>
              <a:t>Linus Torvalds, 21 year old student at the University of Helsinki, Finland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few things to remember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LINUX was designed to be a command line user interface.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Everything</a:t>
            </a:r>
            <a:r>
              <a:rPr lang="en-US" dirty="0" smtClean="0"/>
              <a:t> in LINUX is a file.</a:t>
            </a:r>
          </a:p>
          <a:p>
            <a:pPr lvl="1" eaLnBrk="1" hangingPunct="1">
              <a:defRPr/>
            </a:pPr>
            <a:r>
              <a:rPr lang="en-US" dirty="0" smtClean="0"/>
              <a:t>Even devices (hard drives, floppy drives, etc.)</a:t>
            </a:r>
          </a:p>
          <a:p>
            <a:pPr eaLnBrk="1" hangingPunct="1">
              <a:defRPr/>
            </a:pPr>
            <a:r>
              <a:rPr lang="en-US" dirty="0" smtClean="0"/>
              <a:t>LINUX is </a:t>
            </a:r>
            <a:r>
              <a:rPr lang="en-US" dirty="0" smtClean="0">
                <a:solidFill>
                  <a:srgbClr val="FF0000"/>
                </a:solidFill>
              </a:rPr>
              <a:t>case sensitive</a:t>
            </a:r>
            <a:r>
              <a:rPr lang="en-US" dirty="0" smtClean="0"/>
              <a:t>.  </a:t>
            </a:r>
          </a:p>
          <a:p>
            <a:pPr lvl="1" eaLnBrk="1" hangingPunct="1">
              <a:defRPr/>
            </a:pPr>
            <a:r>
              <a:rPr lang="en-US" dirty="0" smtClean="0"/>
              <a:t>The file name “resume” is NOT the same file name as “Resume” or “RESUME”.</a:t>
            </a:r>
          </a:p>
          <a:p>
            <a:pPr lvl="1" eaLnBrk="1" hangingPunct="1">
              <a:defRPr/>
            </a:pPr>
            <a:r>
              <a:rPr lang="en-US" dirty="0" smtClean="0"/>
              <a:t>Linux </a:t>
            </a:r>
            <a:r>
              <a:rPr lang="en-US" dirty="0" smtClean="0">
                <a:solidFill>
                  <a:srgbClr val="FF0000"/>
                </a:solidFill>
              </a:rPr>
              <a:t>commands</a:t>
            </a:r>
            <a:r>
              <a:rPr lang="en-US" dirty="0" smtClean="0"/>
              <a:t> are all lower case and</a:t>
            </a:r>
            <a:r>
              <a:rPr lang="en-US" dirty="0" smtClean="0">
                <a:solidFill>
                  <a:srgbClr val="FF0000"/>
                </a:solidFill>
              </a:rPr>
              <a:t> environment variables</a:t>
            </a:r>
            <a:r>
              <a:rPr lang="en-US" dirty="0" smtClean="0"/>
              <a:t> are all upper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System File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/>
              <a:t>Root directory (/)</a:t>
            </a:r>
            <a:r>
              <a:rPr lang="en-US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At the top of the file system hierarchy.</a:t>
            </a:r>
          </a:p>
          <a:p>
            <a:pPr lvl="1" eaLnBrk="1" hangingPunct="1">
              <a:defRPr/>
            </a:pPr>
            <a:r>
              <a:rPr lang="en-US" smtClean="0"/>
              <a:t>Denoted by /</a:t>
            </a:r>
          </a:p>
          <a:p>
            <a:pPr lvl="1" eaLnBrk="1" hangingPunct="1">
              <a:defRPr/>
            </a:pPr>
            <a:r>
              <a:rPr lang="en-US" smtClean="0"/>
              <a:t>Can be thought of as the master cabinet that contains all drawers - folders, and files.</a:t>
            </a:r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graphicFrame>
        <p:nvGraphicFramePr>
          <p:cNvPr id="1026" name="Organization Chart 6"/>
          <p:cNvGraphicFramePr>
            <a:graphicFrameLocks/>
          </p:cNvGraphicFramePr>
          <p:nvPr>
            <p:ph type="dgm" idx="1"/>
          </p:nvPr>
        </p:nvGraphicFramePr>
        <p:xfrm>
          <a:off x="533400" y="4191000"/>
          <a:ext cx="8229600" cy="2209800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System File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/bin</a:t>
            </a:r>
            <a:r>
              <a:rPr lang="en-US" sz="2800" smtClean="0"/>
              <a:t> (binary)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contains executables for every user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/boot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contains the kernel image, system map, bootstrap, etc.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/dev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contains special files that represent hardware devices</a:t>
            </a:r>
            <a:endParaRPr lang="en-US" sz="2400" b="1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/etc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contains configuration files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b="1" smtClean="0"/>
              <a:t>/home</a:t>
            </a:r>
            <a:r>
              <a:rPr lang="en-US" sz="2800" smtClean="0"/>
              <a:t> 	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contains users’ home directories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System File Structure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/lib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contains libraries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/media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/mnt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contains mount points for other file systems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/opt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used to install add-on software packages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/proc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virtual file system (in memory) contains kernel &amp;</a:t>
            </a:r>
            <a:r>
              <a:rPr lang="en-US" sz="2000" b="1" smtClean="0"/>
              <a:t> </a:t>
            </a:r>
            <a:r>
              <a:rPr lang="en-US" sz="2000" smtClean="0"/>
              <a:t>process info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/root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home directory for root user. 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Protected from normal users.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smtClean="0"/>
              <a:t>/sbin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smtClean="0"/>
              <a:t>contains system admin executables (super user bin)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System File Structure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</a:t>
            </a:r>
            <a:r>
              <a:rPr lang="en-US" sz="2400" b="1" dirty="0" err="1" smtClean="0"/>
              <a:t>srv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 dirty="0" smtClean="0"/>
              <a:t>Services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</a:t>
            </a:r>
            <a:r>
              <a:rPr lang="en-US" sz="2400" b="1" dirty="0" err="1" smtClean="0"/>
              <a:t>subdomain</a:t>
            </a:r>
            <a:endParaRPr lang="en-US" sz="24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/sys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</a:t>
            </a:r>
            <a:r>
              <a:rPr lang="en-US" sz="2400" b="1" dirty="0" err="1" smtClean="0"/>
              <a:t>tmp</a:t>
            </a:r>
            <a:r>
              <a:rPr lang="en-US" sz="2400" dirty="0" smtClean="0"/>
              <a:t>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temporary storage space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</a:t>
            </a:r>
            <a:r>
              <a:rPr lang="en-US" sz="2400" b="1" dirty="0" err="1" smtClean="0"/>
              <a:t>usr</a:t>
            </a:r>
            <a:endParaRPr lang="en-US" sz="2400" b="1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UNIX System Resources - contains all nonessential</a:t>
            </a:r>
            <a:r>
              <a:rPr lang="en-US" sz="2000" b="1" dirty="0" smtClean="0"/>
              <a:t> </a:t>
            </a:r>
            <a:r>
              <a:rPr lang="en-US" sz="2000" dirty="0" smtClean="0"/>
              <a:t>programs and libraries, which can be either NFS mount or read only.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Contains numerous subdirectories.  One of which is bin. 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/</a:t>
            </a:r>
            <a:r>
              <a:rPr lang="en-US" sz="2400" b="1" dirty="0" err="1" smtClean="0"/>
              <a:t>var</a:t>
            </a:r>
            <a:r>
              <a:rPr lang="en-US" sz="2400" dirty="0" smtClean="0"/>
              <a:t> 	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contains log &amp; spool files, temp storage space (other than /</a:t>
            </a:r>
            <a:r>
              <a:rPr lang="en-US" sz="2000" dirty="0" err="1" smtClean="0"/>
              <a:t>tmp</a:t>
            </a:r>
            <a:r>
              <a:rPr lang="en-US" sz="2000" dirty="0" smtClean="0"/>
              <a:t>)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6934200" cy="9144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Tahoma" pitchFamily="34" charset="0"/>
              </a:rPr>
              <a:t>Reading assignments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143000"/>
            <a:ext cx="69342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lvl="1" eaLnBrk="1" hangingPunct="1"/>
            <a:endParaRPr lang="en-US" sz="2100" dirty="0" smtClean="0"/>
          </a:p>
          <a:p>
            <a:pPr lvl="1" eaLnBrk="1" hangingPunct="1"/>
            <a:endParaRPr lang="en-US" sz="2100" dirty="0" smtClean="0"/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1905000" y="12954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Arial" charset="0"/>
              </a:rPr>
              <a:t>Mainframe SOA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Cloud, SOA, Integration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Sanity Check, Take Heart, Tainted Ones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Carico—most cost effective platform</a:t>
            </a: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Ageless Mainframes Support Multiple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Antares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Missions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Insurance, CICS/DB2, mainframe hosting</a:t>
            </a: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Examining the Usefulness of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zIIP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and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</a:rPr>
              <a:t>zAAP</a:t>
            </a:r>
            <a:endParaRPr lang="en-US" sz="2400" b="1" dirty="0" smtClean="0">
              <a:solidFill>
                <a:srgbClr val="000000"/>
              </a:solidFill>
              <a:latin typeface="Arial" charset="0"/>
            </a:endParaRP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z Integrated Information Processor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z  Application Assist Processor</a:t>
            </a: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408113"/>
            <a:ext cx="6324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/bin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/bin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smtClean="0"/>
              <a:t>Contains general-purpose commands such as: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cat – concatenates or displays files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chmod – changes security mode of a file or directory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date – displays the system date.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echo – displays a message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kill – ends a process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mail – read mail or send mail to users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more – browse or page through a text file one page at a time (use spacebar to advance by page)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smtClean="0"/>
              <a:t>ps – shows processes on a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/bin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mkdir – create one or more directories under a parent directory.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cp – copies files from one directory to another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mv – moves files from one directory to another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pwd – displays your current path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ls – List contents of a directory.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-l option lists file in long format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-r option lists in reverse alphabetical order.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rm – removes a file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-r option deletes a specified directory and its contents.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rmdir – removes a directory (must be empty)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is my “default” directory?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/home/</a:t>
            </a:r>
            <a:r>
              <a:rPr lang="en-US" dirty="0" err="1" smtClean="0"/>
              <a:t>userid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All of your files should be placed in or under this directory.</a:t>
            </a:r>
          </a:p>
          <a:p>
            <a:pPr eaLnBrk="1" hangingPunct="1">
              <a:defRPr/>
            </a:pPr>
            <a:r>
              <a:rPr lang="en-US" dirty="0" smtClean="0"/>
              <a:t>Looks like this:  </a:t>
            </a:r>
            <a:r>
              <a:rPr lang="en-US" dirty="0" err="1" smtClean="0"/>
              <a:t>userid@elinux</a:t>
            </a:r>
            <a:r>
              <a:rPr lang="en-US" dirty="0" smtClean="0"/>
              <a:t>:~&gt;</a:t>
            </a:r>
          </a:p>
          <a:p>
            <a:pPr eaLnBrk="1" hangingPunct="1">
              <a:defRPr/>
            </a:pPr>
            <a:r>
              <a:rPr lang="en-US" dirty="0" smtClean="0"/>
              <a:t>To get to your “home” no matter where you are, type:</a:t>
            </a:r>
          </a:p>
          <a:p>
            <a:pPr lvl="1" eaLnBrk="1" hangingPunct="1">
              <a:defRPr/>
            </a:pPr>
            <a:r>
              <a:rPr lang="en-US" dirty="0" err="1" smtClean="0"/>
              <a:t>cd</a:t>
            </a:r>
            <a:r>
              <a:rPr lang="en-US" dirty="0" smtClean="0"/>
              <a:t> ~ (and press the enter key) – be sure to leave a space between </a:t>
            </a:r>
            <a:r>
              <a:rPr lang="en-US" dirty="0" err="1" smtClean="0"/>
              <a:t>cd</a:t>
            </a:r>
            <a:r>
              <a:rPr lang="en-US" dirty="0" smtClean="0"/>
              <a:t> and ~!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 detailed Command Reference Guide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hlinkClick r:id="rId3"/>
            </a:endParaRPr>
          </a:p>
          <a:p>
            <a:pPr eaLnBrk="1" hangingPunct="1">
              <a:defRPr/>
            </a:pPr>
            <a:r>
              <a:rPr lang="en-US" sz="2400" dirty="0" smtClean="0">
                <a:hlinkClick r:id="rId4"/>
              </a:rPr>
              <a:t>http://www.perpetualpc.net/srtd_commands_rev.html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Other Commands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cal – displays calendar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passwd</a:t>
            </a:r>
            <a:r>
              <a:rPr lang="en-US" dirty="0" smtClean="0"/>
              <a:t> – allows you to change your password.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cd</a:t>
            </a:r>
            <a:r>
              <a:rPr lang="en-US" dirty="0" smtClean="0"/>
              <a:t> .. – goes “up” a level in the structure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cd</a:t>
            </a:r>
            <a:r>
              <a:rPr lang="en-US" dirty="0" smtClean="0"/>
              <a:t> / - goes to the root directory (if access is granted)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echo $HOME – displays your home directory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tree – lists the structure (folders and files)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Editors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There are many editors for the Linux environment—some are listed below</a:t>
            </a:r>
          </a:p>
          <a:p>
            <a:pPr lvl="1" eaLnBrk="1" hangingPunct="1">
              <a:defRPr/>
            </a:pPr>
            <a:r>
              <a:rPr lang="en-US" dirty="0" smtClean="0"/>
              <a:t> vi (visual editor) is the most popular editor</a:t>
            </a:r>
          </a:p>
          <a:p>
            <a:pPr lvl="1" eaLnBrk="1" hangingPunct="1">
              <a:defRPr/>
            </a:pPr>
            <a:r>
              <a:rPr lang="en-US" dirty="0" err="1" smtClean="0"/>
              <a:t>emacs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pico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joe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j</a:t>
            </a:r>
            <a:r>
              <a:rPr lang="en-US" smtClean="0"/>
              <a:t>pico</a:t>
            </a:r>
            <a:r>
              <a:rPr lang="en-US" dirty="0" smtClean="0"/>
              <a:t>; the simple editor used for this class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Tree Command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pllane@elinux:~&gt; tree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|-- china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|-- clothing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|   |-- clothing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|   `-- clothinginIndia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|-- food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|   `-- foodinIndia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`-- sports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|       `-- sportsinChina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`-- india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|-- food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|   `-- foodinIndia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`-- sports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7 directories, 5 files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pllane@elinux:~&gt;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6934200" cy="9144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Tahoma" pitchFamily="34" charset="0"/>
              </a:rPr>
              <a:t>Linux and Open Source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28800" y="1143000"/>
            <a:ext cx="69342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400" dirty="0" smtClean="0"/>
          </a:p>
          <a:p>
            <a:pPr lvl="1" eaLnBrk="1" hangingPunct="1"/>
            <a:endParaRPr lang="en-US" sz="2100" dirty="0" smtClean="0"/>
          </a:p>
          <a:p>
            <a:pPr lvl="1" eaLnBrk="1" hangingPunct="1"/>
            <a:endParaRPr lang="en-US" sz="2100" dirty="0" smtClean="0"/>
          </a:p>
        </p:txBody>
      </p:sp>
      <p:sp>
        <p:nvSpPr>
          <p:cNvPr id="4100" name="Rectangle 12"/>
          <p:cNvSpPr>
            <a:spLocks noChangeArrowheads="1"/>
          </p:cNvSpPr>
          <p:nvPr/>
        </p:nvSpPr>
        <p:spPr bwMode="auto">
          <a:xfrm>
            <a:off x="1676400" y="1295400"/>
            <a:ext cx="7239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8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Linux-Who &amp; When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Linus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Torvalds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, graduate Student; Helsinki, Finland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Free Software Foundation- Who, What, When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Larry Stallman, 1985, source code free</a:t>
            </a: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Open Source Initiative-Who, What, When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Jon Hall and others, 1998; used Open instead of Free</a:t>
            </a:r>
          </a:p>
          <a:p>
            <a:pPr marL="685800" lvl="1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GNU General Public License 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copyleft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—requires derived works to be open</a:t>
            </a:r>
          </a:p>
          <a:p>
            <a:pPr marL="1143000" lvl="2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Linus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charset="0"/>
              </a:rPr>
              <a:t>Torvalds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 used this License for Linux</a:t>
            </a:r>
          </a:p>
          <a:p>
            <a:pPr marL="228600" indent="-228600" eaLnBrk="1" hangingPunct="1">
              <a:spcBef>
                <a:spcPct val="20000"/>
              </a:spcBef>
              <a:buClr>
                <a:srgbClr val="104270"/>
              </a:buClr>
              <a:buFont typeface="Wingdings 2" pitchFamily="18" charset="2"/>
              <a:buBlip>
                <a:blip r:embed="rId3"/>
              </a:buBlip>
            </a:pPr>
            <a:endParaRPr lang="en-US" sz="24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Using LINUX:  A Beginner’s Guide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400" dirty="0" smtClean="0"/>
              <a:t>By David Douglas and Peggy L. </a:t>
            </a:r>
            <a:r>
              <a:rPr lang="en-US" sz="1400" smtClean="0"/>
              <a:t>Lane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447800" y="1981200"/>
            <a:ext cx="6067425" cy="21796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spc="80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What does an</a:t>
            </a:r>
          </a:p>
          <a:p>
            <a:pPr algn="ctr"/>
            <a:r>
              <a:rPr lang="en-US" sz="4000" kern="10" spc="80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Operating System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The major operating system services provide mechanisms for…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Execution of a program,</a:t>
            </a:r>
          </a:p>
          <a:p>
            <a:pPr eaLnBrk="1" hangingPunct="1">
              <a:defRPr/>
            </a:pPr>
            <a:r>
              <a:rPr lang="en-US" smtClean="0"/>
              <a:t>Input and output operations performed by programs,</a:t>
            </a:r>
          </a:p>
          <a:p>
            <a:pPr eaLnBrk="1" hangingPunct="1">
              <a:defRPr/>
            </a:pPr>
            <a:r>
              <a:rPr lang="en-US" smtClean="0"/>
              <a:t>Communication between processes,</a:t>
            </a:r>
          </a:p>
          <a:p>
            <a:pPr eaLnBrk="1" hangingPunct="1">
              <a:defRPr/>
            </a:pPr>
            <a:r>
              <a:rPr lang="en-US" smtClean="0"/>
              <a:t>Error detection and reporting, and</a:t>
            </a:r>
          </a:p>
          <a:p>
            <a:pPr eaLnBrk="1" hangingPunct="1">
              <a:defRPr/>
            </a:pPr>
            <a:r>
              <a:rPr lang="en-US" smtClean="0"/>
              <a:t>Manipulation of all types of 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Features of the Linux OS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Multiuser capability</a:t>
            </a:r>
          </a:p>
          <a:p>
            <a:pPr eaLnBrk="1" hangingPunct="1">
              <a:defRPr/>
            </a:pPr>
            <a:r>
              <a:rPr lang="en-US" smtClean="0"/>
              <a:t>Portability</a:t>
            </a:r>
          </a:p>
          <a:p>
            <a:pPr eaLnBrk="1" hangingPunct="1">
              <a:defRPr/>
            </a:pPr>
            <a:r>
              <a:rPr lang="en-US" smtClean="0"/>
              <a:t>Multitasking</a:t>
            </a:r>
          </a:p>
          <a:p>
            <a:pPr eaLnBrk="1" hangingPunct="1">
              <a:defRPr/>
            </a:pPr>
            <a:r>
              <a:rPr lang="en-US" smtClean="0"/>
              <a:t>Ability to use multiple processors</a:t>
            </a:r>
          </a:p>
          <a:p>
            <a:pPr eaLnBrk="1" hangingPunct="1">
              <a:defRPr/>
            </a:pPr>
            <a:r>
              <a:rPr lang="en-US" smtClean="0"/>
              <a:t>Multiple modes of 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Multiuser Capability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Linux handles multiple requests by a number of users.</a:t>
            </a:r>
          </a:p>
          <a:p>
            <a:pPr eaLnBrk="1" hangingPunct="1">
              <a:defRPr/>
            </a:pPr>
            <a:r>
              <a:rPr lang="en-US" smtClean="0"/>
              <a:t>Many companies run Linux as their main OS for their business for this reason.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Portability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Portability means Linux can run on numerous hardware systems.</a:t>
            </a:r>
          </a:p>
          <a:p>
            <a:pPr eaLnBrk="1" hangingPunct="1">
              <a:defRPr/>
            </a:pPr>
            <a:r>
              <a:rPr lang="en-US" smtClean="0"/>
              <a:t>Can run on either CISC or RISC processors:</a:t>
            </a:r>
          </a:p>
          <a:p>
            <a:pPr lvl="1" eaLnBrk="1" hangingPunct="1">
              <a:defRPr/>
            </a:pPr>
            <a:r>
              <a:rPr lang="en-US" smtClean="0"/>
              <a:t>CISC – Complex instruction set computer</a:t>
            </a:r>
          </a:p>
          <a:p>
            <a:pPr lvl="1" eaLnBrk="1" hangingPunct="1">
              <a:defRPr/>
            </a:pPr>
            <a:r>
              <a:rPr lang="en-US" smtClean="0"/>
              <a:t>RISC – Reduced instruction set computer (reduced number of instructions because the hardware performs tasks not in the instruction set)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MBA_ISYS_5363_print_template">
  <a:themeElements>
    <a:clrScheme name="MBA_ISYS_5363_print_template 2">
      <a:dk1>
        <a:srgbClr val="993300"/>
      </a:dk1>
      <a:lt1>
        <a:srgbClr val="CCCCCC"/>
      </a:lt1>
      <a:dk2>
        <a:srgbClr val="330000"/>
      </a:dk2>
      <a:lt2>
        <a:srgbClr val="FFFFFF"/>
      </a:lt2>
      <a:accent1>
        <a:srgbClr val="996633"/>
      </a:accent1>
      <a:accent2>
        <a:srgbClr val="FF0000"/>
      </a:accent2>
      <a:accent3>
        <a:srgbClr val="ADAAAA"/>
      </a:accent3>
      <a:accent4>
        <a:srgbClr val="AEAEAE"/>
      </a:accent4>
      <a:accent5>
        <a:srgbClr val="CAB8AD"/>
      </a:accent5>
      <a:accent6>
        <a:srgbClr val="E70000"/>
      </a:accent6>
      <a:hlink>
        <a:srgbClr val="FF3300"/>
      </a:hlink>
      <a:folHlink>
        <a:srgbClr val="CC9933"/>
      </a:folHlink>
    </a:clrScheme>
    <a:fontScheme name="2_MBA_ISYS_5363_print_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BA_ISYS_5363_print_templat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BA_ISYS_5363_print_templat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BA_ISYS_5363_print_templat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BA_ISYS_5363_print_templat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BA_ISYS_5363_print_templat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BA_ISYS_5363_print_templat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BA_ISYS_5363_print_templat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BA_ISYS_5363_print_templat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BA_ISYS_5363_print_templat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BA_ISYS_5363_print_templat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8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9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0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6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7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18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9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20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2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6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7_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Presentation_blank_ProMIS</Template>
  <TotalTime>2568</TotalTime>
  <Words>1127</Words>
  <Application>Microsoft Office PowerPoint</Application>
  <PresentationFormat>On-screen Show (4:3)</PresentationFormat>
  <Paragraphs>224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25</vt:i4>
      </vt:variant>
      <vt:variant>
        <vt:lpstr>Slide Titles</vt:lpstr>
      </vt:variant>
      <vt:variant>
        <vt:i4>27</vt:i4>
      </vt:variant>
    </vt:vector>
  </HeadingPairs>
  <TitlesOfParts>
    <vt:vector size="52" baseType="lpstr">
      <vt:lpstr>2_MBA_ISYS_5363_print_template</vt:lpstr>
      <vt:lpstr>Beam</vt:lpstr>
      <vt:lpstr>1_Beam</vt:lpstr>
      <vt:lpstr>2_Beam</vt:lpstr>
      <vt:lpstr>3_Beam</vt:lpstr>
      <vt:lpstr>4_Beam</vt:lpstr>
      <vt:lpstr>5_Beam</vt:lpstr>
      <vt:lpstr>6_Beam</vt:lpstr>
      <vt:lpstr>7_Beam</vt:lpstr>
      <vt:lpstr>8_Beam</vt:lpstr>
      <vt:lpstr>9_Beam</vt:lpstr>
      <vt:lpstr>10_Beam</vt:lpstr>
      <vt:lpstr>11_Beam</vt:lpstr>
      <vt:lpstr>12_Beam</vt:lpstr>
      <vt:lpstr>13_Beam</vt:lpstr>
      <vt:lpstr>14_Beam</vt:lpstr>
      <vt:lpstr>15_Beam</vt:lpstr>
      <vt:lpstr>16_Beam</vt:lpstr>
      <vt:lpstr>17_Beam</vt:lpstr>
      <vt:lpstr>18_Beam</vt:lpstr>
      <vt:lpstr>19_Beam</vt:lpstr>
      <vt:lpstr>20_Beam</vt:lpstr>
      <vt:lpstr>21_Beam</vt:lpstr>
      <vt:lpstr>22_Beam</vt:lpstr>
      <vt:lpstr>23_Beam</vt:lpstr>
      <vt:lpstr>Introduction to Linux </vt:lpstr>
      <vt:lpstr>Reading assignments</vt:lpstr>
      <vt:lpstr>Linux and Open Source</vt:lpstr>
      <vt:lpstr>Using LINUX:  A Beginner’s Guide</vt:lpstr>
      <vt:lpstr>Slide 5</vt:lpstr>
      <vt:lpstr>The major operating system services provide mechanisms for…</vt:lpstr>
      <vt:lpstr>Features of the Linux OS</vt:lpstr>
      <vt:lpstr>Multiuser Capability</vt:lpstr>
      <vt:lpstr>Portability</vt:lpstr>
      <vt:lpstr>Multitasking</vt:lpstr>
      <vt:lpstr>Ability to Use Multiple Processors</vt:lpstr>
      <vt:lpstr>Multiple Modes of Operation</vt:lpstr>
      <vt:lpstr>Layered View </vt:lpstr>
      <vt:lpstr>October, 1991</vt:lpstr>
      <vt:lpstr>A few things to remember</vt:lpstr>
      <vt:lpstr>LINUX System File Structure</vt:lpstr>
      <vt:lpstr>LINUX System File Structure</vt:lpstr>
      <vt:lpstr>LINUX System File Structure</vt:lpstr>
      <vt:lpstr>LINUX System File Structure</vt:lpstr>
      <vt:lpstr>The /bin folder</vt:lpstr>
      <vt:lpstr>/bin</vt:lpstr>
      <vt:lpstr>/bin</vt:lpstr>
      <vt:lpstr>What is my “default” directory?</vt:lpstr>
      <vt:lpstr>A detailed Command Reference Guide</vt:lpstr>
      <vt:lpstr>Other Commands</vt:lpstr>
      <vt:lpstr>Editors</vt:lpstr>
      <vt:lpstr>Tree Command</vt:lpstr>
    </vt:vector>
  </TitlesOfParts>
  <Company>University of Arkansas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Scenario</dc:title>
  <dc:creator>kperkins</dc:creator>
  <cp:lastModifiedBy>David E. Douglas</cp:lastModifiedBy>
  <cp:revision>148</cp:revision>
  <dcterms:created xsi:type="dcterms:W3CDTF">2004-08-12T20:48:51Z</dcterms:created>
  <dcterms:modified xsi:type="dcterms:W3CDTF">2009-12-31T18:24:13Z</dcterms:modified>
</cp:coreProperties>
</file>