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543" r:id="rId2"/>
    <p:sldId id="544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557" r:id="rId16"/>
    <p:sldId id="558" r:id="rId17"/>
    <p:sldId id="559" r:id="rId18"/>
    <p:sldId id="560" r:id="rId19"/>
    <p:sldId id="561" r:id="rId20"/>
    <p:sldId id="562" r:id="rId21"/>
    <p:sldId id="563" r:id="rId22"/>
    <p:sldId id="564" r:id="rId23"/>
    <p:sldId id="565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3300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83" autoAdjust="0"/>
  </p:normalViewPr>
  <p:slideViewPr>
    <p:cSldViewPr>
      <p:cViewPr>
        <p:scale>
          <a:sx n="66" d="100"/>
          <a:sy n="66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26"/>
    </p:cViewPr>
  </p:sorterViewPr>
  <p:notesViewPr>
    <p:cSldViewPr>
      <p:cViewPr varScale="1">
        <p:scale>
          <a:sx n="58" d="100"/>
          <a:sy n="58" d="100"/>
        </p:scale>
        <p:origin x="-167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13ABCAB-A580-4BA5-9741-6026145B0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BB18C5-A021-41E1-A8F1-3F0D69D45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CDA55-A0AD-42B4-8E0E-5CA26D4899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4B59D-E1C7-4D22-AF8C-0C3E522796D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73FE2-7FAF-4A5B-8C8A-64059F309CB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1FD11-8A25-4E36-B542-14F8311D0FD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37B59-334D-4E26-926C-16A3D25F4F6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E9505-18C8-4D92-82D6-B9FDF4D36BF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EB1D8-0EC1-49B2-AB61-3F0E2BA2EF6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30398-AB4F-4F59-9121-3435A5E511B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353D0-1606-42A7-AFD4-77849DEF58E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D6EAC5-1BA2-4D0B-93E9-3FCC8442DC7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06331-11C3-4606-BD1D-F36DADCA68E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11ABE-8BB5-403C-96E6-3890DEB141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7DEA9-BE23-413C-8350-EE7AC4E4305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D604F-0E60-4EBF-9DA8-EEC8F0BD164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DF35C-74A5-44C0-83CA-5E2643EBD67E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0B8C0-748F-404E-8C50-0D3917759B1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9A75AB-AA18-4825-AF69-BA47182CDB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2C8EB-940A-44FA-9F9D-086D71A94AC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6B6A1F-19D2-4805-9417-1F3EDBBAF58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39671-A1A3-465C-BBA8-6A189081036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D29AF-A0D3-4910-98CC-35EF401EEA7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93411-F352-42C1-A1C1-469EBD5A1F4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AFD02-A1F5-4ED4-92A4-3D0678E7763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20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200" i="0"/>
            </a:lvl1pPr>
          </a:lstStyle>
          <a:p>
            <a:pPr>
              <a:defRPr/>
            </a:pPr>
            <a:fld id="{F9B4CA75-38DE-4D1A-9D19-26511DDCE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141A7-85A3-4DCB-86EE-3000895F9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990600"/>
            <a:ext cx="2001837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990600"/>
            <a:ext cx="58547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E2C86-1319-4839-9D5D-661800D04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6CD5F-14B4-44BB-B814-9989B6454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BCAF-2F20-4855-996A-CF9A12D65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3BAC-AC51-451B-A4D5-68981A3C0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E3759-6EE6-4920-B19A-9D743CFC6A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85FD7-90D0-4C33-B846-0D23F0908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C44CB-A901-4F18-8648-734488070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5E404-9C52-4179-A160-23ADE7B09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DF0D6-A813-425E-AA85-57D8AF3A1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990600"/>
            <a:ext cx="8001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245225"/>
            <a:ext cx="533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i="1"/>
            </a:lvl1pPr>
          </a:lstStyle>
          <a:p>
            <a:pPr>
              <a:defRPr/>
            </a:pPr>
            <a:fld id="{74E722C0-4794-4D89-AC44-56FE1D7FE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4" descr="image00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76200"/>
            <a:ext cx="16002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o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douglas@walton.uark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linux.uark.edu/~USERID/HTML1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pages in Linux	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724400"/>
            <a:ext cx="6400800" cy="1752600"/>
          </a:xfrm>
        </p:spPr>
        <p:txBody>
          <a:bodyPr/>
          <a:lstStyle/>
          <a:p>
            <a:r>
              <a:rPr lang="en-US" b="1" dirty="0" smtClean="0"/>
              <a:t>David Douglas</a:t>
            </a:r>
          </a:p>
          <a:p>
            <a:r>
              <a:rPr lang="en-US" sz="2400" dirty="0" smtClean="0"/>
              <a:t>Sam M. Walton College of Business, University of Arkansas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3"/>
          <a:srcRect t="17986" b="21582"/>
          <a:stretch>
            <a:fillRect/>
          </a:stretch>
        </p:blipFill>
        <p:spPr bwMode="auto">
          <a:xfrm>
            <a:off x="152400" y="2057400"/>
            <a:ext cx="88392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HTML1.htm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HTML2.htm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View HTML2.htm</a:t>
            </a:r>
          </a:p>
          <a:p>
            <a:pPr eaLnBrk="1" hangingPunct="1">
              <a:defRPr/>
            </a:pPr>
            <a:r>
              <a:rPr lang="en-US" smtClean="0"/>
              <a:t>Why is the text in red?</a:t>
            </a:r>
          </a:p>
          <a:p>
            <a:pPr eaLnBrk="1" hangingPunct="1">
              <a:defRPr/>
            </a:pPr>
            <a:r>
              <a:rPr lang="en-US" smtClean="0"/>
              <a:t>Why is the heading centered?</a:t>
            </a:r>
          </a:p>
          <a:p>
            <a:pPr eaLnBrk="1" hangingPunct="1">
              <a:defRPr/>
            </a:pPr>
            <a:r>
              <a:rPr lang="en-US" smtClean="0"/>
              <a:t>Why is there a line under the heading?</a:t>
            </a:r>
          </a:p>
          <a:p>
            <a:pPr eaLnBrk="1" hangingPunct="1">
              <a:defRPr/>
            </a:pPr>
            <a:r>
              <a:rPr lang="en-US" smtClean="0"/>
              <a:t>Why is the text centered?</a:t>
            </a:r>
          </a:p>
          <a:p>
            <a:pPr eaLnBrk="1" hangingPunct="1">
              <a:defRPr/>
            </a:pPr>
            <a:r>
              <a:rPr lang="en-US" smtClean="0"/>
              <a:t>What does &lt;BR&gt; do?</a:t>
            </a:r>
          </a:p>
          <a:p>
            <a:pPr eaLnBrk="1" hangingPunct="1">
              <a:defRPr/>
            </a:pPr>
            <a:r>
              <a:rPr lang="en-US" smtClean="0"/>
              <a:t>Why is there a line at the end?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             HTML3.htm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Intra-page linking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="</a:t>
            </a:r>
            <a:r>
              <a:rPr lang="en-US" b="1" dirty="0" smtClean="0"/>
              <a:t>#</a:t>
            </a:r>
            <a:r>
              <a:rPr lang="en-US" b="1" dirty="0" smtClean="0">
                <a:solidFill>
                  <a:srgbClr val="FF66FF"/>
                </a:solidFill>
              </a:rPr>
              <a:t>MB</a:t>
            </a:r>
            <a:r>
              <a:rPr lang="en-US" dirty="0" smtClean="0"/>
              <a:t>"&gt;Margaret E. Bruner&lt;/A&gt;</a:t>
            </a:r>
          </a:p>
          <a:p>
            <a:pPr eaLnBrk="1" hangingPunct="1">
              <a:defRPr/>
            </a:pPr>
            <a:r>
              <a:rPr lang="en-US" dirty="0" smtClean="0"/>
              <a:t>&lt;h2&gt;&lt;a name="</a:t>
            </a:r>
            <a:r>
              <a:rPr lang="en-US" b="1" dirty="0" smtClean="0">
                <a:solidFill>
                  <a:srgbClr val="FF66FF"/>
                </a:solidFill>
              </a:rPr>
              <a:t>MB</a:t>
            </a:r>
            <a:r>
              <a:rPr lang="en-US" dirty="0" smtClean="0"/>
              <a:t>"&gt; Margaret E. Bruner&lt;/A&gt;&lt;/H2&gt;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/>
          <a:srcRect r="48888" b="3433"/>
          <a:stretch>
            <a:fillRect/>
          </a:stretch>
        </p:blipFill>
        <p:spPr bwMode="auto">
          <a:xfrm>
            <a:off x="1447800" y="1752600"/>
            <a:ext cx="31670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2438400" y="4191000"/>
            <a:ext cx="4114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2151063" y="2286000"/>
            <a:ext cx="3335337" cy="898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Links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Returns the view to poetry selections(HTML3.htm)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&lt;a </a:t>
            </a:r>
            <a:r>
              <a:rPr lang="en-US" sz="2800" dirty="0" err="1" smtClean="0"/>
              <a:t>href</a:t>
            </a:r>
            <a:r>
              <a:rPr lang="en-US" sz="2800" dirty="0" smtClean="0"/>
              <a:t>="HTML3.htm"&gt;</a:t>
            </a:r>
            <a:r>
              <a:rPr lang="en-US" sz="2800" b="1" dirty="0" smtClean="0"/>
              <a:t>Poetry Selections</a:t>
            </a:r>
            <a:r>
              <a:rPr lang="en-US" sz="2800" dirty="0" smtClean="0"/>
              <a:t>&lt;/a&gt;&lt;</a:t>
            </a:r>
            <a:r>
              <a:rPr lang="en-US" sz="2800" dirty="0" err="1" smtClean="0"/>
              <a:t>br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Allows a viewer to send an e-mail.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Please send your favorite poem and author to me at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&lt;</a:t>
            </a:r>
            <a:r>
              <a:rPr lang="en-US" sz="2000" dirty="0" smtClean="0"/>
              <a:t>a </a:t>
            </a:r>
            <a:r>
              <a:rPr lang="en-US" sz="2000" dirty="0" err="1" smtClean="0"/>
              <a:t>href</a:t>
            </a:r>
            <a:r>
              <a:rPr lang="en-US" sz="2000" dirty="0" smtClean="0"/>
              <a:t>=</a:t>
            </a:r>
            <a:r>
              <a:rPr lang="en-US" sz="2000" dirty="0" smtClean="0">
                <a:hlinkClick r:id="rId3"/>
              </a:rPr>
              <a:t>mailto:ddouglas@walton.uark.edu</a:t>
            </a:r>
            <a:r>
              <a:rPr lang="en-US" sz="2000" dirty="0" smtClean="0"/>
              <a:t>&gt;</a:t>
            </a:r>
            <a:r>
              <a:rPr lang="en-US" sz="2000" b="1" dirty="0" smtClean="0"/>
              <a:t>ddouglas@walton.uark.edu</a:t>
            </a:r>
            <a:r>
              <a:rPr lang="en-US" sz="2000" dirty="0" smtClean="0"/>
              <a:t>&lt;/a&gt;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Task for you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Include a link in HTML3.htm to return to frost.htm</a:t>
            </a:r>
          </a:p>
          <a:p>
            <a:pPr eaLnBrk="1" hangingPunct="1">
              <a:defRPr/>
            </a:pPr>
            <a:r>
              <a:rPr lang="en-US" smtClean="0"/>
              <a:t>Be sure to refresh the web page!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Tables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HTML tags:</a:t>
            </a:r>
          </a:p>
          <a:p>
            <a:pPr lvl="1" eaLnBrk="1" hangingPunct="1">
              <a:defRPr/>
            </a:pPr>
            <a:r>
              <a:rPr lang="en-US" smtClean="0"/>
              <a:t>TABLE</a:t>
            </a:r>
          </a:p>
          <a:p>
            <a:pPr lvl="1" eaLnBrk="1" hangingPunct="1">
              <a:defRPr/>
            </a:pPr>
            <a:r>
              <a:rPr lang="en-US" smtClean="0"/>
              <a:t>TH – header</a:t>
            </a:r>
          </a:p>
          <a:p>
            <a:pPr lvl="1" eaLnBrk="1" hangingPunct="1">
              <a:defRPr/>
            </a:pPr>
            <a:r>
              <a:rPr lang="en-US" smtClean="0"/>
              <a:t>TR – row</a:t>
            </a:r>
          </a:p>
          <a:p>
            <a:pPr lvl="1" eaLnBrk="1" hangingPunct="1">
              <a:defRPr/>
            </a:pPr>
            <a:r>
              <a:rPr lang="en-US" smtClean="0"/>
              <a:t>TD – data</a:t>
            </a:r>
          </a:p>
          <a:p>
            <a:pPr eaLnBrk="1" hangingPunct="1">
              <a:defRPr/>
            </a:pPr>
            <a:r>
              <a:rPr lang="en-US" smtClean="0"/>
              <a:t>Task:  Add a new part of 3482-AB; 82mm Socket for 55.00 to Table1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Table2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Adds a discount in column 4 that spans all rows.</a:t>
            </a:r>
          </a:p>
          <a:p>
            <a:pPr eaLnBrk="1" hangingPunct="1">
              <a:defRPr/>
            </a:pPr>
            <a:r>
              <a:rPr lang="en-US" smtClean="0"/>
              <a:t>Uses DIV </a:t>
            </a:r>
          </a:p>
          <a:p>
            <a:pPr eaLnBrk="1" hangingPunct="1">
              <a:defRPr/>
            </a:pPr>
            <a:r>
              <a:rPr lang="en-US" smtClean="0"/>
              <a:t>Right aligns the list prices.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Table3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Uses color and fonts</a:t>
            </a:r>
          </a:p>
          <a:p>
            <a:pPr lvl="1" eaLnBrk="1" hangingPunct="1">
              <a:defRPr/>
            </a:pPr>
            <a:r>
              <a:rPr lang="en-US" b="1" smtClean="0"/>
              <a:t>&lt;BODY BGCOLOR="#66CCFF"&gt;</a:t>
            </a:r>
          </a:p>
          <a:p>
            <a:pPr lvl="1" eaLnBrk="1" hangingPunct="1">
              <a:defRPr/>
            </a:pPr>
            <a:r>
              <a:rPr lang="en-US" b="1" smtClean="0"/>
              <a:t>BGCOLOR="#FF66FF“</a:t>
            </a:r>
          </a:p>
          <a:p>
            <a:pPr eaLnBrk="1" hangingPunct="1">
              <a:defRPr/>
            </a:pPr>
            <a:r>
              <a:rPr lang="en-US" smtClean="0"/>
              <a:t>Task – make the tips icon appear in the upper right hand corner of Table3.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 t="10829" b="39632"/>
          <a:stretch>
            <a:fillRect/>
          </a:stretch>
        </p:blipFill>
        <p:spPr bwMode="auto">
          <a:xfrm>
            <a:off x="1600200" y="4648200"/>
            <a:ext cx="57054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Table4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Introduces formatting with style sheets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Table5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table is floated left so that text is on the right.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 b="29497"/>
          <a:stretch>
            <a:fillRect/>
          </a:stretch>
        </p:blipFill>
        <p:spPr bwMode="auto">
          <a:xfrm>
            <a:off x="1752600" y="3352800"/>
            <a:ext cx="54768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HTML Basics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66FF"/>
                </a:solidFill>
              </a:rPr>
              <a:t>&lt;html&gt;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&lt;head&gt;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&lt;title&gt;this appears on the browser title bar&lt;/title&gt;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….other relevant header information goes here…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folHlink"/>
                </a:solidFill>
              </a:rPr>
              <a:t>&lt;body&gt;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folHlink"/>
                </a:solidFill>
              </a:rPr>
              <a:t>	… the main part of the Web page goes here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folHlink"/>
                </a:solidFill>
              </a:rPr>
              <a:t>&lt;/body&gt;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66FF"/>
                </a:solidFill>
              </a:rPr>
              <a:t>&lt;/html&gt;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Table6 displays .jpg files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 b="24701"/>
          <a:stretch>
            <a:fillRect/>
          </a:stretch>
        </p:blipFill>
        <p:spPr>
          <a:xfrm>
            <a:off x="1998663" y="1981200"/>
            <a:ext cx="5678487" cy="4114800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PHP - Introduction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PHP commands between the &lt;?</a:t>
            </a:r>
            <a:r>
              <a:rPr lang="en-US" dirty="0" err="1" smtClean="0"/>
              <a:t>php</a:t>
            </a:r>
            <a:r>
              <a:rPr lang="en-US" dirty="0" smtClean="0"/>
              <a:t> or &lt;? opening tag and the ?&gt; closing tag</a:t>
            </a:r>
          </a:p>
          <a:p>
            <a:pPr eaLnBrk="1" hangingPunct="1">
              <a:defRPr/>
            </a:pPr>
            <a:r>
              <a:rPr lang="en-US" dirty="0" smtClean="0"/>
              <a:t>All statements in PHP end with ;</a:t>
            </a:r>
          </a:p>
          <a:p>
            <a:pPr eaLnBrk="1" hangingPunct="1">
              <a:defRPr/>
            </a:pPr>
            <a:r>
              <a:rPr lang="en-US" dirty="0" smtClean="0"/>
              <a:t>Type </a:t>
            </a:r>
            <a:r>
              <a:rPr lang="en-US" dirty="0" err="1" smtClean="0"/>
              <a:t>jpico</a:t>
            </a:r>
            <a:r>
              <a:rPr lang="en-US" dirty="0" smtClean="0"/>
              <a:t> helloworld.php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 and save and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43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&lt;html&gt;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&lt;title&gt; Hello World Example &lt;/title&gt;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Echo "Hello, world!";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?&gt;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</a:t>
            </a:r>
            <a:r>
              <a:rPr lang="en-US" sz="2000" dirty="0" err="1" smtClean="0"/>
              <a:t>br</a:t>
            </a:r>
            <a:r>
              <a:rPr lang="en-US" sz="20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Echo "Hi Everybody!";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?&gt;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&lt;/body&gt;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&lt;/html&gt;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Task: Add a link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copy the helloworld.php file to helloworld2.php.  </a:t>
            </a:r>
          </a:p>
          <a:p>
            <a:pPr eaLnBrk="1" hangingPunct="1">
              <a:defRPr/>
            </a:pPr>
            <a:r>
              <a:rPr lang="en-US" dirty="0" smtClean="0"/>
              <a:t>To helloworld2.php, add a statement to link to poetry.htm with the link as shown below before the ending &lt;/body&gt; line.  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 t="16936" r="55927" b="66820"/>
          <a:stretch>
            <a:fillRect/>
          </a:stretch>
        </p:blipFill>
        <p:spPr bwMode="auto">
          <a:xfrm>
            <a:off x="1828800" y="5105400"/>
            <a:ext cx="49530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HTML Tags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Character Level</a:t>
            </a:r>
          </a:p>
          <a:p>
            <a:pPr lvl="1" eaLnBrk="1" hangingPunct="1">
              <a:defRPr/>
            </a:pPr>
            <a:r>
              <a:rPr lang="en-US" smtClean="0"/>
              <a:t>Italic, bold, big, small, etc.</a:t>
            </a:r>
          </a:p>
          <a:p>
            <a:pPr eaLnBrk="1" hangingPunct="1">
              <a:defRPr/>
            </a:pPr>
            <a:r>
              <a:rPr lang="en-US" smtClean="0"/>
              <a:t>Block Level</a:t>
            </a:r>
          </a:p>
          <a:p>
            <a:pPr lvl="1" eaLnBrk="1" hangingPunct="1">
              <a:defRPr/>
            </a:pPr>
            <a:r>
              <a:rPr lang="en-US" smtClean="0"/>
              <a:t>A for Anchor tags</a:t>
            </a:r>
          </a:p>
          <a:p>
            <a:pPr lvl="1" eaLnBrk="1" hangingPunct="1">
              <a:defRPr/>
            </a:pPr>
            <a:r>
              <a:rPr lang="en-US" smtClean="0"/>
              <a:t>DIV for division or section</a:t>
            </a:r>
          </a:p>
          <a:p>
            <a:pPr eaLnBrk="1" hangingPunct="1">
              <a:defRPr/>
            </a:pPr>
            <a:r>
              <a:rPr lang="en-US" smtClean="0"/>
              <a:t>Table Level</a:t>
            </a:r>
          </a:p>
          <a:p>
            <a:pPr lvl="1" eaLnBrk="1" hangingPunct="1">
              <a:defRPr/>
            </a:pPr>
            <a:r>
              <a:rPr lang="en-US" smtClean="0"/>
              <a:t>Table, head, row, data</a:t>
            </a:r>
          </a:p>
          <a:p>
            <a:pPr lvl="1" eaLnBrk="1" hangingPunct="1">
              <a:buFontTx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8001000" cy="5302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Where to create web pages in Linux?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public_html</a:t>
            </a:r>
            <a:r>
              <a:rPr lang="en-US" dirty="0" smtClean="0"/>
              <a:t> directory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797925" cy="5302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          Simple </a:t>
            </a:r>
            <a:r>
              <a:rPr lang="en-US" dirty="0" smtClean="0"/>
              <a:t>Web Page</a:t>
            </a:r>
            <a:br>
              <a:rPr lang="en-US" dirty="0" smtClean="0"/>
            </a:br>
            <a:r>
              <a:rPr lang="en-US" dirty="0" err="1" smtClean="0"/>
              <a:t>jpico</a:t>
            </a:r>
            <a:r>
              <a:rPr lang="en-US" dirty="0" smtClean="0"/>
              <a:t> HTML1.htm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&lt;html&gt;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&lt;head&gt;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&lt;title&gt;Example HTML Document&lt;/title&gt;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&lt;/head&gt;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&lt;body&gt;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&lt;h1&gt;Level-1 Heading&lt;/h1&gt;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&lt;p&gt;The elements of an HTML document and the resulting Web page are the same as those found in any written document.  For example, a paragraph like this one is a common design element.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&lt;/p&gt;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&lt;h2&gt;Level-2 heading&lt;/h2&gt;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&lt;p&gt;There are ordered lists: &lt;/p&gt;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ol</a:t>
            </a:r>
            <a:r>
              <a:rPr lang="en-US" dirty="0" smtClean="0"/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&gt;This 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&gt;That 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&lt;</a:t>
            </a:r>
            <a:r>
              <a:rPr lang="en-US" dirty="0" err="1" smtClean="0"/>
              <a:t>li</a:t>
            </a:r>
            <a:r>
              <a:rPr lang="en-US" dirty="0" smtClean="0"/>
              <a:t>&gt;Another thing &lt;/</a:t>
            </a:r>
            <a:r>
              <a:rPr lang="en-US" dirty="0" err="1" smtClean="0"/>
              <a:t>li</a:t>
            </a:r>
            <a:r>
              <a:rPr lang="en-US" dirty="0" smtClean="0"/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&lt;/</a:t>
            </a:r>
            <a:r>
              <a:rPr lang="en-US" dirty="0" err="1" smtClean="0"/>
              <a:t>ol</a:t>
            </a:r>
            <a:r>
              <a:rPr lang="en-US" dirty="0" smtClean="0"/>
              <a:t>&gt; 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&lt;h3&gt;Level-3 heading&lt;/h3&gt;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&lt;p&gt;There are unordered (bulleted) lists:&lt;/p&gt;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&lt;</a:t>
            </a:r>
            <a:r>
              <a:rPr lang="en-US" sz="2800" dirty="0" err="1" smtClean="0"/>
              <a:t>ul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&lt;</a:t>
            </a:r>
            <a:r>
              <a:rPr lang="en-US" sz="2800" dirty="0" err="1" smtClean="0"/>
              <a:t>li</a:t>
            </a:r>
            <a:r>
              <a:rPr lang="en-US" sz="2800" dirty="0" smtClean="0"/>
              <a:t>&gt;This &lt;/</a:t>
            </a:r>
            <a:r>
              <a:rPr lang="en-US" sz="2800" dirty="0" err="1" smtClean="0"/>
              <a:t>li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&lt;</a:t>
            </a:r>
            <a:r>
              <a:rPr lang="en-US" sz="2800" dirty="0" err="1" smtClean="0"/>
              <a:t>li</a:t>
            </a:r>
            <a:r>
              <a:rPr lang="en-US" sz="2800" dirty="0" smtClean="0"/>
              <a:t>&gt;That &lt;/</a:t>
            </a:r>
            <a:r>
              <a:rPr lang="en-US" sz="2800" dirty="0" err="1" smtClean="0"/>
              <a:t>li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&lt;</a:t>
            </a:r>
            <a:r>
              <a:rPr lang="en-US" sz="2800" dirty="0" err="1" smtClean="0"/>
              <a:t>li</a:t>
            </a:r>
            <a:r>
              <a:rPr lang="en-US" sz="2800" dirty="0" smtClean="0"/>
              <a:t>&gt;Another thing &lt;/</a:t>
            </a:r>
            <a:r>
              <a:rPr lang="en-US" sz="2800" dirty="0" err="1" smtClean="0"/>
              <a:t>li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&lt;/</a:t>
            </a:r>
            <a:r>
              <a:rPr lang="en-US" sz="2800" dirty="0" err="1" smtClean="0"/>
              <a:t>ul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&lt;/body&gt;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&lt;/html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to view the web page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Save the web page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Open Internet Explorer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Type:</a:t>
            </a:r>
            <a:endParaRPr lang="en-US" dirty="0" smtClean="0">
              <a:hlinkClick r:id="rId3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hlinkClick r:id="rId3"/>
              </a:rPr>
              <a:t>http://130.184.26.149:1080/~uoas3xx/HTML1.htm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Note:  uoas3xx is your account 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To view the code in Internet Explorer, click on View; Source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1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990033"/>
      </a:accent2>
      <a:accent3>
        <a:srgbClr val="FFFFFF"/>
      </a:accent3>
      <a:accent4>
        <a:srgbClr val="000000"/>
      </a:accent4>
      <a:accent5>
        <a:srgbClr val="CED5DD"/>
      </a:accent5>
      <a:accent6>
        <a:srgbClr val="8A002D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95001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8A00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5C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8A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9937</TotalTime>
  <Words>667</Words>
  <Application>Microsoft Office PowerPoint</Application>
  <PresentationFormat>On-screen Show (4:3)</PresentationFormat>
  <Paragraphs>147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Profile</vt:lpstr>
      <vt:lpstr>Web pages in Linux </vt:lpstr>
      <vt:lpstr>HTML Basics</vt:lpstr>
      <vt:lpstr>HTML Tags</vt:lpstr>
      <vt:lpstr>Where to create web pages in Linux?</vt:lpstr>
      <vt:lpstr>           Simple Web Page jpico HTML1.htm</vt:lpstr>
      <vt:lpstr>Slide 6</vt:lpstr>
      <vt:lpstr>Slide 7</vt:lpstr>
      <vt:lpstr>Slide 8</vt:lpstr>
      <vt:lpstr>How to view the web page</vt:lpstr>
      <vt:lpstr>HTML1.htm</vt:lpstr>
      <vt:lpstr>HTML2.htm</vt:lpstr>
      <vt:lpstr>              HTML3.htm Intra-page linking</vt:lpstr>
      <vt:lpstr>Links</vt:lpstr>
      <vt:lpstr>Task for you</vt:lpstr>
      <vt:lpstr>Tables</vt:lpstr>
      <vt:lpstr>Table2</vt:lpstr>
      <vt:lpstr>Table3</vt:lpstr>
      <vt:lpstr>Table4</vt:lpstr>
      <vt:lpstr>Table5</vt:lpstr>
      <vt:lpstr>Table6 displays .jpg files</vt:lpstr>
      <vt:lpstr>PHP - Introduction</vt:lpstr>
      <vt:lpstr>type and save and view</vt:lpstr>
      <vt:lpstr>Task: Add a link</vt:lpstr>
    </vt:vector>
  </TitlesOfParts>
  <Company>Walton College, University of Arkansas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Computing</dc:title>
  <dc:creator>Paul Cronan</dc:creator>
  <cp:lastModifiedBy>Shameem</cp:lastModifiedBy>
  <cp:revision>284</cp:revision>
  <dcterms:created xsi:type="dcterms:W3CDTF">2004-02-06T13:58:38Z</dcterms:created>
  <dcterms:modified xsi:type="dcterms:W3CDTF">2010-12-02T04:40:34Z</dcterms:modified>
</cp:coreProperties>
</file>