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386" r:id="rId2"/>
    <p:sldId id="492" r:id="rId3"/>
    <p:sldId id="493" r:id="rId4"/>
    <p:sldId id="494" r:id="rId5"/>
    <p:sldId id="495" r:id="rId6"/>
    <p:sldId id="496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3" r:id="rId24"/>
    <p:sldId id="514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3300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26"/>
    </p:cViewPr>
  </p:sorterViewPr>
  <p:notesViewPr>
    <p:cSldViewPr>
      <p:cViewPr varScale="1">
        <p:scale>
          <a:sx n="58" d="100"/>
          <a:sy n="58" d="100"/>
        </p:scale>
        <p:origin x="-167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13ABCAB-A580-4BA5-9741-6026145B0F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BB18C5-A021-41E1-A8F1-3F0D69D45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1E52C-D258-4085-9EAD-E6E6B5154BF9}" type="slidenum">
              <a:rPr lang="en-US" smtClean="0">
                <a:latin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B18C5-A021-41E1-A8F1-3F0D69D4560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200"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200" i="0"/>
            </a:lvl1pPr>
          </a:lstStyle>
          <a:p>
            <a:pPr>
              <a:defRPr/>
            </a:pPr>
            <a:fld id="{F9B4CA75-38DE-4D1A-9D19-26511DDCE1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141A7-85A3-4DCB-86EE-3000895F9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990600"/>
            <a:ext cx="2001837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990600"/>
            <a:ext cx="58547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E2C86-1319-4839-9D5D-661800D04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6CD5F-14B4-44BB-B814-9989B6454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3BCAF-2F20-4855-996A-CF9A12D65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3BAC-AC51-451B-A4D5-68981A3C0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E3759-6EE6-4920-B19A-9D743CFC6A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85FD7-90D0-4C33-B846-0D23F0908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C44CB-A901-4F18-8648-734488070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5E404-9C52-4179-A160-23ADE7B09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DF0D6-A813-425E-AA85-57D8AF3A1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990600"/>
            <a:ext cx="8001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245225"/>
            <a:ext cx="533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i="1"/>
            </a:lvl1pPr>
          </a:lstStyle>
          <a:p>
            <a:pPr>
              <a:defRPr/>
            </a:pPr>
            <a:fld id="{74E722C0-4794-4D89-AC44-56FE1D7FE1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4" descr="image00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76200"/>
            <a:ext cx="16002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o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A1B9EE-5DCC-45F3-AAEC-5A15BC80842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52600"/>
            <a:ext cx="8001000" cy="28194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A50021"/>
                </a:solidFill>
              </a:rPr>
              <a:t>Styles and CSS</a:t>
            </a:r>
            <a:endParaRPr lang="en-US" sz="3200" dirty="0" smtClean="0">
              <a:solidFill>
                <a:srgbClr val="A50021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438400" y="4648200"/>
            <a:ext cx="6705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/>
              <a:t>David Douglas</a:t>
            </a:r>
            <a:endParaRPr lang="en-US" sz="2000" b="1" dirty="0"/>
          </a:p>
          <a:p>
            <a:r>
              <a:rPr lang="en-US" sz="1600" dirty="0" smtClean="0"/>
              <a:t>Sam M. Walton College of Business, University of Arkansas</a:t>
            </a:r>
          </a:p>
          <a:p>
            <a:endParaRPr lang="en-US" sz="1600" dirty="0"/>
          </a:p>
          <a:p>
            <a:r>
              <a:rPr lang="en-US" b="1" dirty="0"/>
              <a:t>“</a:t>
            </a:r>
            <a:r>
              <a:rPr lang="en-US" b="1" i="1" dirty="0"/>
              <a:t>Connecting scholarship and research with business practice</a:t>
            </a:r>
            <a:r>
              <a:rPr lang="en-US" b="1" dirty="0"/>
              <a:t>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7244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Grouping Selectors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h1 {color: red;}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h2 {color: red;}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r>
              <a:rPr lang="en-US" sz="2400" dirty="0" smtClean="0"/>
              <a:t>can be grouped with elements separated by commas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h1, h2 {color: red;}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7244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Combining Declarations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p {color: blue;}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p {font-size: 12pt;}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r>
              <a:rPr lang="en-US" sz="2400" dirty="0" smtClean="0"/>
              <a:t>can be expressed as follows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p {color: blue; font-size: 12pt;}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7244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Using Descendant Selectors</a:t>
            </a:r>
          </a:p>
          <a:p>
            <a:pPr lvl="1"/>
            <a:r>
              <a:rPr lang="en-US" sz="2000" dirty="0" smtClean="0"/>
              <a:t>Selects only &lt;b&gt; elements that are within &lt;p&gt; elements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p  b {color: blue;}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r>
              <a:rPr lang="en-US" sz="2400" dirty="0" smtClean="0"/>
              <a:t>can be more than 2 selector elements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ul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li</a:t>
            </a:r>
            <a:r>
              <a:rPr lang="en-US" sz="2400" dirty="0" smtClean="0">
                <a:solidFill>
                  <a:srgbClr val="C00000"/>
                </a:solidFill>
              </a:rPr>
              <a:t> b {color: blue;}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Using the Class Attribute Selector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>
              <a:solidFill>
                <a:srgbClr val="A50021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.quote  {color: blue; margin: 30px;}</a:t>
            </a:r>
          </a:p>
          <a:p>
            <a:pPr lvl="1">
              <a:buNone/>
            </a:pPr>
            <a:r>
              <a:rPr lang="en-US" sz="2000" dirty="0" smtClean="0"/>
              <a:t>Reference the class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&lt;p class=</a:t>
            </a:r>
            <a:r>
              <a:rPr lang="en-US" sz="2000" dirty="0" smtClean="0">
                <a:solidFill>
                  <a:srgbClr val="C00000"/>
                </a:solidFill>
              </a:rPr>
              <a:t>"</a:t>
            </a:r>
            <a:r>
              <a:rPr lang="en-US" sz="2000" dirty="0" smtClean="0">
                <a:solidFill>
                  <a:srgbClr val="A50021"/>
                </a:solidFill>
              </a:rPr>
              <a:t>quote</a:t>
            </a:r>
            <a:r>
              <a:rPr lang="en-US" sz="2000" dirty="0" smtClean="0">
                <a:solidFill>
                  <a:srgbClr val="C00000"/>
                </a:solidFill>
              </a:rPr>
              <a:t>"</a:t>
            </a:r>
            <a:r>
              <a:rPr lang="en-US" sz="2000" dirty="0" smtClean="0">
                <a:solidFill>
                  <a:srgbClr val="A50021"/>
                </a:solidFill>
              </a:rPr>
              <a:t>&gt; This….</a:t>
            </a:r>
          </a:p>
          <a:p>
            <a:pPr lvl="1">
              <a:buNone/>
            </a:pPr>
            <a:endParaRPr lang="en-US" sz="2000" dirty="0" smtClean="0">
              <a:solidFill>
                <a:srgbClr val="A50021"/>
              </a:solidFill>
            </a:endParaRPr>
          </a:p>
          <a:p>
            <a:pPr lvl="1">
              <a:buNone/>
            </a:pPr>
            <a:r>
              <a:rPr lang="en-US" sz="1400" dirty="0" smtClean="0"/>
              <a:t>Note that this allows any element to use the style whereas a general style for an element applies to every instance of the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Oval Callout 4"/>
          <p:cNvSpPr/>
          <p:nvPr/>
        </p:nvSpPr>
        <p:spPr bwMode="auto">
          <a:xfrm>
            <a:off x="609600" y="2286000"/>
            <a:ext cx="1447800" cy="1066800"/>
          </a:xfrm>
          <a:prstGeom prst="wedgeEllipseCallout">
            <a:avLst>
              <a:gd name="adj1" fmla="val 17387"/>
              <a:gd name="adj2" fmla="val 9787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2409489" y="2362200"/>
            <a:ext cx="1447800" cy="1066800"/>
          </a:xfrm>
          <a:prstGeom prst="wedgeEllipseCallout">
            <a:avLst>
              <a:gd name="adj1" fmla="val -72839"/>
              <a:gd name="adj2" fmla="val 8018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272584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Name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514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Flag Character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 bwMode="auto">
          <a:xfrm>
            <a:off x="4543089" y="2286000"/>
            <a:ext cx="1447800" cy="1066800"/>
          </a:xfrm>
          <a:prstGeom prst="wedgeEllipseCallout">
            <a:avLst>
              <a:gd name="adj1" fmla="val -72839"/>
              <a:gd name="adj2" fmla="val 8018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2649640"/>
            <a:ext cx="1495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Declaration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Making Class Selectors More Specific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h1.quote  {color: blue; margin: 30px;}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restricts the use of the quote to the &lt;h1&gt;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Using the id Attribute Selector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>
              <a:solidFill>
                <a:srgbClr val="A50021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#preface  {color: blue; margin: 30px;}</a:t>
            </a:r>
          </a:p>
          <a:p>
            <a:pPr lvl="1">
              <a:buNone/>
            </a:pPr>
            <a:r>
              <a:rPr lang="en-US" sz="2000" dirty="0" smtClean="0"/>
              <a:t>reference the element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&lt;p id</a:t>
            </a:r>
            <a:r>
              <a:rPr lang="en-US" sz="2000" dirty="0" smtClean="0">
                <a:solidFill>
                  <a:srgbClr val="A50021"/>
                </a:solidFill>
              </a:rPr>
              <a:t>=</a:t>
            </a:r>
            <a:r>
              <a:rPr lang="en-US" sz="2000" dirty="0" smtClean="0">
                <a:solidFill>
                  <a:srgbClr val="C00000"/>
                </a:solidFill>
              </a:rPr>
              <a:t>"</a:t>
            </a:r>
            <a:r>
              <a:rPr lang="en-US" sz="2000" dirty="0" smtClean="0">
                <a:solidFill>
                  <a:srgbClr val="A50021"/>
                </a:solidFill>
              </a:rPr>
              <a:t>preface</a:t>
            </a:r>
            <a:r>
              <a:rPr lang="en-US" sz="2000" dirty="0" smtClean="0">
                <a:solidFill>
                  <a:srgbClr val="C00000"/>
                </a:solidFill>
              </a:rPr>
              <a:t>"</a:t>
            </a:r>
            <a:r>
              <a:rPr lang="en-US" sz="2000" dirty="0" smtClean="0">
                <a:solidFill>
                  <a:srgbClr val="A50021"/>
                </a:solidFill>
              </a:rPr>
              <a:t>&gt; This….</a:t>
            </a:r>
          </a:p>
          <a:p>
            <a:pPr lvl="1">
              <a:buNone/>
            </a:pPr>
            <a:endParaRPr lang="en-US" sz="2000" dirty="0" smtClean="0">
              <a:solidFill>
                <a:srgbClr val="A50021"/>
              </a:solidFill>
            </a:endParaRPr>
          </a:p>
          <a:p>
            <a:pPr lvl="1">
              <a:buNone/>
            </a:pPr>
            <a:r>
              <a:rPr lang="en-US" sz="1400" dirty="0" smtClean="0"/>
              <a:t>Note that the id value uniquely identifies this </a:t>
            </a:r>
            <a:r>
              <a:rPr lang="en-US" sz="1400" b="1" dirty="0" smtClean="0"/>
              <a:t>one</a:t>
            </a:r>
            <a:r>
              <a:rPr lang="en-US" sz="1400" dirty="0" smtClean="0"/>
              <a:t> &lt;p&gt; element  to which the rule applies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Oval Callout 4"/>
          <p:cNvSpPr/>
          <p:nvPr/>
        </p:nvSpPr>
        <p:spPr bwMode="auto">
          <a:xfrm>
            <a:off x="609600" y="2286000"/>
            <a:ext cx="1447800" cy="1066800"/>
          </a:xfrm>
          <a:prstGeom prst="wedgeEllipseCallout">
            <a:avLst>
              <a:gd name="adj1" fmla="val 19392"/>
              <a:gd name="adj2" fmla="val 869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2409489" y="2362200"/>
            <a:ext cx="1447800" cy="1066800"/>
          </a:xfrm>
          <a:prstGeom prst="wedgeEllipseCallout">
            <a:avLst>
              <a:gd name="adj1" fmla="val -54794"/>
              <a:gd name="adj2" fmla="val 774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272584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Name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514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Flag Character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 bwMode="auto">
          <a:xfrm>
            <a:off x="4543089" y="2286000"/>
            <a:ext cx="1447800" cy="1066800"/>
          </a:xfrm>
          <a:prstGeom prst="wedgeEllipseCallout">
            <a:avLst>
              <a:gd name="adj1" fmla="val -72839"/>
              <a:gd name="adj2" fmla="val 8018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2649640"/>
            <a:ext cx="1495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Declaration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CSS font measurement units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595880"/>
          <a:ext cx="784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860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Absolute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Abbrev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Centimeter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metric cm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US inch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Millimeter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metric</a:t>
                      </a:r>
                      <a:r>
                        <a:rPr lang="en-US" baseline="0" dirty="0" smtClean="0"/>
                        <a:t> 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 to 12 points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 points / inch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CSS font measurement units (cont)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514600"/>
          <a:ext cx="8077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324"/>
                <a:gridCol w="1254711"/>
                <a:gridCol w="47051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Abbrev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smtClean="0"/>
                        <a:t>width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of a capital M in the current font—usually the same as the font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height of the letter x in the </a:t>
                      </a:r>
                      <a:r>
                        <a:rPr lang="en-US" dirty="0" smtClean="0"/>
                        <a:t>current </a:t>
                      </a:r>
                      <a:r>
                        <a:rPr lang="en-US" dirty="0" smtClean="0"/>
                        <a:t>font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Pixel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px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size of a pixel on the current monitor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Sets a fon</a:t>
                      </a:r>
                      <a:r>
                        <a:rPr lang="en-US" baseline="0" dirty="0" smtClean="0"/>
                        <a:t>t size relative to the base font size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Absolute Font Size Keywords</a:t>
            </a:r>
          </a:p>
          <a:p>
            <a:pPr lvl="1"/>
            <a:r>
              <a:rPr lang="en-US" sz="1600" dirty="0" smtClean="0"/>
              <a:t>xx-small</a:t>
            </a:r>
          </a:p>
          <a:p>
            <a:pPr lvl="1"/>
            <a:r>
              <a:rPr lang="en-US" sz="1600" dirty="0" smtClean="0"/>
              <a:t>x-small</a:t>
            </a:r>
          </a:p>
          <a:p>
            <a:pPr lvl="1"/>
            <a:r>
              <a:rPr lang="en-US" sz="1600" dirty="0" smtClean="0"/>
              <a:t>small</a:t>
            </a:r>
          </a:p>
          <a:p>
            <a:pPr lvl="1"/>
            <a:r>
              <a:rPr lang="en-US" sz="1600" dirty="0" smtClean="0"/>
              <a:t>medium</a:t>
            </a:r>
          </a:p>
          <a:p>
            <a:pPr lvl="1"/>
            <a:r>
              <a:rPr lang="en-US" sz="1600" dirty="0" smtClean="0"/>
              <a:t>large</a:t>
            </a:r>
          </a:p>
          <a:p>
            <a:pPr lvl="1"/>
            <a:r>
              <a:rPr lang="en-US" sz="1600" dirty="0" smtClean="0"/>
              <a:t>x-large</a:t>
            </a:r>
          </a:p>
          <a:p>
            <a:pPr lvl="1"/>
            <a:r>
              <a:rPr lang="en-US" sz="1600" dirty="0" smtClean="0"/>
              <a:t>xx-large</a:t>
            </a:r>
          </a:p>
          <a:p>
            <a:r>
              <a:rPr lang="en-US" sz="2400" dirty="0" smtClean="0"/>
              <a:t>Relative Font Size Keywords</a:t>
            </a:r>
          </a:p>
          <a:p>
            <a:pPr lvl="1"/>
            <a:r>
              <a:rPr lang="en-US" sz="2000" dirty="0" smtClean="0"/>
              <a:t>smaller</a:t>
            </a:r>
          </a:p>
          <a:p>
            <a:pPr lvl="1"/>
            <a:r>
              <a:rPr lang="en-US" sz="2000" dirty="0" smtClean="0"/>
              <a:t>larger</a:t>
            </a:r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Fonts</a:t>
            </a:r>
          </a:p>
          <a:p>
            <a:pPr lvl="1"/>
            <a:r>
              <a:rPr lang="en-US" sz="2000" dirty="0" smtClean="0"/>
              <a:t>Family  	{font-family: san-serif;}</a:t>
            </a:r>
          </a:p>
          <a:p>
            <a:pPr lvl="2"/>
            <a:r>
              <a:rPr lang="en-US" sz="1700" dirty="0" err="1" smtClean="0"/>
              <a:t>arial</a:t>
            </a:r>
            <a:r>
              <a:rPr lang="en-US" sz="1700" dirty="0" smtClean="0"/>
              <a:t>, courier …..</a:t>
            </a:r>
          </a:p>
          <a:p>
            <a:pPr lvl="1"/>
            <a:r>
              <a:rPr lang="en-US" sz="2000" dirty="0" smtClean="0"/>
              <a:t>Shortcut property designation</a:t>
            </a:r>
          </a:p>
          <a:p>
            <a:pPr lvl="2"/>
            <a:r>
              <a:rPr lang="en-US" sz="1700" dirty="0" smtClean="0"/>
              <a:t>p {font: 12pt </a:t>
            </a:r>
            <a:r>
              <a:rPr lang="en-US" sz="1700" dirty="0" err="1" smtClean="0"/>
              <a:t>arial</a:t>
            </a:r>
            <a:r>
              <a:rPr lang="en-US" sz="1700" dirty="0" smtClean="0"/>
              <a:t> bold;}</a:t>
            </a:r>
          </a:p>
          <a:p>
            <a:pPr lvl="1"/>
            <a:r>
              <a:rPr lang="en-US" sz="2000" dirty="0" smtClean="0"/>
              <a:t>Text Spacing Properties</a:t>
            </a:r>
          </a:p>
          <a:p>
            <a:pPr lvl="2"/>
            <a:r>
              <a:rPr lang="en-US" sz="1700" dirty="0" smtClean="0"/>
              <a:t>text-align</a:t>
            </a:r>
          </a:p>
          <a:p>
            <a:pPr lvl="2"/>
            <a:r>
              <a:rPr lang="en-US" sz="1700" dirty="0" smtClean="0"/>
              <a:t>text-indent</a:t>
            </a:r>
          </a:p>
          <a:p>
            <a:pPr lvl="2"/>
            <a:r>
              <a:rPr lang="en-US" sz="1700" dirty="0" smtClean="0"/>
              <a:t>…</a:t>
            </a:r>
          </a:p>
          <a:p>
            <a:pPr lvl="1"/>
            <a:r>
              <a:rPr lang="en-US" sz="2000" dirty="0" smtClean="0"/>
              <a:t>Text –decoration properties</a:t>
            </a:r>
          </a:p>
          <a:p>
            <a:pPr lvl="2"/>
            <a:r>
              <a:rPr lang="en-US" sz="1700" dirty="0" smtClean="0"/>
              <a:t>none, underline, </a:t>
            </a:r>
            <a:r>
              <a:rPr lang="en-US" sz="1700" dirty="0" err="1" smtClean="0"/>
              <a:t>overline</a:t>
            </a:r>
            <a:r>
              <a:rPr lang="en-US" sz="1700" dirty="0" smtClean="0"/>
              <a:t>, line-through, blink</a:t>
            </a:r>
          </a:p>
          <a:p>
            <a:pPr lvl="2">
              <a:buNone/>
            </a:pPr>
            <a:endParaRPr lang="en-US" sz="1700" dirty="0" smtClean="0"/>
          </a:p>
          <a:p>
            <a:pPr lvl="2"/>
            <a:endParaRPr lang="en-US" sz="1700" dirty="0" smtClean="0"/>
          </a:p>
          <a:p>
            <a:pPr lvl="2"/>
            <a:endParaRPr lang="en-US" sz="1700" dirty="0" smtClean="0"/>
          </a:p>
          <a:p>
            <a:pPr lvl="2"/>
            <a:endParaRPr lang="en-US" sz="13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</p:spPr>
        <p:txBody>
          <a:bodyPr/>
          <a:lstStyle/>
          <a:p>
            <a:r>
              <a:rPr lang="en-US" sz="2000" dirty="0" smtClean="0"/>
              <a:t>Goal is to separate Style from Structure</a:t>
            </a:r>
          </a:p>
          <a:p>
            <a:r>
              <a:rPr lang="en-US" sz="2000" dirty="0" smtClean="0"/>
              <a:t>Style rules express the style characteristics of an element</a:t>
            </a:r>
          </a:p>
          <a:p>
            <a:r>
              <a:rPr lang="en-US" sz="2000" dirty="0" smtClean="0"/>
              <a:t>A set of style rules in an external document is a style sheet</a:t>
            </a:r>
          </a:p>
          <a:p>
            <a:r>
              <a:rPr lang="en-US" sz="2000" dirty="0" smtClean="0"/>
              <a:t>Example of Style Section (sets &lt;p&gt; elements in the document to 24 point blue)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&lt;head&gt;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&lt;style&gt;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P {color: blue; font-size: 24pt;}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&lt;/style&gt;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…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Fonts</a:t>
            </a:r>
          </a:p>
          <a:p>
            <a:pPr lvl="1"/>
            <a:r>
              <a:rPr lang="en-US" sz="2000" dirty="0" smtClean="0"/>
              <a:t>Vertical alignment   </a:t>
            </a:r>
            <a:r>
              <a:rPr lang="en-US" sz="2000" dirty="0" smtClean="0">
                <a:solidFill>
                  <a:srgbClr val="C00000"/>
                </a:solidFill>
              </a:rPr>
              <a:t>{vertical-align: super;}</a:t>
            </a:r>
          </a:p>
          <a:p>
            <a:pPr lvl="2"/>
            <a:r>
              <a:rPr lang="en-US" sz="1700" dirty="0" smtClean="0"/>
              <a:t>baseline, sub, super, top, text-top, middle, bottom, text-bottom, percentage</a:t>
            </a:r>
          </a:p>
          <a:p>
            <a:pPr lvl="1"/>
            <a:r>
              <a:rPr lang="en-US" sz="2000" dirty="0" smtClean="0"/>
              <a:t>Transforming case	{text-transformation: uppercase}</a:t>
            </a:r>
          </a:p>
          <a:p>
            <a:pPr lvl="2"/>
            <a:r>
              <a:rPr lang="en-US" sz="1700" dirty="0" smtClean="0"/>
              <a:t>capitalize, uppercase, lowercase, none</a:t>
            </a:r>
          </a:p>
          <a:p>
            <a:pPr lvl="2"/>
            <a:endParaRPr lang="en-US" sz="1700" dirty="0" smtClean="0"/>
          </a:p>
          <a:p>
            <a:pPr lvl="2"/>
            <a:endParaRPr lang="en-US" sz="13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Visual Formatting Model</a:t>
            </a:r>
          </a:p>
          <a:p>
            <a:pPr lvl="1"/>
            <a:r>
              <a:rPr lang="en-US" sz="2000" dirty="0" smtClean="0"/>
              <a:t>Block elements</a:t>
            </a:r>
          </a:p>
          <a:p>
            <a:pPr lvl="2"/>
            <a:r>
              <a:rPr lang="en-US" sz="1700" dirty="0" smtClean="0"/>
              <a:t>&lt;body&gt; ,&lt;h1&gt;, &lt;div&gt; &lt;p&gt;…</a:t>
            </a:r>
          </a:p>
          <a:p>
            <a:pPr lvl="2"/>
            <a:r>
              <a:rPr lang="en-US" sz="1700" dirty="0" smtClean="0"/>
              <a:t>Allows specification of margin, border, and padding for all block-level elements</a:t>
            </a:r>
          </a:p>
          <a:p>
            <a:pPr lvl="1"/>
            <a:r>
              <a:rPr lang="en-US" sz="2000" dirty="0" smtClean="0"/>
              <a:t>Inline elements</a:t>
            </a:r>
          </a:p>
          <a:p>
            <a:pPr lvl="1"/>
            <a:r>
              <a:rPr lang="en-US" sz="2000" dirty="0" smtClean="0"/>
              <a:t>List-item</a:t>
            </a:r>
          </a:p>
          <a:p>
            <a:pPr lvl="2">
              <a:buNone/>
            </a:pPr>
            <a:endParaRPr lang="en-US" sz="1700" dirty="0" smtClean="0"/>
          </a:p>
          <a:p>
            <a:pPr lvl="2"/>
            <a:endParaRPr lang="en-US" sz="1700" dirty="0" smtClean="0"/>
          </a:p>
          <a:p>
            <a:pPr lvl="2"/>
            <a:endParaRPr lang="en-US" sz="1700" dirty="0" smtClean="0"/>
          </a:p>
          <a:p>
            <a:pPr lvl="2"/>
            <a:endParaRPr lang="en-US" sz="13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563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597039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38900" y="3133725"/>
            <a:ext cx="1714500" cy="102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Box specification example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p {margin-left; 2 </a:t>
            </a:r>
            <a:r>
              <a:rPr lang="en-US" sz="2400" dirty="0" err="1" smtClean="0">
                <a:solidFill>
                  <a:srgbClr val="C00000"/>
                </a:solidFill>
              </a:rPr>
              <a:t>em</a:t>
            </a:r>
            <a:r>
              <a:rPr lang="en-US" sz="2400" dirty="0" smtClean="0">
                <a:solidFill>
                  <a:srgbClr val="C00000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margin-right; 2 </a:t>
            </a:r>
            <a:r>
              <a:rPr lang="en-US" sz="2400" dirty="0" err="1" smtClean="0">
                <a:solidFill>
                  <a:srgbClr val="C00000"/>
                </a:solidFill>
              </a:rPr>
              <a:t>em</a:t>
            </a:r>
            <a:r>
              <a:rPr lang="en-US" sz="2400" dirty="0" smtClean="0">
                <a:solidFill>
                  <a:srgbClr val="C00000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padding-left;  2 </a:t>
            </a:r>
            <a:r>
              <a:rPr lang="en-US" sz="2400" dirty="0" err="1" smtClean="0">
                <a:solidFill>
                  <a:srgbClr val="C00000"/>
                </a:solidFill>
              </a:rPr>
              <a:t>em</a:t>
            </a:r>
            <a:r>
              <a:rPr lang="en-US" sz="2400" dirty="0" smtClean="0">
                <a:solidFill>
                  <a:srgbClr val="C00000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padding-right; 2 </a:t>
            </a:r>
            <a:r>
              <a:rPr lang="en-US" sz="2400" dirty="0" err="1" smtClean="0">
                <a:solidFill>
                  <a:srgbClr val="C00000"/>
                </a:solidFill>
              </a:rPr>
              <a:t>em</a:t>
            </a:r>
            <a:r>
              <a:rPr lang="en-US" sz="2400" dirty="0" smtClean="0">
                <a:solidFill>
                  <a:srgbClr val="C00000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border-right; solid thin black;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background: white}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endParaRPr lang="en-US" sz="2000" dirty="0" smtClean="0"/>
          </a:p>
          <a:p>
            <a:pPr lvl="2">
              <a:buNone/>
            </a:pPr>
            <a:endParaRPr lang="en-US" sz="1700" dirty="0" smtClean="0"/>
          </a:p>
          <a:p>
            <a:pPr lvl="2"/>
            <a:endParaRPr lang="en-US" sz="1700" dirty="0" smtClean="0"/>
          </a:p>
          <a:p>
            <a:pPr lvl="2"/>
            <a:endParaRPr lang="en-US" sz="1700" dirty="0" smtClean="0"/>
          </a:p>
          <a:p>
            <a:pPr lvl="2"/>
            <a:endParaRPr lang="en-US" sz="13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Special Box Properties</a:t>
            </a:r>
          </a:p>
          <a:p>
            <a:pPr lvl="1"/>
            <a:r>
              <a:rPr lang="en-US" sz="2000" dirty="0" smtClean="0"/>
              <a:t>width</a:t>
            </a:r>
          </a:p>
          <a:p>
            <a:pPr lvl="1"/>
            <a:r>
              <a:rPr lang="en-US" sz="2000" dirty="0" smtClean="0"/>
              <a:t>height</a:t>
            </a:r>
          </a:p>
          <a:p>
            <a:pPr lvl="1"/>
            <a:r>
              <a:rPr lang="en-US" sz="2000" dirty="0" smtClean="0"/>
              <a:t>float</a:t>
            </a:r>
          </a:p>
          <a:p>
            <a:pPr lvl="1"/>
            <a:r>
              <a:rPr lang="en-US" sz="2000" dirty="0" smtClean="0"/>
              <a:t>clear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C00000"/>
                </a:solidFill>
              </a:rPr>
              <a:t>div {float: left; width: 200px;}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A style rule is composed of two parts</a:t>
            </a:r>
          </a:p>
          <a:p>
            <a:pPr lvl="1"/>
            <a:r>
              <a:rPr lang="en-US" sz="2000" dirty="0" smtClean="0"/>
              <a:t>Selector</a:t>
            </a:r>
          </a:p>
          <a:p>
            <a:pPr lvl="1"/>
            <a:r>
              <a:rPr lang="en-US" sz="2000" dirty="0" smtClean="0"/>
              <a:t>Declaration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h1   {color: red;}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Oval Callout 4"/>
          <p:cNvSpPr/>
          <p:nvPr/>
        </p:nvSpPr>
        <p:spPr bwMode="auto">
          <a:xfrm>
            <a:off x="914400" y="3352800"/>
            <a:ext cx="1447800" cy="1066800"/>
          </a:xfrm>
          <a:prstGeom prst="wedgeEllipseCallout">
            <a:avLst>
              <a:gd name="adj1" fmla="val 8365"/>
              <a:gd name="adj2" fmla="val 8154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3048000" y="3352800"/>
            <a:ext cx="1447800" cy="1066800"/>
          </a:xfrm>
          <a:prstGeom prst="wedgeEllipseCallout">
            <a:avLst>
              <a:gd name="adj1" fmla="val -72839"/>
              <a:gd name="adj2" fmla="val 8018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711" y="3716440"/>
            <a:ext cx="1495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Declaration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745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Selector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A declaration is composed of two parts</a:t>
            </a:r>
          </a:p>
          <a:p>
            <a:pPr lvl="1"/>
            <a:r>
              <a:rPr lang="en-US" sz="2000" dirty="0" smtClean="0"/>
              <a:t>Property</a:t>
            </a:r>
          </a:p>
          <a:p>
            <a:pPr lvl="1"/>
            <a:r>
              <a:rPr lang="en-US" sz="2000" dirty="0" smtClean="0"/>
              <a:t>Value </a:t>
            </a:r>
          </a:p>
          <a:p>
            <a:pPr lvl="1"/>
            <a:r>
              <a:rPr lang="en-US" sz="2000" dirty="0" smtClean="0"/>
              <a:t>Syntax is Property and colon, then value and semicolon to allow multiple declaration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	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A50021"/>
                </a:solidFill>
              </a:rPr>
              <a:t>h1	   {color: red;}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Oval Callout 4"/>
          <p:cNvSpPr/>
          <p:nvPr/>
        </p:nvSpPr>
        <p:spPr bwMode="auto">
          <a:xfrm>
            <a:off x="914400" y="3733800"/>
            <a:ext cx="1447800" cy="1066800"/>
          </a:xfrm>
          <a:prstGeom prst="wedgeEllipseCallout">
            <a:avLst>
              <a:gd name="adj1" fmla="val 37438"/>
              <a:gd name="adj2" fmla="val 788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3048000" y="3657600"/>
            <a:ext cx="1447800" cy="1066800"/>
          </a:xfrm>
          <a:prstGeom prst="wedgeEllipseCallout">
            <a:avLst>
              <a:gd name="adj1" fmla="val -55796"/>
              <a:gd name="adj2" fmla="val 8154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8615" y="4021240"/>
            <a:ext cx="816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Property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Style rules can be applied to an element</a:t>
            </a:r>
          </a:p>
          <a:p>
            <a:r>
              <a:rPr lang="en-US" sz="2400" dirty="0" smtClean="0"/>
              <a:t>Style rules can be a section in a document</a:t>
            </a:r>
          </a:p>
          <a:p>
            <a:r>
              <a:rPr lang="en-US" sz="2400" dirty="0" smtClean="0"/>
              <a:t>Style rules can be in a document external to the Web pages to which it can be applied 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Style rules can be applied to an element similar to an element attribute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Example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&lt;div style="font-family: 'Trebuchet </a:t>
            </a:r>
            <a:r>
              <a:rPr lang="en-US" sz="2000" dirty="0" smtClean="0">
                <a:solidFill>
                  <a:srgbClr val="C00000"/>
                </a:solidFill>
              </a:rPr>
              <a:t>MS</a:t>
            </a:r>
            <a:r>
              <a:rPr lang="en-US" sz="2000" dirty="0" smtClean="0">
                <a:solidFill>
                  <a:srgbClr val="C00000"/>
                </a:solidFill>
              </a:rPr>
              <a:t>'</a:t>
            </a:r>
            <a:r>
              <a:rPr lang="en-US" sz="2000" dirty="0" smtClean="0">
                <a:solidFill>
                  <a:srgbClr val="C00000"/>
                </a:solidFill>
              </a:rPr>
              <a:t>; </a:t>
            </a:r>
            <a:r>
              <a:rPr lang="en-US" sz="2000" dirty="0" smtClean="0">
                <a:solidFill>
                  <a:srgbClr val="C00000"/>
                </a:solidFill>
              </a:rPr>
              <a:t>Color: Navy; </a:t>
            </a:r>
            <a:r>
              <a:rPr lang="en-US" sz="2000" dirty="0" smtClean="0">
                <a:solidFill>
                  <a:srgbClr val="C00000"/>
                </a:solidFill>
              </a:rPr>
              <a:t>"&gt;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Example of a Style Section to be used for a Web page that sets h1 and h2 to a particular font and color of </a:t>
            </a:r>
            <a:r>
              <a:rPr lang="en-US" sz="2400" dirty="0" smtClean="0"/>
              <a:t>navy—</a:t>
            </a:r>
            <a:r>
              <a:rPr lang="en-US" sz="2400" b="1" dirty="0" smtClean="0"/>
              <a:t>Type Selector</a:t>
            </a:r>
            <a:endParaRPr lang="en-US" sz="2400" b="1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00000"/>
                </a:solidFill>
              </a:rPr>
              <a:t>&lt;style&gt;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	h1 , h2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	{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	    font-family: 'Trebuchet MS'; 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	    Color: Navy; 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	}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&lt;/style&gt;</a:t>
            </a:r>
          </a:p>
          <a:p>
            <a:pPr>
              <a:buNone/>
            </a:pPr>
            <a:r>
              <a:rPr lang="en-US" sz="2000" dirty="0" smtClean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7244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Example of an external style sheet—referred to as a cascading style sheet—note that the content is the same as a Style Section but in a file with a .</a:t>
            </a:r>
            <a:r>
              <a:rPr lang="en-US" sz="2400" dirty="0" err="1" smtClean="0"/>
              <a:t>css</a:t>
            </a:r>
            <a:r>
              <a:rPr lang="en-US" sz="2400" dirty="0" smtClean="0"/>
              <a:t> extension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800" dirty="0" smtClean="0">
                <a:solidFill>
                  <a:srgbClr val="C00000"/>
                </a:solidFill>
              </a:rPr>
              <a:t>&lt;style&gt;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h1 , h2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{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    font-family: 'Trebuchet MS';        </a:t>
            </a:r>
            <a:r>
              <a:rPr lang="en-US" sz="1800" dirty="0" smtClean="0"/>
              <a:t>example.css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    Color: Navy; 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}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&lt;/style&gt;</a:t>
            </a:r>
          </a:p>
          <a:p>
            <a:pPr>
              <a:buNone/>
            </a:pPr>
            <a:r>
              <a:rPr lang="en-US" sz="2000" dirty="0" smtClean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 bwMode="auto">
          <a:xfrm>
            <a:off x="5105400" y="3352800"/>
            <a:ext cx="609600" cy="2286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Style and CSS Basics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724400"/>
          </a:xfrm>
          <a:ln w="12700" cmpd="sng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2400" dirty="0" smtClean="0"/>
              <a:t>Referencing an external cascading style sheet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&lt;head&gt;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&lt;title….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&lt;link </a:t>
            </a:r>
            <a:r>
              <a:rPr lang="en-US" sz="2400" dirty="0" err="1" smtClean="0">
                <a:solidFill>
                  <a:srgbClr val="C00000"/>
                </a:solidFill>
              </a:rPr>
              <a:t>href</a:t>
            </a:r>
            <a:r>
              <a:rPr lang="en-US" sz="2400" dirty="0" smtClean="0">
                <a:solidFill>
                  <a:srgbClr val="C00000"/>
                </a:solidFill>
              </a:rPr>
              <a:t>="example.css" </a:t>
            </a:r>
            <a:r>
              <a:rPr lang="en-US" sz="2400" dirty="0" err="1" smtClean="0">
                <a:solidFill>
                  <a:srgbClr val="C00000"/>
                </a:solidFill>
              </a:rPr>
              <a:t>rel</a:t>
            </a:r>
            <a:r>
              <a:rPr lang="en-US" sz="2400" dirty="0" smtClean="0">
                <a:solidFill>
                  <a:srgbClr val="C00000"/>
                </a:solidFill>
              </a:rPr>
              <a:t>="</a:t>
            </a:r>
            <a:r>
              <a:rPr lang="en-US" sz="2400" dirty="0" err="1" smtClean="0">
                <a:solidFill>
                  <a:srgbClr val="C00000"/>
                </a:solidFill>
              </a:rPr>
              <a:t>stylesheet</a:t>
            </a:r>
            <a:r>
              <a:rPr lang="en-US" sz="2400" dirty="0" smtClean="0">
                <a:solidFill>
                  <a:srgbClr val="C00000"/>
                </a:solidFill>
              </a:rPr>
              <a:t>"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type="text/</a:t>
            </a:r>
            <a:r>
              <a:rPr lang="en-US" sz="2400" dirty="0" err="1" smtClean="0">
                <a:solidFill>
                  <a:srgbClr val="C00000"/>
                </a:solidFill>
              </a:rPr>
              <a:t>css</a:t>
            </a:r>
            <a:r>
              <a:rPr lang="en-US" sz="2400" dirty="0" smtClean="0">
                <a:solidFill>
                  <a:srgbClr val="C00000"/>
                </a:solidFill>
              </a:rPr>
              <a:t>"   /&gt;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&lt;/head&gt;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CD5F-14B4-44BB-B814-9989B64544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1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990033"/>
      </a:accent2>
      <a:accent3>
        <a:srgbClr val="FFFFFF"/>
      </a:accent3>
      <a:accent4>
        <a:srgbClr val="000000"/>
      </a:accent4>
      <a:accent5>
        <a:srgbClr val="CED5DD"/>
      </a:accent5>
      <a:accent6>
        <a:srgbClr val="8A002D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95001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8A00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5C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8A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9929</TotalTime>
  <Words>617</Words>
  <Application>Microsoft Office PowerPoint</Application>
  <PresentationFormat>On-screen Show (4:3)</PresentationFormat>
  <Paragraphs>320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Profile</vt:lpstr>
      <vt:lpstr>Styles and CSS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  <vt:lpstr>Style and CSS Basics</vt:lpstr>
    </vt:vector>
  </TitlesOfParts>
  <Company>Walton College, University of Arkansas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Computing</dc:title>
  <dc:creator>Paul Cronan</dc:creator>
  <cp:lastModifiedBy>David E. Douglas</cp:lastModifiedBy>
  <cp:revision>283</cp:revision>
  <dcterms:created xsi:type="dcterms:W3CDTF">2004-02-06T13:58:38Z</dcterms:created>
  <dcterms:modified xsi:type="dcterms:W3CDTF">2010-01-13T18:06:59Z</dcterms:modified>
</cp:coreProperties>
</file>