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312"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5DF00-999A-400B-814E-FF75C253472D}" type="datetimeFigureOut">
              <a:rPr lang="en-US" smtClean="0"/>
              <a:pPr/>
              <a:t>11/10/2010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60076-8A57-481A-8F8C-67CDF6164ACD}" type="slidenum">
              <a:rPr lang="en-IN" smtClean="0"/>
              <a:pPr/>
              <a:t>‹#›</a:t>
            </a:fld>
            <a:endParaRPr lang="en-IN"/>
          </a:p>
        </p:txBody>
      </p:sp>
    </p:spTree>
    <p:extLst>
      <p:ext uri="{BB962C8B-B14F-4D97-AF65-F5344CB8AC3E}">
        <p14:creationId xmlns="" xmlns:p14="http://schemas.microsoft.com/office/powerpoint/2010/main" val="202627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A60076-8A57-481A-8F8C-67CDF6164ACD}" type="slidenum">
              <a:rPr lang="en-IN" smtClean="0"/>
              <a:pPr/>
              <a:t>1</a:t>
            </a:fld>
            <a:endParaRPr lang="en-I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A60076-8A57-481A-8F8C-67CDF6164ACD}" type="slidenum">
              <a:rPr lang="en-IN" smtClean="0"/>
              <a:pPr/>
              <a:t>2</a:t>
            </a:fld>
            <a:endParaRPr lang="en-I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20</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21</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A60076-8A57-481A-8F8C-67CDF6164ACD}" type="slidenum">
              <a:rPr lang="en-IN" smtClean="0"/>
              <a:pPr/>
              <a:t>22</a:t>
            </a:fld>
            <a:endParaRPr lang="en-I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23</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24</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25</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26</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27</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28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29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A60076-8A57-481A-8F8C-67CDF6164ACD}" type="slidenum">
              <a:rPr lang="en-IN" smtClean="0"/>
              <a:pPr/>
              <a:t>3</a:t>
            </a:fld>
            <a:endParaRPr lang="en-I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30</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31</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32</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33</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34</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35</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36</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37</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38</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39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A60076-8A57-481A-8F8C-67CDF6164ACD}" type="slidenum">
              <a:rPr lang="en-IN" smtClean="0"/>
              <a:pPr/>
              <a:t>4</a:t>
            </a:fld>
            <a:endParaRPr lang="en-I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40</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41</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42</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43</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44</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45</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46</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47</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48</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49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A60076-8A57-481A-8F8C-67CDF6164ACD}" type="slidenum">
              <a:rPr lang="en-IN" smtClean="0"/>
              <a:pPr/>
              <a:t>5</a:t>
            </a:fld>
            <a:endParaRPr lang="en-I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50</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51</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52</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53</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54</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55</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56</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57</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58</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59</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A60076-8A57-481A-8F8C-67CDF6164ACD}" type="slidenum">
              <a:rPr lang="en-IN" smtClean="0"/>
              <a:pPr/>
              <a:t>6</a:t>
            </a:fld>
            <a:endParaRPr lang="en-IN"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60</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61</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62</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63</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64</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65</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AA60076-8A57-481A-8F8C-67CDF6164ACD}"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11" name="Slide Number Placeholder 10"/>
          <p:cNvSpPr>
            <a:spLocks noGrp="1"/>
          </p:cNvSpPr>
          <p:nvPr>
            <p:ph type="sldNum" sz="quarter" idx="12"/>
          </p:nvPr>
        </p:nvSpPr>
        <p:spPr/>
        <p:txBody>
          <a:bodyPr/>
          <a:lstStyle>
            <a:extLst/>
          </a:lstStyle>
          <a:p>
            <a:fld id="{58FAD74C-5066-4C48-91D1-6244230392B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8FAD74C-5066-4C48-91D1-6244230392B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8FAD74C-5066-4C48-91D1-6244230392B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8FAD74C-5066-4C48-91D1-6244230392B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8FAD74C-5066-4C48-91D1-6244230392B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8FAD74C-5066-4C48-91D1-6244230392B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58FAD74C-5066-4C48-91D1-6244230392B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58FAD74C-5066-4C48-91D1-6244230392B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58FAD74C-5066-4C48-91D1-6244230392B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8FAD74C-5066-4C48-91D1-6244230392B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6ED7EDC-84A9-4FE9-A810-0CF4F3384186}" type="datetimeFigureOut">
              <a:rPr lang="en-US" smtClean="0"/>
              <a:pPr/>
              <a:t>11/10/2010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8FAD74C-5066-4C48-91D1-6244230392B2}" type="slidenum">
              <a:rPr lang="en-IN" smtClean="0"/>
              <a:pPr/>
              <a:t>‹#›</a:t>
            </a:fld>
            <a:endParaRPr lang="en-IN"/>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6ED7EDC-84A9-4FE9-A810-0CF4F3384186}" type="datetimeFigureOut">
              <a:rPr lang="en-US" smtClean="0"/>
              <a:pPr/>
              <a:t>11/10/2010</a:t>
            </a:fld>
            <a:endParaRPr lang="en-IN"/>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IN"/>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8FAD74C-5066-4C48-91D1-6244230392B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1928802"/>
            <a:ext cx="8072494" cy="2123658"/>
          </a:xfrm>
          <a:prstGeom prst="rect">
            <a:avLst/>
          </a:prstGeom>
          <a:noFill/>
        </p:spPr>
        <p:txBody>
          <a:bodyPr wrap="square" rtlCol="0">
            <a:spAutoFit/>
          </a:bodyPr>
          <a:lstStyle/>
          <a:p>
            <a:pPr algn="ctr"/>
            <a:r>
              <a:rPr lang="en-US" sz="4400" b="1" dirty="0">
                <a:solidFill>
                  <a:schemeClr val="tx2">
                    <a:lumMod val="60000"/>
                    <a:lumOff val="40000"/>
                  </a:schemeClr>
                </a:solidFill>
              </a:rPr>
              <a:t>Data Mining in SQL Server 2008</a:t>
            </a:r>
            <a:endParaRPr lang="en-IN" sz="4400" dirty="0">
              <a:solidFill>
                <a:schemeClr val="tx2">
                  <a:lumMod val="60000"/>
                  <a:lumOff val="40000"/>
                </a:schemeClr>
              </a:solidFill>
            </a:endParaRPr>
          </a:p>
          <a:p>
            <a:endParaRPr lang="en-IN" sz="4400" dirty="0">
              <a:solidFill>
                <a:schemeClr val="tx2">
                  <a:lumMod val="60000"/>
                  <a:lumOff val="40000"/>
                </a:schemeClr>
              </a:solidFill>
              <a:latin typeface="+mj-lt"/>
            </a:endParaRPr>
          </a:p>
        </p:txBody>
      </p:sp>
      <p:sp>
        <p:nvSpPr>
          <p:cNvPr id="3" name="Rectangle 2"/>
          <p:cNvSpPr/>
          <p:nvPr/>
        </p:nvSpPr>
        <p:spPr>
          <a:xfrm>
            <a:off x="285720" y="0"/>
            <a:ext cx="3446777" cy="307777"/>
          </a:xfrm>
          <a:prstGeom prst="rect">
            <a:avLst/>
          </a:prstGeom>
        </p:spPr>
        <p:txBody>
          <a:bodyPr wrap="none">
            <a:spAutoFit/>
          </a:bodyPr>
          <a:lstStyle/>
          <a:p>
            <a:pPr lvl="0">
              <a:defRPr/>
            </a:pPr>
            <a:r>
              <a:rPr lang="en-US" sz="1400" b="1" i="1" dirty="0" smtClean="0">
                <a:solidFill>
                  <a:srgbClr val="C00000"/>
                </a:solidFill>
              </a:rPr>
              <a:t>Microsoft Enterprise Consortium</a:t>
            </a:r>
            <a:endParaRPr lang="en-US" sz="1400" b="1" i="1" dirty="0">
              <a:solidFill>
                <a:srgbClr val="C00000"/>
              </a:solidFill>
            </a:endParaRPr>
          </a:p>
        </p:txBody>
      </p:sp>
      <p:sp>
        <p:nvSpPr>
          <p:cNvPr id="4"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6" name="Rectangle 5"/>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736"/>
            <a:ext cx="9144000" cy="1143000"/>
          </a:xfrm>
        </p:spPr>
        <p:txBody>
          <a:bodyPr>
            <a:noAutofit/>
          </a:bodyPr>
          <a:lstStyle/>
          <a:p>
            <a:pPr algn="ctr"/>
            <a:r>
              <a:rPr lang="en-US" b="1" dirty="0" smtClean="0">
                <a:solidFill>
                  <a:schemeClr val="tx2">
                    <a:lumMod val="60000"/>
                    <a:lumOff val="40000"/>
                  </a:schemeClr>
                </a:solidFill>
              </a:rPr>
              <a:t>Data Mining Example using SQL 2008 BI Development Studio </a:t>
            </a:r>
            <a:br>
              <a:rPr lang="en-US" b="1" dirty="0" smtClean="0">
                <a:solidFill>
                  <a:schemeClr val="tx2">
                    <a:lumMod val="60000"/>
                    <a:lumOff val="40000"/>
                  </a:schemeClr>
                </a:solidFill>
              </a:rPr>
            </a:br>
            <a:r>
              <a:rPr lang="en-US" b="1" dirty="0" smtClean="0">
                <a:solidFill>
                  <a:schemeClr val="tx2">
                    <a:lumMod val="60000"/>
                    <a:lumOff val="40000"/>
                  </a:schemeClr>
                </a:solidFill>
              </a:rPr>
              <a:t>from REMOTE</a:t>
            </a:r>
            <a:r>
              <a:rPr lang="en-IN" dirty="0" smtClean="0">
                <a:solidFill>
                  <a:schemeClr val="tx2">
                    <a:lumMod val="60000"/>
                    <a:lumOff val="40000"/>
                  </a:schemeClr>
                </a:solidFill>
              </a:rPr>
              <a:t/>
            </a:r>
            <a:br>
              <a:rPr lang="en-IN" dirty="0" smtClean="0">
                <a:solidFill>
                  <a:schemeClr val="tx2">
                    <a:lumMod val="60000"/>
                    <a:lumOff val="40000"/>
                  </a:schemeClr>
                </a:solidFill>
              </a:rPr>
            </a:br>
            <a:endParaRPr lang="en-IN" dirty="0">
              <a:solidFill>
                <a:schemeClr val="tx2">
                  <a:lumMod val="60000"/>
                  <a:lumOff val="40000"/>
                </a:schemeClr>
              </a:solidFill>
            </a:endParaRPr>
          </a:p>
        </p:txBody>
      </p:sp>
      <p:sp>
        <p:nvSpPr>
          <p:cNvPr id="3" name="Content Placeholder 2"/>
          <p:cNvSpPr>
            <a:spLocks noGrp="1"/>
          </p:cNvSpPr>
          <p:nvPr>
            <p:ph idx="4294967295"/>
          </p:nvPr>
        </p:nvSpPr>
        <p:spPr>
          <a:xfrm>
            <a:off x="214313" y="1928802"/>
            <a:ext cx="8929687" cy="5257800"/>
          </a:xfrm>
        </p:spPr>
        <p:txBody>
          <a:bodyPr>
            <a:normAutofit/>
          </a:bodyPr>
          <a:lstStyle/>
          <a:p>
            <a:pPr>
              <a:buFont typeface="Wingdings" pitchFamily="2" charset="2"/>
              <a:buChar char="§"/>
            </a:pPr>
            <a:r>
              <a:rPr lang="en-US" sz="2400" dirty="0" smtClean="0"/>
              <a:t>Microsoft’s Business Intelligence Suite</a:t>
            </a:r>
          </a:p>
          <a:p>
            <a:pPr lvl="1">
              <a:buFont typeface="Arial" pitchFamily="34" charset="0"/>
              <a:buChar char="•"/>
            </a:pPr>
            <a:r>
              <a:rPr lang="en-US" sz="2000" dirty="0" smtClean="0"/>
              <a:t>Building the data warehouse</a:t>
            </a:r>
          </a:p>
          <a:p>
            <a:pPr lvl="1">
              <a:buFont typeface="Arial" pitchFamily="34" charset="0"/>
              <a:buChar char="•"/>
            </a:pPr>
            <a:r>
              <a:rPr lang="en-US" sz="2000" dirty="0" smtClean="0"/>
              <a:t>Creating and Analyzing cubes </a:t>
            </a:r>
          </a:p>
          <a:p>
            <a:pPr lvl="1">
              <a:buFont typeface="Arial" pitchFamily="34" charset="0"/>
              <a:buChar char="•"/>
            </a:pPr>
            <a:r>
              <a:rPr lang="en-US" sz="2000" dirty="0" smtClean="0"/>
              <a:t>data mining.</a:t>
            </a:r>
          </a:p>
          <a:p>
            <a:pPr>
              <a:buFont typeface="Wingdings" pitchFamily="2" charset="2"/>
              <a:buChar char="§"/>
            </a:pPr>
            <a:r>
              <a:rPr lang="en-US" sz="2400" dirty="0" smtClean="0"/>
              <a:t>Classification tasks use a table of 3333 telecommunications records.  </a:t>
            </a:r>
          </a:p>
          <a:p>
            <a:pPr>
              <a:buFont typeface="Wingdings" pitchFamily="2" charset="2"/>
              <a:buChar char="§"/>
            </a:pPr>
            <a:r>
              <a:rPr lang="en-US" sz="2400" dirty="0" smtClean="0"/>
              <a:t>Includes Column, churn, which represents whether a customer left the telecommunications company or not.  </a:t>
            </a:r>
          </a:p>
          <a:p>
            <a:pPr>
              <a:buFont typeface="Wingdings" pitchFamily="2" charset="2"/>
              <a:buChar char="§"/>
            </a:pPr>
            <a:r>
              <a:rPr lang="en-US" sz="2400" dirty="0" smtClean="0"/>
              <a:t>The idea is to build and select the best model so it can be used for predictive purposes with new customers.</a:t>
            </a:r>
            <a:endParaRPr lang="en-IN" sz="2400" dirty="0" smtClean="0"/>
          </a:p>
          <a:p>
            <a:endParaRPr lang="en-IN" sz="2400" dirty="0"/>
          </a:p>
        </p:txBody>
      </p:sp>
      <p:sp>
        <p:nvSpPr>
          <p:cNvPr id="12"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10</a:t>
            </a:fld>
            <a:endParaRPr kumimoji="0" lang="en-US" dirty="0">
              <a:solidFill>
                <a:schemeClr val="accent1">
                  <a:lumMod val="50000"/>
                </a:schemeClr>
              </a:solidFill>
            </a:endParaRPr>
          </a:p>
        </p:txBody>
      </p:sp>
      <p:sp>
        <p:nvSpPr>
          <p:cNvPr id="13"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4" name="Rectangle 13"/>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00562" y="1428736"/>
            <a:ext cx="4357718" cy="4286250"/>
          </a:xfrm>
        </p:spPr>
        <p:txBody>
          <a:bodyPr>
            <a:noAutofit/>
          </a:bodyPr>
          <a:lstStyle/>
          <a:p>
            <a:pPr algn="l"/>
            <a:r>
              <a:rPr lang="en-US" sz="2400" b="0" dirty="0" smtClean="0">
                <a:solidFill>
                  <a:schemeClr val="tx1"/>
                </a:solidFill>
                <a:effectLst/>
                <a:latin typeface="+mn-lt"/>
              </a:rPr>
              <a:t>Click either the SQL Server Business Intelligence Development Studio icon the Desktop. </a:t>
            </a:r>
            <a:br>
              <a:rPr lang="en-US" sz="2400" b="0" dirty="0" smtClean="0">
                <a:solidFill>
                  <a:schemeClr val="tx1"/>
                </a:solidFill>
                <a:effectLst/>
                <a:latin typeface="+mn-lt"/>
              </a:rPr>
            </a:br>
            <a:r>
              <a:rPr lang="en-US" sz="2400" b="0" dirty="0" smtClean="0">
                <a:solidFill>
                  <a:schemeClr val="tx1"/>
                </a:solidFill>
                <a:effectLst/>
                <a:latin typeface="+mn-lt"/>
              </a:rPr>
              <a:t>(or)</a:t>
            </a:r>
            <a:br>
              <a:rPr lang="en-US" sz="2400" b="0" dirty="0" smtClean="0">
                <a:solidFill>
                  <a:schemeClr val="tx1"/>
                </a:solidFill>
                <a:effectLst/>
                <a:latin typeface="+mn-lt"/>
              </a:rPr>
            </a:br>
            <a:r>
              <a:rPr lang="en-US" sz="2400" b="0" dirty="0" smtClean="0">
                <a:solidFill>
                  <a:schemeClr val="tx1"/>
                </a:solidFill>
                <a:effectLst/>
                <a:latin typeface="+mn-lt"/>
              </a:rPr>
              <a:t>Click Start and then click SQL Server Business Intelligence Development Studio as shown.  </a:t>
            </a:r>
            <a:r>
              <a:rPr lang="en-IN" sz="2400" b="0" dirty="0" smtClean="0">
                <a:solidFill>
                  <a:schemeClr val="tx1"/>
                </a:solidFill>
                <a:effectLst/>
                <a:latin typeface="+mn-lt"/>
              </a:rPr>
              <a:t/>
            </a:r>
            <a:br>
              <a:rPr lang="en-IN" sz="2400" b="0" dirty="0" smtClean="0">
                <a:solidFill>
                  <a:schemeClr val="tx1"/>
                </a:solidFill>
                <a:effectLst/>
                <a:latin typeface="+mn-lt"/>
              </a:rPr>
            </a:br>
            <a:endParaRPr lang="en-IN" sz="2400" b="0" dirty="0">
              <a:solidFill>
                <a:schemeClr val="tx1"/>
              </a:solidFill>
              <a:effectLst/>
              <a:latin typeface="+mn-lt"/>
            </a:endParaRPr>
          </a:p>
        </p:txBody>
      </p:sp>
      <p:pic>
        <p:nvPicPr>
          <p:cNvPr id="4" name="Picture 3"/>
          <p:cNvPicPr/>
          <p:nvPr/>
        </p:nvPicPr>
        <p:blipFill>
          <a:blip r:embed="rId3" cstate="print"/>
          <a:srcRect/>
          <a:stretch>
            <a:fillRect/>
          </a:stretch>
        </p:blipFill>
        <p:spPr bwMode="auto">
          <a:xfrm>
            <a:off x="642910" y="1785926"/>
            <a:ext cx="3786214" cy="4286280"/>
          </a:xfrm>
          <a:prstGeom prst="rect">
            <a:avLst/>
          </a:prstGeom>
          <a:noFill/>
          <a:ln w="9525">
            <a:noFill/>
            <a:miter lim="800000"/>
            <a:headEnd/>
            <a:tailEnd/>
          </a:ln>
        </p:spPr>
      </p:pic>
      <p:sp>
        <p:nvSpPr>
          <p:cNvPr id="6" name="TextBox 5"/>
          <p:cNvSpPr txBox="1"/>
          <p:nvPr/>
        </p:nvSpPr>
        <p:spPr>
          <a:xfrm>
            <a:off x="-214346" y="500042"/>
            <a:ext cx="9572692" cy="1214446"/>
          </a:xfrm>
          <a:prstGeom prst="rect">
            <a:avLst/>
          </a:prstGeom>
          <a:noFill/>
        </p:spPr>
        <p:txBody>
          <a:bodyPr wrap="square" rtlCol="0">
            <a:spAutoFit/>
          </a:bodyPr>
          <a:lstStyle/>
          <a:p>
            <a:pPr algn="ctr"/>
            <a:r>
              <a:rPr lang="en-US" sz="3600" b="1" dirty="0" smtClean="0">
                <a:solidFill>
                  <a:schemeClr val="tx2">
                    <a:lumMod val="60000"/>
                    <a:lumOff val="40000"/>
                  </a:schemeClr>
                </a:solidFill>
                <a:effectLst>
                  <a:outerShdw blurRad="38100" dist="38100" dir="2700000" algn="tl">
                    <a:srgbClr val="000000">
                      <a:alpha val="43137"/>
                    </a:srgbClr>
                  </a:outerShdw>
                </a:effectLst>
              </a:rPr>
              <a:t>Starting SQL Server Business Intelligence Development Studio </a:t>
            </a:r>
            <a:endParaRPr lang="en-IN"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11</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571472" y="1000108"/>
            <a:ext cx="4143404" cy="4857784"/>
          </a:xfrm>
          <a:prstGeom prst="rect">
            <a:avLst/>
          </a:prstGeom>
          <a:noFill/>
          <a:ln w="9525">
            <a:noFill/>
            <a:miter lim="800000"/>
            <a:headEnd/>
            <a:tailEnd/>
          </a:ln>
        </p:spPr>
      </p:pic>
      <p:sp>
        <p:nvSpPr>
          <p:cNvPr id="5" name="TextBox 4"/>
          <p:cNvSpPr txBox="1"/>
          <p:nvPr/>
        </p:nvSpPr>
        <p:spPr>
          <a:xfrm>
            <a:off x="4929190" y="357166"/>
            <a:ext cx="4000528" cy="6001643"/>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Uses Microsoft Visual Studio (VS) as the Integrated Development Environment (IDE).</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The top will include the menu and tool bar with the Start Page tab active.  </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Along the left of the Start page are three windows:  Recent Projects, if any; Getting Started and Visual Studio Headlines.</a:t>
            </a: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12</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357422" y="1785926"/>
            <a:ext cx="4395789" cy="2357454"/>
          </a:xfrm>
          <a:prstGeom prst="rect">
            <a:avLst/>
          </a:prstGeom>
          <a:noFill/>
          <a:ln w="9525">
            <a:noFill/>
            <a:miter lim="800000"/>
            <a:headEnd/>
            <a:tailEnd/>
          </a:ln>
        </p:spPr>
      </p:pic>
      <p:sp>
        <p:nvSpPr>
          <p:cNvPr id="5" name="TextBox 4"/>
          <p:cNvSpPr txBox="1"/>
          <p:nvPr/>
        </p:nvSpPr>
        <p:spPr>
          <a:xfrm>
            <a:off x="428596" y="4357694"/>
            <a:ext cx="8572560" cy="3416320"/>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Used to create BI objects. </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To connect to/access the database, </a:t>
            </a:r>
          </a:p>
          <a:p>
            <a:pPr>
              <a:buClr>
                <a:schemeClr val="tx2">
                  <a:lumMod val="60000"/>
                  <a:lumOff val="40000"/>
                </a:schemeClr>
              </a:buClr>
            </a:pPr>
            <a:r>
              <a:rPr lang="en-US" sz="2400" dirty="0" smtClean="0"/>
              <a:t>   click File -&gt; Open -&gt; Analysis Services Database</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endParaRPr lang="en-IN" sz="2400" dirty="0" smtClean="0"/>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endParaRPr lang="en-IN" sz="2400" dirty="0"/>
          </a:p>
        </p:txBody>
      </p:sp>
      <p:sp>
        <p:nvSpPr>
          <p:cNvPr id="6" name="TextBox 5"/>
          <p:cNvSpPr txBox="1"/>
          <p:nvPr/>
        </p:nvSpPr>
        <p:spPr>
          <a:xfrm>
            <a:off x="0" y="428604"/>
            <a:ext cx="9144000" cy="1200329"/>
          </a:xfrm>
          <a:prstGeom prst="rect">
            <a:avLst/>
          </a:prstGeom>
          <a:noFill/>
        </p:spPr>
        <p:txBody>
          <a:bodyPr wrap="square" rtlCol="0">
            <a:spAutoFit/>
          </a:bodyPr>
          <a:lstStyle/>
          <a:p>
            <a:pPr algn="ctr"/>
            <a:r>
              <a:rPr lang="en-US" sz="3600" b="1" dirty="0" smtClean="0">
                <a:solidFill>
                  <a:schemeClr val="tx2">
                    <a:lumMod val="60000"/>
                    <a:lumOff val="40000"/>
                  </a:schemeClr>
                </a:solidFill>
                <a:effectLst>
                  <a:outerShdw blurRad="38100" dist="38100" dir="2700000" algn="tl">
                    <a:srgbClr val="000000">
                      <a:alpha val="43137"/>
                    </a:srgbClr>
                  </a:outerShdw>
                </a:effectLst>
              </a:rPr>
              <a:t>To Connect to Analysis Services Database</a:t>
            </a:r>
            <a:endParaRPr lang="en-IN"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11"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13</a:t>
            </a:fld>
            <a:endParaRPr kumimoji="0" lang="en-US" dirty="0">
              <a:solidFill>
                <a:schemeClr val="accent1">
                  <a:lumMod val="50000"/>
                </a:schemeClr>
              </a:solidFill>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4282" y="2214554"/>
            <a:ext cx="8929718" cy="5257800"/>
          </a:xfrm>
        </p:spPr>
        <p:txBody>
          <a:bodyPr>
            <a:normAutofit/>
          </a:bodyPr>
          <a:lstStyle/>
          <a:p>
            <a:endParaRPr lang="en-US" sz="2400" dirty="0" smtClean="0"/>
          </a:p>
          <a:p>
            <a:pPr>
              <a:buFont typeface="Wingdings" pitchFamily="2" charset="2"/>
              <a:buChar char="§"/>
            </a:pPr>
            <a:r>
              <a:rPr lang="en-US" sz="2400" dirty="0" smtClean="0"/>
              <a:t>The </a:t>
            </a:r>
            <a:r>
              <a:rPr lang="en-US" sz="2400" b="1" dirty="0" smtClean="0"/>
              <a:t>Connect To Database</a:t>
            </a:r>
            <a:r>
              <a:rPr lang="en-US" sz="2400" dirty="0" smtClean="0"/>
              <a:t> screen opens as shown.   Enter the Server name, </a:t>
            </a:r>
            <a:r>
              <a:rPr lang="en-US" sz="2400" b="1" dirty="0" smtClean="0"/>
              <a:t>ENT-ASRS.waltoncollege.uark.edu</a:t>
            </a:r>
            <a:r>
              <a:rPr lang="en-US" sz="2400" dirty="0" smtClean="0"/>
              <a:t> and press the Enter key.</a:t>
            </a:r>
          </a:p>
          <a:p>
            <a:pPr>
              <a:buFont typeface="Wingdings" pitchFamily="2" charset="2"/>
              <a:buChar char="§"/>
            </a:pPr>
            <a:r>
              <a:rPr lang="en-US" sz="2400" dirty="0" smtClean="0"/>
              <a:t>Use the drop down list box to select your database (account ID with AS attached at the end)</a:t>
            </a:r>
          </a:p>
          <a:p>
            <a:pPr>
              <a:buFont typeface="Wingdings" pitchFamily="2" charset="2"/>
              <a:buChar char="§"/>
            </a:pPr>
            <a:r>
              <a:rPr lang="en-US" sz="2400" dirty="0" smtClean="0"/>
              <a:t>This is where Analysis Services will save Analysis Services objects. </a:t>
            </a:r>
          </a:p>
          <a:p>
            <a:pPr>
              <a:buFont typeface="Wingdings" pitchFamily="2" charset="2"/>
              <a:buChar char="§"/>
            </a:pPr>
            <a:r>
              <a:rPr lang="en-US" sz="2400" dirty="0" smtClean="0"/>
              <a:t>Click the OK button. </a:t>
            </a:r>
          </a:p>
          <a:p>
            <a:endParaRPr lang="en-IN" sz="2400" dirty="0"/>
          </a:p>
        </p:txBody>
      </p:sp>
      <p:sp>
        <p:nvSpPr>
          <p:cNvPr id="9"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14</a:t>
            </a:fld>
            <a:endParaRPr kumimoji="0" lang="en-US" dirty="0">
              <a:solidFill>
                <a:schemeClr val="accent1">
                  <a:lumMod val="50000"/>
                </a:schemeClr>
              </a:solidFill>
            </a:endParaRPr>
          </a:p>
        </p:txBody>
      </p:sp>
      <p:sp>
        <p:nvSpPr>
          <p:cNvPr id="10"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1" name="Rectangle 10"/>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67585"/>
          <a:stretch/>
        </p:blipFill>
        <p:spPr bwMode="auto">
          <a:xfrm>
            <a:off x="2162175" y="692696"/>
            <a:ext cx="4819650" cy="1633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071538" y="500042"/>
            <a:ext cx="3214710" cy="2428892"/>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929190" y="571480"/>
            <a:ext cx="3000396" cy="2357454"/>
          </a:xfrm>
          <a:prstGeom prst="rect">
            <a:avLst/>
          </a:prstGeom>
          <a:noFill/>
          <a:ln w="9525">
            <a:noFill/>
            <a:miter lim="800000"/>
            <a:headEnd/>
            <a:tailEnd/>
          </a:ln>
        </p:spPr>
      </p:pic>
      <p:sp>
        <p:nvSpPr>
          <p:cNvPr id="6" name="TextBox 5"/>
          <p:cNvSpPr txBox="1"/>
          <p:nvPr/>
        </p:nvSpPr>
        <p:spPr>
          <a:xfrm>
            <a:off x="642910" y="3072348"/>
            <a:ext cx="8072494" cy="3785652"/>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Click View on the menu and then click Solution Explorer.  </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The name of your project should be visible with a number of other entries as shown. </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To create a data source, right-click Data Source in the Solution Explorer and click </a:t>
            </a:r>
            <a:r>
              <a:rPr lang="en-US" sz="2400" b="1" dirty="0" smtClean="0"/>
              <a:t>New Data Source.</a:t>
            </a:r>
          </a:p>
          <a:p>
            <a:pPr>
              <a:buClr>
                <a:schemeClr val="tx2">
                  <a:lumMod val="60000"/>
                  <a:lumOff val="40000"/>
                </a:schemeClr>
              </a:buClr>
            </a:pPr>
            <a:endParaRPr lang="en-IN" sz="2400" dirty="0"/>
          </a:p>
        </p:txBody>
      </p:sp>
      <p:sp>
        <p:nvSpPr>
          <p:cNvPr id="11"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15</a:t>
            </a:fld>
            <a:endParaRPr kumimoji="0" lang="en-US" dirty="0">
              <a:solidFill>
                <a:schemeClr val="accent1">
                  <a:lumMod val="50000"/>
                </a:schemeClr>
              </a:solidFill>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714348" y="642918"/>
            <a:ext cx="3286148" cy="285752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286248" y="714356"/>
            <a:ext cx="3286148" cy="2714643"/>
          </a:xfrm>
          <a:prstGeom prst="rect">
            <a:avLst/>
          </a:prstGeom>
          <a:noFill/>
          <a:ln w="9525">
            <a:noFill/>
            <a:miter lim="800000"/>
            <a:headEnd/>
            <a:tailEnd/>
          </a:ln>
        </p:spPr>
      </p:pic>
      <p:sp>
        <p:nvSpPr>
          <p:cNvPr id="32770" name="Text Box 2"/>
          <p:cNvSpPr txBox="1">
            <a:spLocks noChangeArrowheads="1"/>
          </p:cNvSpPr>
          <p:nvPr/>
        </p:nvSpPr>
        <p:spPr bwMode="auto">
          <a:xfrm>
            <a:off x="7402512" y="500043"/>
            <a:ext cx="1527206" cy="6001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0" i="0" u="none" strike="noStrike" cap="none" normalizeH="0" baseline="0" dirty="0" smtClean="0">
                <a:ln>
                  <a:noFill/>
                </a:ln>
                <a:solidFill>
                  <a:schemeClr val="tx1"/>
                </a:solidFill>
                <a:effectLst/>
                <a:latin typeface="Calibri" pitchFamily="34" charset="0"/>
                <a:cs typeface="Arial" pitchFamily="34" charset="0"/>
              </a:rPr>
              <a:t>Click the New… button to create a new connection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2771" name="AutoShape 3"/>
          <p:cNvCxnSpPr>
            <a:cxnSpLocks noChangeShapeType="1"/>
          </p:cNvCxnSpPr>
          <p:nvPr/>
        </p:nvCxnSpPr>
        <p:spPr bwMode="auto">
          <a:xfrm rot="10800000" flipV="1">
            <a:off x="6500826" y="1071546"/>
            <a:ext cx="1571636" cy="1423988"/>
          </a:xfrm>
          <a:prstGeom prst="straightConnector1">
            <a:avLst/>
          </a:prstGeom>
          <a:noFill/>
          <a:ln w="38100">
            <a:solidFill>
              <a:srgbClr val="C00000"/>
            </a:solidFill>
            <a:round/>
            <a:headEnd/>
            <a:tailEnd type="triangle" w="med" len="med"/>
          </a:ln>
        </p:spPr>
      </p:cxnSp>
      <p:sp>
        <p:nvSpPr>
          <p:cNvPr id="9" name="TextBox 8"/>
          <p:cNvSpPr txBox="1"/>
          <p:nvPr/>
        </p:nvSpPr>
        <p:spPr>
          <a:xfrm>
            <a:off x="928662" y="3571876"/>
            <a:ext cx="7143800" cy="3046988"/>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The Data Source Wizard opens to its Welcome page. Click Next .</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The Data Source Wizard then allows the creation of a connection by clicking the New button.</a:t>
            </a:r>
            <a:endParaRPr lang="en-IN" sz="2400" dirty="0" smtClean="0"/>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endParaRPr lang="en-IN" sz="2400" dirty="0"/>
          </a:p>
        </p:txBody>
      </p:sp>
      <p:sp>
        <p:nvSpPr>
          <p:cNvPr id="13"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16</a:t>
            </a:fld>
            <a:endParaRPr kumimoji="0" lang="en-US" dirty="0">
              <a:solidFill>
                <a:schemeClr val="accent1">
                  <a:lumMod val="50000"/>
                </a:schemeClr>
              </a:solidFill>
            </a:endParaRPr>
          </a:p>
        </p:txBody>
      </p:sp>
      <p:sp>
        <p:nvSpPr>
          <p:cNvPr id="14"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5" name="Rectangle 14"/>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428596" y="500042"/>
            <a:ext cx="3429024" cy="4643470"/>
          </a:xfrm>
          <a:prstGeom prst="rect">
            <a:avLst/>
          </a:prstGeom>
          <a:noFill/>
          <a:ln w="9525">
            <a:noFill/>
            <a:miter lim="800000"/>
            <a:headEnd/>
            <a:tailEnd/>
          </a:ln>
        </p:spPr>
      </p:pic>
      <p:cxnSp>
        <p:nvCxnSpPr>
          <p:cNvPr id="33794" name="AutoShape 2"/>
          <p:cNvCxnSpPr>
            <a:cxnSpLocks noChangeShapeType="1"/>
          </p:cNvCxnSpPr>
          <p:nvPr/>
        </p:nvCxnSpPr>
        <p:spPr bwMode="auto">
          <a:xfrm rot="10800000">
            <a:off x="3000364" y="1500174"/>
            <a:ext cx="1643074" cy="714380"/>
          </a:xfrm>
          <a:prstGeom prst="straightConnector1">
            <a:avLst/>
          </a:prstGeom>
          <a:noFill/>
          <a:ln w="38100">
            <a:solidFill>
              <a:srgbClr val="C00000"/>
            </a:solidFill>
            <a:round/>
            <a:headEnd/>
            <a:tailEnd type="triangle" w="med" len="med"/>
          </a:ln>
        </p:spPr>
      </p:cxnSp>
      <p:sp>
        <p:nvSpPr>
          <p:cNvPr id="33795" name="Text Box 3"/>
          <p:cNvSpPr txBox="1">
            <a:spLocks noChangeArrowheads="1"/>
          </p:cNvSpPr>
          <p:nvPr/>
        </p:nvSpPr>
        <p:spPr bwMode="auto">
          <a:xfrm>
            <a:off x="3786182" y="3714752"/>
            <a:ext cx="714379" cy="11079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0" i="0" u="none" strike="noStrike" cap="none" normalizeH="0" baseline="0" dirty="0" smtClean="0">
                <a:ln>
                  <a:noFill/>
                </a:ln>
                <a:solidFill>
                  <a:schemeClr val="tx1"/>
                </a:solidFill>
                <a:effectLst/>
                <a:latin typeface="Calibri" pitchFamily="34" charset="0"/>
                <a:cs typeface="Arial" pitchFamily="34" charset="0"/>
              </a:rPr>
              <a:t>Click the drop down list box to select a database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3796" name="AutoShape 4"/>
          <p:cNvCxnSpPr>
            <a:cxnSpLocks noChangeShapeType="1"/>
          </p:cNvCxnSpPr>
          <p:nvPr/>
        </p:nvCxnSpPr>
        <p:spPr bwMode="auto">
          <a:xfrm rot="10800000">
            <a:off x="3571868" y="3357562"/>
            <a:ext cx="500065" cy="357190"/>
          </a:xfrm>
          <a:prstGeom prst="straightConnector1">
            <a:avLst/>
          </a:prstGeom>
          <a:noFill/>
          <a:ln w="38100">
            <a:solidFill>
              <a:srgbClr val="C00000"/>
            </a:solidFill>
            <a:round/>
            <a:headEnd/>
            <a:tailEnd type="triangle" w="med" len="med"/>
          </a:ln>
        </p:spPr>
      </p:cxnSp>
      <p:sp>
        <p:nvSpPr>
          <p:cNvPr id="33797" name="Text Box 5"/>
          <p:cNvSpPr txBox="1">
            <a:spLocks noChangeArrowheads="1"/>
          </p:cNvSpPr>
          <p:nvPr/>
        </p:nvSpPr>
        <p:spPr bwMode="auto">
          <a:xfrm>
            <a:off x="357158" y="5643578"/>
            <a:ext cx="981075" cy="5095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0" i="0" u="none" strike="noStrike" cap="none" normalizeH="0" baseline="0" dirty="0" smtClean="0">
                <a:ln>
                  <a:noFill/>
                </a:ln>
                <a:solidFill>
                  <a:schemeClr val="tx1"/>
                </a:solidFill>
                <a:effectLst/>
                <a:latin typeface="Calibri" pitchFamily="34" charset="0"/>
                <a:cs typeface="Arial" pitchFamily="34" charset="0"/>
              </a:rPr>
              <a:t>Click to test connection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3798" name="AutoShape 6"/>
          <p:cNvCxnSpPr>
            <a:cxnSpLocks noChangeShapeType="1"/>
          </p:cNvCxnSpPr>
          <p:nvPr/>
        </p:nvCxnSpPr>
        <p:spPr bwMode="auto">
          <a:xfrm rot="5400000" flipH="1" flipV="1">
            <a:off x="357158" y="5286388"/>
            <a:ext cx="714380" cy="1588"/>
          </a:xfrm>
          <a:prstGeom prst="straightConnector1">
            <a:avLst/>
          </a:prstGeom>
          <a:noFill/>
          <a:ln w="38100">
            <a:solidFill>
              <a:srgbClr val="C00000"/>
            </a:solidFill>
            <a:round/>
            <a:headEnd/>
            <a:tailEnd type="triangle" w="med" len="med"/>
          </a:ln>
        </p:spPr>
      </p:cxnSp>
      <p:sp>
        <p:nvSpPr>
          <p:cNvPr id="16" name="TextBox 15"/>
          <p:cNvSpPr txBox="1"/>
          <p:nvPr/>
        </p:nvSpPr>
        <p:spPr>
          <a:xfrm>
            <a:off x="4572000" y="500042"/>
            <a:ext cx="4429156" cy="6555641"/>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000" dirty="0" smtClean="0"/>
              <a:t> Accept the default Provider:   </a:t>
            </a:r>
            <a:r>
              <a:rPr lang="en-US" sz="2000" b="1" dirty="0" smtClean="0"/>
              <a:t>Native OLEDB\SQL Native Client 10.0</a:t>
            </a:r>
            <a:r>
              <a:rPr lang="en-US" sz="2000" dirty="0" smtClean="0"/>
              <a:t>.  </a:t>
            </a:r>
          </a:p>
          <a:p>
            <a:pPr>
              <a:buClr>
                <a:schemeClr val="tx2">
                  <a:lumMod val="60000"/>
                  <a:lumOff val="40000"/>
                </a:schemeClr>
              </a:buClr>
              <a:buFont typeface="Wingdings" pitchFamily="2" charset="2"/>
              <a:buChar char="§"/>
            </a:pPr>
            <a:endParaRPr lang="en-US" sz="2000" dirty="0" smtClean="0"/>
          </a:p>
          <a:p>
            <a:pPr>
              <a:buClr>
                <a:schemeClr val="tx2">
                  <a:lumMod val="60000"/>
                  <a:lumOff val="40000"/>
                </a:schemeClr>
              </a:buClr>
              <a:buFont typeface="Wingdings" pitchFamily="2" charset="2"/>
              <a:buChar char="§"/>
            </a:pPr>
            <a:r>
              <a:rPr lang="en-US" sz="2000" dirty="0" smtClean="0"/>
              <a:t> Enter the Server name </a:t>
            </a:r>
            <a:r>
              <a:rPr lang="en-US" sz="2000" b="1" dirty="0" smtClean="0"/>
              <a:t>MSENTERPRISE</a:t>
            </a:r>
            <a:r>
              <a:rPr lang="en-US" sz="2000" dirty="0" smtClean="0"/>
              <a:t>. </a:t>
            </a:r>
          </a:p>
          <a:p>
            <a:pPr>
              <a:buClr>
                <a:schemeClr val="tx2">
                  <a:lumMod val="60000"/>
                  <a:lumOff val="40000"/>
                </a:schemeClr>
              </a:buClr>
              <a:buFont typeface="Wingdings" pitchFamily="2" charset="2"/>
              <a:buChar char="§"/>
            </a:pPr>
            <a:endParaRPr lang="en-US" sz="2000" dirty="0" smtClean="0"/>
          </a:p>
          <a:p>
            <a:pPr>
              <a:buClr>
                <a:schemeClr val="tx2">
                  <a:lumMod val="60000"/>
                  <a:lumOff val="40000"/>
                </a:schemeClr>
              </a:buClr>
              <a:buFont typeface="Wingdings" pitchFamily="2" charset="2"/>
              <a:buChar char="§"/>
            </a:pPr>
            <a:r>
              <a:rPr lang="en-US" sz="2000" dirty="0" smtClean="0"/>
              <a:t> Leave the default security as </a:t>
            </a:r>
            <a:r>
              <a:rPr lang="en-US" sz="2000" b="1" dirty="0" smtClean="0"/>
              <a:t>Windows Authentication</a:t>
            </a:r>
            <a:r>
              <a:rPr lang="en-US" sz="2000" dirty="0" smtClean="0"/>
              <a:t>. </a:t>
            </a:r>
          </a:p>
          <a:p>
            <a:pPr>
              <a:buClr>
                <a:schemeClr val="tx2">
                  <a:lumMod val="60000"/>
                  <a:lumOff val="40000"/>
                </a:schemeClr>
              </a:buClr>
              <a:buFont typeface="Wingdings" pitchFamily="2" charset="2"/>
              <a:buChar char="§"/>
            </a:pPr>
            <a:endParaRPr lang="en-US" sz="2000" dirty="0" smtClean="0"/>
          </a:p>
          <a:p>
            <a:pPr>
              <a:buClr>
                <a:schemeClr val="tx2">
                  <a:lumMod val="60000"/>
                  <a:lumOff val="40000"/>
                </a:schemeClr>
              </a:buClr>
              <a:buFont typeface="Wingdings" pitchFamily="2" charset="2"/>
              <a:buChar char="§"/>
            </a:pPr>
            <a:r>
              <a:rPr lang="en-US" sz="2000" dirty="0" smtClean="0"/>
              <a:t> Use the drop down list box to select a database that has the table for data mining. </a:t>
            </a:r>
          </a:p>
          <a:p>
            <a:pPr>
              <a:buClr>
                <a:schemeClr val="tx2">
                  <a:lumMod val="60000"/>
                  <a:lumOff val="40000"/>
                </a:schemeClr>
              </a:buClr>
              <a:buFont typeface="Wingdings" pitchFamily="2" charset="2"/>
              <a:buChar char="§"/>
            </a:pPr>
            <a:endParaRPr lang="en-US" sz="2000" dirty="0" smtClean="0"/>
          </a:p>
          <a:p>
            <a:pPr>
              <a:buClr>
                <a:schemeClr val="tx2">
                  <a:lumMod val="60000"/>
                  <a:lumOff val="40000"/>
                </a:schemeClr>
              </a:buClr>
              <a:buFont typeface="Wingdings" pitchFamily="2" charset="2"/>
              <a:buChar char="§"/>
            </a:pPr>
            <a:r>
              <a:rPr lang="en-US" sz="2000" dirty="0" smtClean="0"/>
              <a:t> Click the Test Connection button to ensure a connection exists to the database. Click the OK button.  </a:t>
            </a:r>
            <a:endParaRPr lang="en-IN" sz="2000" dirty="0" smtClean="0"/>
          </a:p>
          <a:p>
            <a:pPr>
              <a:buClr>
                <a:schemeClr val="tx2">
                  <a:lumMod val="60000"/>
                  <a:lumOff val="40000"/>
                </a:schemeClr>
              </a:buClr>
            </a:pPr>
            <a:endParaRPr lang="en-US" sz="2000" dirty="0" smtClean="0"/>
          </a:p>
          <a:p>
            <a:pPr>
              <a:buClr>
                <a:schemeClr val="tx2">
                  <a:lumMod val="60000"/>
                  <a:lumOff val="40000"/>
                </a:schemeClr>
              </a:buClr>
            </a:pPr>
            <a:endParaRPr lang="en-IN" sz="2000" dirty="0" smtClean="0"/>
          </a:p>
          <a:p>
            <a:pPr>
              <a:buClr>
                <a:schemeClr val="tx2">
                  <a:lumMod val="60000"/>
                  <a:lumOff val="40000"/>
                </a:schemeClr>
              </a:buClr>
            </a:pPr>
            <a:endParaRPr lang="en-IN" sz="2000" dirty="0"/>
          </a:p>
        </p:txBody>
      </p:sp>
      <p:sp>
        <p:nvSpPr>
          <p:cNvPr id="13"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17</a:t>
            </a:fld>
            <a:endParaRPr kumimoji="0" lang="en-US" dirty="0">
              <a:solidFill>
                <a:schemeClr val="accent1">
                  <a:lumMod val="50000"/>
                </a:schemeClr>
              </a:solidFill>
            </a:endParaRPr>
          </a:p>
        </p:txBody>
      </p:sp>
      <p:sp>
        <p:nvSpPr>
          <p:cNvPr id="14"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5" name="Rectangle 14"/>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928662" y="571480"/>
            <a:ext cx="3286148" cy="2786082"/>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4643438" y="571480"/>
            <a:ext cx="3643338" cy="2786082"/>
          </a:xfrm>
          <a:prstGeom prst="rect">
            <a:avLst/>
          </a:prstGeom>
          <a:noFill/>
          <a:ln w="9525">
            <a:noFill/>
            <a:miter lim="800000"/>
            <a:headEnd/>
            <a:tailEnd/>
          </a:ln>
        </p:spPr>
      </p:pic>
      <p:sp>
        <p:nvSpPr>
          <p:cNvPr id="5" name="TextBox 4"/>
          <p:cNvSpPr txBox="1"/>
          <p:nvPr/>
        </p:nvSpPr>
        <p:spPr>
          <a:xfrm>
            <a:off x="428596" y="3500438"/>
            <a:ext cx="8572560" cy="3046988"/>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Note the Data connection properties and then click the Next button.</a:t>
            </a:r>
          </a:p>
          <a:p>
            <a:pPr>
              <a:buClr>
                <a:schemeClr val="tx2">
                  <a:lumMod val="60000"/>
                  <a:lumOff val="40000"/>
                </a:schemeClr>
              </a:buClr>
              <a:buFont typeface="Wingdings" pitchFamily="2" charset="2"/>
              <a:buChar char="§"/>
            </a:pPr>
            <a:r>
              <a:rPr lang="en-US" sz="2400" dirty="0" smtClean="0"/>
              <a:t> Select </a:t>
            </a:r>
            <a:r>
              <a:rPr lang="en-US" sz="2400" b="1" dirty="0" smtClean="0"/>
              <a:t>Use a specific user name and password</a:t>
            </a:r>
            <a:r>
              <a:rPr lang="en-US" sz="2400" dirty="0" smtClean="0"/>
              <a:t> in the </a:t>
            </a:r>
            <a:r>
              <a:rPr lang="en-US" sz="2400" b="1" dirty="0" smtClean="0"/>
              <a:t>Impersonation Information</a:t>
            </a:r>
            <a:r>
              <a:rPr lang="en-US" sz="2400" dirty="0" smtClean="0"/>
              <a:t> page. </a:t>
            </a:r>
          </a:p>
          <a:p>
            <a:pPr>
              <a:buClr>
                <a:schemeClr val="tx2">
                  <a:lumMod val="60000"/>
                  <a:lumOff val="40000"/>
                </a:schemeClr>
              </a:buClr>
              <a:buFont typeface="Wingdings" pitchFamily="2" charset="2"/>
              <a:buChar char="§"/>
            </a:pPr>
            <a:r>
              <a:rPr lang="en-US" sz="2400" dirty="0" smtClean="0"/>
              <a:t> Enter your credentials (user name and password provided to you by the University of Arkansas).  </a:t>
            </a:r>
          </a:p>
          <a:p>
            <a:pPr>
              <a:buClr>
                <a:schemeClr val="tx2">
                  <a:lumMod val="60000"/>
                  <a:lumOff val="40000"/>
                </a:schemeClr>
              </a:buClr>
              <a:buFont typeface="Wingdings" pitchFamily="2" charset="2"/>
              <a:buChar char="§"/>
            </a:pPr>
            <a:r>
              <a:rPr lang="en-US" sz="2400" dirty="0" smtClean="0"/>
              <a:t> Click the Next button.</a:t>
            </a:r>
            <a:endParaRPr lang="en-IN" sz="2400" dirty="0" smtClean="0"/>
          </a:p>
          <a:p>
            <a:pPr>
              <a:buClr>
                <a:schemeClr val="tx2">
                  <a:lumMod val="60000"/>
                  <a:lumOff val="40000"/>
                </a:schemeClr>
              </a:buClr>
            </a:pP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18</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500298" y="714356"/>
            <a:ext cx="4035803" cy="3786214"/>
          </a:xfrm>
          <a:prstGeom prst="rect">
            <a:avLst/>
          </a:prstGeom>
          <a:noFill/>
          <a:ln w="9525">
            <a:noFill/>
            <a:miter lim="800000"/>
            <a:headEnd/>
            <a:tailEnd/>
          </a:ln>
        </p:spPr>
      </p:pic>
      <p:sp>
        <p:nvSpPr>
          <p:cNvPr id="5" name="TextBox 4"/>
          <p:cNvSpPr txBox="1"/>
          <p:nvPr/>
        </p:nvSpPr>
        <p:spPr>
          <a:xfrm>
            <a:off x="928662" y="4714884"/>
            <a:ext cx="7643866" cy="830997"/>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Click Finish after you provide a name to your Data Source. </a:t>
            </a:r>
            <a:endParaRPr lang="en-IN" sz="2400" dirty="0"/>
          </a:p>
        </p:txBody>
      </p:sp>
      <p:sp>
        <p:nvSpPr>
          <p:cNvPr id="13"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19</a:t>
            </a:fld>
            <a:endParaRPr kumimoji="0" lang="en-US" dirty="0">
              <a:solidFill>
                <a:schemeClr val="accent1">
                  <a:lumMod val="50000"/>
                </a:schemeClr>
              </a:solidFill>
            </a:endParaRPr>
          </a:p>
        </p:txBody>
      </p:sp>
      <p:sp>
        <p:nvSpPr>
          <p:cNvPr id="14"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5" name="Rectangle 14"/>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428596" y="6492875"/>
            <a:ext cx="3500462" cy="3651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5" name="Slide Number Placeholder 5"/>
          <p:cNvSpPr>
            <a:spLocks noGrp="1"/>
          </p:cNvSpPr>
          <p:nvPr>
            <p:ph type="sldNum" sz="quarter" idx="12"/>
          </p:nvPr>
        </p:nvSpPr>
        <p:spPr/>
        <p:txBody>
          <a:bodyPr/>
          <a:lstStyle/>
          <a:p>
            <a:fld id="{91974DF9-AD47-4691-BA21-BBFCE3637A9A}" type="slidenum">
              <a:rPr kumimoji="0" lang="en-US" smtClean="0">
                <a:solidFill>
                  <a:schemeClr val="accent1">
                    <a:lumMod val="50000"/>
                  </a:schemeClr>
                </a:solidFill>
              </a:rPr>
              <a:pPr/>
              <a:t>2</a:t>
            </a:fld>
            <a:endParaRPr kumimoji="0" lang="en-US" dirty="0">
              <a:solidFill>
                <a:schemeClr val="accent1">
                  <a:lumMod val="50000"/>
                </a:schemeClr>
              </a:solidFill>
            </a:endParaRPr>
          </a:p>
        </p:txBody>
      </p:sp>
      <p:sp>
        <p:nvSpPr>
          <p:cNvPr id="2" name="Title 1"/>
          <p:cNvSpPr>
            <a:spLocks noGrp="1"/>
          </p:cNvSpPr>
          <p:nvPr>
            <p:ph type="title" idx="4294967295"/>
          </p:nvPr>
        </p:nvSpPr>
        <p:spPr>
          <a:xfrm>
            <a:off x="571472" y="214290"/>
            <a:ext cx="8183562" cy="1050925"/>
          </a:xfrm>
        </p:spPr>
        <p:txBody>
          <a:bodyPr>
            <a:normAutofit/>
          </a:bodyPr>
          <a:lstStyle/>
          <a:p>
            <a:pPr algn="l"/>
            <a:r>
              <a:rPr lang="en-US" b="1" dirty="0" smtClean="0"/>
              <a:t>What is Data Mining?</a:t>
            </a:r>
            <a:endParaRPr lang="en-IN" b="1" dirty="0"/>
          </a:p>
        </p:txBody>
      </p:sp>
      <p:sp>
        <p:nvSpPr>
          <p:cNvPr id="3" name="Content Placeholder 2"/>
          <p:cNvSpPr>
            <a:spLocks noGrp="1"/>
          </p:cNvSpPr>
          <p:nvPr>
            <p:ph idx="4294967295"/>
          </p:nvPr>
        </p:nvSpPr>
        <p:spPr>
          <a:xfrm>
            <a:off x="428596" y="1428736"/>
            <a:ext cx="8229600" cy="4900613"/>
          </a:xfrm>
        </p:spPr>
        <p:txBody>
          <a:bodyPr>
            <a:normAutofit/>
          </a:bodyPr>
          <a:lstStyle/>
          <a:p>
            <a:pPr>
              <a:buFont typeface="Wingdings" pitchFamily="2" charset="2"/>
              <a:buChar char="§"/>
            </a:pPr>
            <a:r>
              <a:rPr lang="en-US" sz="2400" dirty="0" smtClean="0"/>
              <a:t>Knowledge Discovery</a:t>
            </a:r>
          </a:p>
          <a:p>
            <a:pPr>
              <a:buFont typeface="Wingdings" pitchFamily="2" charset="2"/>
              <a:buChar char="§"/>
            </a:pPr>
            <a:r>
              <a:rPr lang="en-US" sz="2400" dirty="0" smtClean="0"/>
              <a:t>A </a:t>
            </a:r>
            <a:r>
              <a:rPr lang="en-US" sz="2400" dirty="0"/>
              <a:t>part of the umbrella of tasks, tools, techniques etc. within business Intelligence (BI</a:t>
            </a:r>
            <a:r>
              <a:rPr lang="en-US" sz="2400" dirty="0" smtClean="0"/>
              <a:t>)</a:t>
            </a:r>
          </a:p>
          <a:p>
            <a:pPr>
              <a:buFont typeface="Wingdings" pitchFamily="2" charset="2"/>
              <a:buChar char="§"/>
            </a:pPr>
            <a:r>
              <a:rPr lang="en-US" sz="2400" dirty="0"/>
              <a:t> </a:t>
            </a:r>
            <a:r>
              <a:rPr lang="en-US" sz="2400" dirty="0" smtClean="0"/>
              <a:t>It involves using </a:t>
            </a:r>
            <a:r>
              <a:rPr lang="en-US" sz="2400" dirty="0"/>
              <a:t>large </a:t>
            </a:r>
            <a:r>
              <a:rPr lang="en-US" sz="2400" dirty="0" smtClean="0"/>
              <a:t>datasets to discover </a:t>
            </a:r>
            <a:r>
              <a:rPr lang="en-US" sz="2400" dirty="0"/>
              <a:t>previously unknown knowledge and </a:t>
            </a:r>
            <a:r>
              <a:rPr lang="en-US" sz="2400" dirty="0" smtClean="0"/>
              <a:t>patterns. </a:t>
            </a:r>
          </a:p>
          <a:p>
            <a:pPr>
              <a:buFont typeface="Wingdings" pitchFamily="2" charset="2"/>
              <a:buChar char="§"/>
            </a:pPr>
            <a:r>
              <a:rPr lang="en-US" sz="2400" dirty="0" smtClean="0"/>
              <a:t>This knowledge discovered </a:t>
            </a:r>
            <a:r>
              <a:rPr lang="en-US" sz="2400" dirty="0"/>
              <a:t>is not trivial </a:t>
            </a:r>
            <a:r>
              <a:rPr lang="en-US" sz="2400" dirty="0" smtClean="0"/>
              <a:t>and can </a:t>
            </a:r>
            <a:r>
              <a:rPr lang="en-US" sz="2400" dirty="0"/>
              <a:t>be usefully applied. </a:t>
            </a:r>
            <a:endParaRPr lang="en-IN" sz="2400" dirty="0"/>
          </a:p>
        </p:txBody>
      </p:sp>
      <p:sp>
        <p:nvSpPr>
          <p:cNvPr id="9" name="Rectangle 8"/>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357166"/>
            <a:ext cx="7643866" cy="646331"/>
          </a:xfrm>
          <a:prstGeom prst="rect">
            <a:avLst/>
          </a:prstGeom>
          <a:noFill/>
        </p:spPr>
        <p:txBody>
          <a:bodyPr wrap="square" rtlCol="0">
            <a:spAutoFit/>
          </a:bodyPr>
          <a:lstStyle/>
          <a:p>
            <a:pPr algn="ctr"/>
            <a:r>
              <a:rPr lang="en-US" sz="3600" b="1" dirty="0" smtClean="0">
                <a:solidFill>
                  <a:schemeClr val="tx2">
                    <a:lumMod val="60000"/>
                    <a:lumOff val="40000"/>
                  </a:schemeClr>
                </a:solidFill>
                <a:effectLst>
                  <a:outerShdw blurRad="38100" dist="38100" dir="2700000" algn="tl">
                    <a:srgbClr val="000000">
                      <a:alpha val="43137"/>
                    </a:srgbClr>
                  </a:outerShdw>
                </a:effectLst>
                <a:latin typeface="+mj-lt"/>
              </a:rPr>
              <a:t>Data Source View</a:t>
            </a:r>
            <a:endParaRPr lang="en-IN" sz="3600" b="1" dirty="0">
              <a:solidFill>
                <a:schemeClr val="tx2">
                  <a:lumMod val="60000"/>
                  <a:lumOff val="40000"/>
                </a:schemeClr>
              </a:solidFill>
              <a:effectLst>
                <a:outerShdw blurRad="38100" dist="38100" dir="2700000" algn="tl">
                  <a:srgbClr val="000000">
                    <a:alpha val="43137"/>
                  </a:srgbClr>
                </a:outerShdw>
              </a:effectLst>
              <a:latin typeface="+mj-lt"/>
            </a:endParaRPr>
          </a:p>
        </p:txBody>
      </p:sp>
      <p:pic>
        <p:nvPicPr>
          <p:cNvPr id="5" name="Picture 4"/>
          <p:cNvPicPr/>
          <p:nvPr/>
        </p:nvPicPr>
        <p:blipFill>
          <a:blip r:embed="rId3" cstate="print"/>
          <a:srcRect/>
          <a:stretch>
            <a:fillRect/>
          </a:stretch>
        </p:blipFill>
        <p:spPr bwMode="auto">
          <a:xfrm>
            <a:off x="428596" y="1285860"/>
            <a:ext cx="4058588" cy="4929222"/>
          </a:xfrm>
          <a:prstGeom prst="rect">
            <a:avLst/>
          </a:prstGeom>
          <a:noFill/>
          <a:ln w="9525">
            <a:noFill/>
            <a:miter lim="800000"/>
            <a:headEnd/>
            <a:tailEnd/>
          </a:ln>
        </p:spPr>
      </p:pic>
      <p:sp>
        <p:nvSpPr>
          <p:cNvPr id="6" name="TextBox 5"/>
          <p:cNvSpPr txBox="1"/>
          <p:nvPr/>
        </p:nvSpPr>
        <p:spPr>
          <a:xfrm>
            <a:off x="4643406" y="928670"/>
            <a:ext cx="4286312" cy="5693866"/>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An abstract client view of the data that allows changes without affecting the original tables(A database view).   </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Right-click Data Source Views in the Solution Explorer and click New Data Source View to open the Data Source View Wizard. </a:t>
            </a:r>
          </a:p>
          <a:p>
            <a:pPr>
              <a:buClr>
                <a:schemeClr val="tx2">
                  <a:lumMod val="60000"/>
                  <a:lumOff val="40000"/>
                </a:schemeClr>
              </a:buClr>
            </a:pPr>
            <a:endParaRPr lang="en-US" sz="2400" dirty="0" smtClean="0"/>
          </a:p>
          <a:p>
            <a:pPr>
              <a:buClr>
                <a:schemeClr val="tx2">
                  <a:lumMod val="60000"/>
                  <a:lumOff val="40000"/>
                </a:schemeClr>
              </a:buClr>
              <a:buFont typeface="Wingdings" pitchFamily="2" charset="2"/>
              <a:buChar char="§"/>
            </a:pPr>
            <a:r>
              <a:rPr lang="en-US" sz="2400" dirty="0" smtClean="0"/>
              <a:t> Click the Next button on the Welcome page.</a:t>
            </a:r>
            <a:endParaRPr lang="en-IN" sz="2400" dirty="0"/>
          </a:p>
        </p:txBody>
      </p:sp>
      <p:sp>
        <p:nvSpPr>
          <p:cNvPr id="11"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20</a:t>
            </a:fld>
            <a:endParaRPr kumimoji="0" lang="en-US" dirty="0">
              <a:solidFill>
                <a:schemeClr val="accent1">
                  <a:lumMod val="50000"/>
                </a:schemeClr>
              </a:solidFill>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571472" y="785794"/>
            <a:ext cx="4276725" cy="5214974"/>
          </a:xfrm>
          <a:prstGeom prst="rect">
            <a:avLst/>
          </a:prstGeom>
          <a:noFill/>
          <a:ln w="9525">
            <a:noFill/>
            <a:miter lim="800000"/>
            <a:headEnd/>
            <a:tailEnd/>
          </a:ln>
        </p:spPr>
      </p:pic>
      <p:sp>
        <p:nvSpPr>
          <p:cNvPr id="5" name="TextBox 4"/>
          <p:cNvSpPr txBox="1"/>
          <p:nvPr/>
        </p:nvSpPr>
        <p:spPr>
          <a:xfrm>
            <a:off x="5143504" y="928670"/>
            <a:ext cx="3643338" cy="5262979"/>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Ensure the </a:t>
            </a:r>
            <a:r>
              <a:rPr lang="en-US" sz="2400" b="1" dirty="0" smtClean="0"/>
              <a:t>Create logical relationships by matching columns </a:t>
            </a:r>
            <a:r>
              <a:rPr lang="en-US" sz="2400" dirty="0" smtClean="0"/>
              <a:t>is checked.</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The Foreign key matches has the </a:t>
            </a:r>
            <a:r>
              <a:rPr lang="en-US" sz="2400" b="1" dirty="0" smtClean="0"/>
              <a:t>Same name as primary key</a:t>
            </a:r>
            <a:r>
              <a:rPr lang="en-US" sz="2400" dirty="0" smtClean="0"/>
              <a:t> selected.  </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Click the Next button.</a:t>
            </a:r>
            <a:endParaRPr lang="en-IN" sz="2400" dirty="0" smtClean="0"/>
          </a:p>
          <a:p>
            <a:pPr>
              <a:buClr>
                <a:schemeClr val="tx2">
                  <a:lumMod val="60000"/>
                  <a:lumOff val="40000"/>
                </a:schemeClr>
              </a:buClr>
            </a:pP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21</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571472" y="928670"/>
            <a:ext cx="3890963" cy="4929222"/>
          </a:xfrm>
          <a:prstGeom prst="rect">
            <a:avLst/>
          </a:prstGeom>
          <a:noFill/>
          <a:ln w="9525">
            <a:noFill/>
            <a:miter lim="800000"/>
            <a:headEnd/>
            <a:tailEnd/>
          </a:ln>
        </p:spPr>
      </p:pic>
      <p:sp>
        <p:nvSpPr>
          <p:cNvPr id="5" name="TextBox 4"/>
          <p:cNvSpPr txBox="1"/>
          <p:nvPr/>
        </p:nvSpPr>
        <p:spPr>
          <a:xfrm>
            <a:off x="4643438" y="500042"/>
            <a:ext cx="4214842" cy="6370975"/>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In the </a:t>
            </a:r>
            <a:r>
              <a:rPr lang="en-US" sz="2400" b="1" dirty="0" smtClean="0"/>
              <a:t>Available objects</a:t>
            </a:r>
            <a:r>
              <a:rPr lang="en-US" sz="2400" dirty="0" smtClean="0"/>
              <a:t> of the </a:t>
            </a:r>
            <a:r>
              <a:rPr lang="en-US" sz="2400" b="1" dirty="0" smtClean="0"/>
              <a:t>Select Tables and Views </a:t>
            </a:r>
            <a:r>
              <a:rPr lang="en-US" sz="2400" dirty="0" smtClean="0"/>
              <a:t>dialog, click desired data sources.</a:t>
            </a:r>
            <a:endParaRPr lang="en-US" sz="2400" b="1" dirty="0" smtClean="0"/>
          </a:p>
          <a:p>
            <a:pPr>
              <a:buClr>
                <a:schemeClr val="tx2">
                  <a:lumMod val="60000"/>
                  <a:lumOff val="40000"/>
                </a:schemeClr>
              </a:buClr>
            </a:pPr>
            <a:endParaRPr lang="en-US" sz="2400" b="1" dirty="0" smtClean="0"/>
          </a:p>
          <a:p>
            <a:pPr>
              <a:buClr>
                <a:schemeClr val="tx2">
                  <a:lumMod val="60000"/>
                  <a:lumOff val="40000"/>
                </a:schemeClr>
              </a:buClr>
              <a:buFont typeface="Wingdings" pitchFamily="2" charset="2"/>
              <a:buChar char="§"/>
            </a:pPr>
            <a:r>
              <a:rPr lang="en-US" sz="2400" dirty="0" smtClean="0"/>
              <a:t> Click the &gt; to move them to the list of </a:t>
            </a:r>
            <a:r>
              <a:rPr lang="en-US" sz="2400" b="1" dirty="0" smtClean="0"/>
              <a:t>Included objects</a:t>
            </a:r>
            <a:r>
              <a:rPr lang="en-US" sz="2400" dirty="0" smtClean="0"/>
              <a:t>.  </a:t>
            </a:r>
          </a:p>
          <a:p>
            <a:pPr>
              <a:buClr>
                <a:schemeClr val="tx2">
                  <a:lumMod val="60000"/>
                  <a:lumOff val="40000"/>
                </a:schemeClr>
              </a:buClr>
            </a:pPr>
            <a:endParaRPr lang="en-US" sz="2400" dirty="0" smtClean="0"/>
          </a:p>
          <a:p>
            <a:pPr>
              <a:buClr>
                <a:schemeClr val="tx2">
                  <a:lumMod val="60000"/>
                  <a:lumOff val="40000"/>
                </a:schemeClr>
              </a:buClr>
              <a:buFont typeface="Wingdings" pitchFamily="2" charset="2"/>
              <a:buChar char="§"/>
            </a:pPr>
            <a:r>
              <a:rPr lang="en-US" sz="2400" dirty="0" smtClean="0"/>
              <a:t> The Churn(dbo) table is selected and moved to the </a:t>
            </a:r>
            <a:r>
              <a:rPr lang="en-US" sz="2400" b="1" dirty="0" smtClean="0"/>
              <a:t>Included objects</a:t>
            </a:r>
            <a:r>
              <a:rPr lang="en-US" sz="2400" dirty="0" smtClean="0"/>
              <a:t> list. </a:t>
            </a:r>
          </a:p>
          <a:p>
            <a:pPr>
              <a:buClr>
                <a:schemeClr val="tx2">
                  <a:lumMod val="60000"/>
                  <a:lumOff val="40000"/>
                </a:schemeClr>
              </a:buClr>
            </a:pPr>
            <a:endParaRPr lang="en-US" sz="2400" dirty="0" smtClean="0"/>
          </a:p>
          <a:p>
            <a:pPr>
              <a:buClr>
                <a:schemeClr val="tx2">
                  <a:lumMod val="60000"/>
                  <a:lumOff val="40000"/>
                </a:schemeClr>
              </a:buClr>
              <a:buFont typeface="Wingdings" pitchFamily="2" charset="2"/>
              <a:buChar char="§"/>
            </a:pPr>
            <a:r>
              <a:rPr lang="en-US" sz="2400" dirty="0" smtClean="0"/>
              <a:t> Click the Next button.</a:t>
            </a:r>
            <a:endParaRPr lang="en-IN" sz="2400" dirty="0" smtClean="0"/>
          </a:p>
          <a:p>
            <a:pPr>
              <a:buClr>
                <a:schemeClr val="tx2">
                  <a:lumMod val="60000"/>
                  <a:lumOff val="40000"/>
                </a:schemeClr>
              </a:buClr>
              <a:buFont typeface="Wingdings" pitchFamily="2" charset="2"/>
              <a:buChar char="§"/>
            </a:pP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22</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571736" y="500042"/>
            <a:ext cx="3824287" cy="3714776"/>
          </a:xfrm>
          <a:prstGeom prst="rect">
            <a:avLst/>
          </a:prstGeom>
          <a:noFill/>
          <a:ln w="9525">
            <a:noFill/>
            <a:miter lim="800000"/>
            <a:headEnd/>
            <a:tailEnd/>
          </a:ln>
        </p:spPr>
      </p:pic>
      <p:sp>
        <p:nvSpPr>
          <p:cNvPr id="5" name="TextBox 4"/>
          <p:cNvSpPr txBox="1"/>
          <p:nvPr/>
        </p:nvSpPr>
        <p:spPr>
          <a:xfrm>
            <a:off x="642910" y="4429132"/>
            <a:ext cx="8286808" cy="2308324"/>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The last page of the Wizard requires a Name.</a:t>
            </a:r>
          </a:p>
          <a:p>
            <a:pPr>
              <a:buClr>
                <a:schemeClr val="tx2">
                  <a:lumMod val="60000"/>
                  <a:lumOff val="40000"/>
                </a:schemeClr>
              </a:buClr>
              <a:buFont typeface="Wingdings" pitchFamily="2" charset="2"/>
              <a:buChar char="§"/>
            </a:pPr>
            <a:r>
              <a:rPr lang="en-US" sz="2400" dirty="0" smtClean="0"/>
              <a:t> Enter </a:t>
            </a:r>
            <a:r>
              <a:rPr lang="en-US" sz="2400" dirty="0" err="1" smtClean="0"/>
              <a:t>ChurnExampleDM</a:t>
            </a:r>
            <a:r>
              <a:rPr lang="en-US" sz="2400" dirty="0" smtClean="0"/>
              <a:t> in the Data Source name (Will be used as a data source view name in this example)</a:t>
            </a:r>
          </a:p>
          <a:p>
            <a:pPr>
              <a:buClr>
                <a:schemeClr val="tx2">
                  <a:lumMod val="60000"/>
                  <a:lumOff val="40000"/>
                </a:schemeClr>
              </a:buClr>
              <a:buFont typeface="Wingdings" pitchFamily="2" charset="2"/>
              <a:buChar char="§"/>
            </a:pPr>
            <a:r>
              <a:rPr lang="en-US" sz="2400" dirty="0" smtClean="0"/>
              <a:t> Click Finish.</a:t>
            </a:r>
            <a:endParaRPr lang="en-IN" sz="2400" dirty="0" smtClean="0"/>
          </a:p>
          <a:p>
            <a:pPr>
              <a:buClr>
                <a:schemeClr val="tx2">
                  <a:lumMod val="60000"/>
                  <a:lumOff val="40000"/>
                </a:schemeClr>
              </a:buClr>
            </a:pP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23</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4357686" y="714356"/>
            <a:ext cx="3895725" cy="2466975"/>
          </a:xfrm>
          <a:prstGeom prst="rect">
            <a:avLst/>
          </a:prstGeom>
          <a:noFill/>
          <a:ln w="9525">
            <a:noFill/>
            <a:miter lim="800000"/>
            <a:headEnd/>
            <a:tailEnd/>
          </a:ln>
        </p:spPr>
      </p:pic>
      <p:sp>
        <p:nvSpPr>
          <p:cNvPr id="5" name="TextBox 4"/>
          <p:cNvSpPr txBox="1"/>
          <p:nvPr/>
        </p:nvSpPr>
        <p:spPr>
          <a:xfrm>
            <a:off x="642846" y="3500438"/>
            <a:ext cx="8358310" cy="4154984"/>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In the Solution Explorer, a data source (</a:t>
            </a:r>
            <a:r>
              <a:rPr lang="en-US" sz="2400" dirty="0" err="1" smtClean="0"/>
              <a:t>ChurnExampleDM</a:t>
            </a:r>
            <a:r>
              <a:rPr lang="en-US" sz="2400" dirty="0" smtClean="0"/>
              <a:t>) and a data source view (</a:t>
            </a:r>
            <a:r>
              <a:rPr lang="en-US" sz="2400" dirty="0" err="1" smtClean="0"/>
              <a:t>ChurnDMExample</a:t>
            </a:r>
            <a:r>
              <a:rPr lang="en-US" sz="2400" dirty="0" smtClean="0"/>
              <a:t>) are shown.</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In the left edge, the </a:t>
            </a:r>
            <a:r>
              <a:rPr lang="en-US" sz="2400" b="1" dirty="0" smtClean="0"/>
              <a:t>Data Source View </a:t>
            </a:r>
            <a:r>
              <a:rPr lang="en-US" sz="2400" dirty="0" smtClean="0"/>
              <a:t>tab is highlighted and the </a:t>
            </a:r>
            <a:r>
              <a:rPr lang="en-US" sz="2400" b="1" dirty="0" smtClean="0"/>
              <a:t>Diagram Organizer </a:t>
            </a:r>
            <a:r>
              <a:rPr lang="en-US" sz="2400" dirty="0" smtClean="0"/>
              <a:t>and</a:t>
            </a:r>
            <a:r>
              <a:rPr lang="en-US" sz="2400" b="1" dirty="0" smtClean="0"/>
              <a:t> Tables </a:t>
            </a:r>
            <a:r>
              <a:rPr lang="en-US" sz="2400" dirty="0" smtClean="0"/>
              <a:t>are listed.</a:t>
            </a:r>
            <a:endParaRPr lang="en-IN" sz="2400" dirty="0" smtClean="0"/>
          </a:p>
          <a:p>
            <a:pPr>
              <a:buClr>
                <a:schemeClr val="tx2">
                  <a:lumMod val="60000"/>
                  <a:lumOff val="40000"/>
                </a:schemeClr>
              </a:buClr>
            </a:pPr>
            <a:endParaRPr lang="en-US" sz="2400" dirty="0" smtClean="0"/>
          </a:p>
          <a:p>
            <a:pPr>
              <a:buClr>
                <a:schemeClr val="tx2">
                  <a:lumMod val="60000"/>
                  <a:lumOff val="40000"/>
                </a:schemeClr>
              </a:buClr>
            </a:pPr>
            <a:endParaRPr lang="en-US" sz="2400" dirty="0" smtClean="0"/>
          </a:p>
          <a:p>
            <a:pPr>
              <a:buClr>
                <a:schemeClr val="tx2">
                  <a:lumMod val="60000"/>
                  <a:lumOff val="40000"/>
                </a:schemeClr>
              </a:buClr>
            </a:pPr>
            <a:endParaRPr lang="en-US" sz="2400" dirty="0" smtClean="0"/>
          </a:p>
          <a:p>
            <a:pPr>
              <a:buClr>
                <a:schemeClr val="tx2">
                  <a:lumMod val="60000"/>
                  <a:lumOff val="40000"/>
                </a:schemeClr>
              </a:buClr>
            </a:pPr>
            <a:endParaRPr lang="en-IN" sz="2400" dirty="0"/>
          </a:p>
        </p:txBody>
      </p:sp>
      <p:pic>
        <p:nvPicPr>
          <p:cNvPr id="6" name="Picture 5"/>
          <p:cNvPicPr/>
          <p:nvPr/>
        </p:nvPicPr>
        <p:blipFill>
          <a:blip r:embed="rId4" cstate="print"/>
          <a:srcRect/>
          <a:stretch>
            <a:fillRect/>
          </a:stretch>
        </p:blipFill>
        <p:spPr bwMode="auto">
          <a:xfrm>
            <a:off x="1142976" y="642918"/>
            <a:ext cx="2571768" cy="2714644"/>
          </a:xfrm>
          <a:prstGeom prst="rect">
            <a:avLst/>
          </a:prstGeom>
          <a:noFill/>
          <a:ln w="9525">
            <a:noFill/>
            <a:miter lim="800000"/>
            <a:headEnd/>
            <a:tailEnd/>
          </a:ln>
        </p:spPr>
      </p:pic>
      <p:sp>
        <p:nvSpPr>
          <p:cNvPr id="11"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24</a:t>
            </a:fld>
            <a:endParaRPr kumimoji="0" lang="en-US" dirty="0">
              <a:solidFill>
                <a:schemeClr val="accent1">
                  <a:lumMod val="50000"/>
                </a:schemeClr>
              </a:solidFill>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500042"/>
            <a:ext cx="7643866" cy="646331"/>
          </a:xfrm>
          <a:prstGeom prst="rect">
            <a:avLst/>
          </a:prstGeom>
          <a:noFill/>
        </p:spPr>
        <p:txBody>
          <a:bodyPr wrap="square" rtlCol="0">
            <a:spAutoFit/>
          </a:bodyPr>
          <a:lstStyle/>
          <a:p>
            <a:pPr algn="ctr"/>
            <a:r>
              <a:rPr lang="en-US" sz="3600" b="1" dirty="0" smtClean="0">
                <a:solidFill>
                  <a:schemeClr val="tx2">
                    <a:lumMod val="60000"/>
                    <a:lumOff val="40000"/>
                  </a:schemeClr>
                </a:solidFill>
                <a:effectLst>
                  <a:outerShdw blurRad="38100" dist="38100" dir="2700000" algn="tl">
                    <a:srgbClr val="000000">
                      <a:alpha val="43137"/>
                    </a:srgbClr>
                  </a:outerShdw>
                </a:effectLst>
                <a:latin typeface="+mj-lt"/>
              </a:rPr>
              <a:t>Data Mining Process</a:t>
            </a:r>
            <a:endParaRPr lang="en-IN" sz="3600" b="1" dirty="0">
              <a:solidFill>
                <a:schemeClr val="tx2">
                  <a:lumMod val="60000"/>
                  <a:lumOff val="40000"/>
                </a:schemeClr>
              </a:solidFill>
              <a:effectLst>
                <a:outerShdw blurRad="38100" dist="38100" dir="2700000" algn="tl">
                  <a:srgbClr val="000000">
                    <a:alpha val="43137"/>
                  </a:srgbClr>
                </a:outerShdw>
              </a:effectLst>
              <a:latin typeface="+mj-lt"/>
            </a:endParaRPr>
          </a:p>
        </p:txBody>
      </p:sp>
      <p:sp>
        <p:nvSpPr>
          <p:cNvPr id="5" name="TextBox 4"/>
          <p:cNvSpPr txBox="1"/>
          <p:nvPr/>
        </p:nvSpPr>
        <p:spPr>
          <a:xfrm>
            <a:off x="714348" y="1571612"/>
            <a:ext cx="8001056" cy="3354765"/>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It consists of two parts.</a:t>
            </a:r>
          </a:p>
          <a:p>
            <a:pPr lvl="2">
              <a:buClr>
                <a:schemeClr val="tx2">
                  <a:lumMod val="60000"/>
                  <a:lumOff val="40000"/>
                </a:schemeClr>
              </a:buClr>
              <a:buFont typeface="Arial" pitchFamily="34" charset="0"/>
              <a:buChar char="•"/>
            </a:pPr>
            <a:r>
              <a:rPr lang="en-US" sz="2400" dirty="0" smtClean="0"/>
              <a:t> </a:t>
            </a:r>
            <a:r>
              <a:rPr lang="en-US" sz="2000" dirty="0" smtClean="0"/>
              <a:t>Creating the mining structures. </a:t>
            </a:r>
          </a:p>
          <a:p>
            <a:pPr lvl="2">
              <a:buClr>
                <a:schemeClr val="tx2">
                  <a:lumMod val="60000"/>
                  <a:lumOff val="40000"/>
                </a:schemeClr>
              </a:buClr>
              <a:buFont typeface="Arial" pitchFamily="34" charset="0"/>
              <a:buChar char="•"/>
            </a:pPr>
            <a:r>
              <a:rPr lang="en-US" sz="2000" dirty="0" smtClean="0"/>
              <a:t> Creating the mining models.</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Data mining structure </a:t>
            </a:r>
          </a:p>
          <a:p>
            <a:pPr>
              <a:buClr>
                <a:schemeClr val="tx2">
                  <a:lumMod val="60000"/>
                  <a:lumOff val="40000"/>
                </a:schemeClr>
              </a:buClr>
            </a:pPr>
            <a:r>
              <a:rPr lang="en-US" sz="2400" dirty="0" smtClean="0"/>
              <a:t>	</a:t>
            </a:r>
            <a:r>
              <a:rPr lang="en-US" sz="2000" dirty="0" smtClean="0"/>
              <a:t>Defines the domain of a data mining problem.</a:t>
            </a:r>
          </a:p>
          <a:p>
            <a:pPr>
              <a:buClr>
                <a:schemeClr val="tx2">
                  <a:lumMod val="60000"/>
                  <a:lumOff val="40000"/>
                </a:schemeClr>
              </a:buClr>
            </a:pPr>
            <a:endParaRPr lang="en-US" sz="2400" dirty="0" smtClean="0"/>
          </a:p>
          <a:p>
            <a:pPr>
              <a:buClr>
                <a:schemeClr val="tx2">
                  <a:lumMod val="60000"/>
                  <a:lumOff val="40000"/>
                </a:schemeClr>
              </a:buClr>
              <a:buFont typeface="Wingdings" pitchFamily="2" charset="2"/>
              <a:buChar char="§"/>
            </a:pPr>
            <a:r>
              <a:rPr lang="en-US" sz="2400" dirty="0" smtClean="0"/>
              <a:t> Data mining model </a:t>
            </a:r>
          </a:p>
          <a:p>
            <a:pPr>
              <a:buClr>
                <a:schemeClr val="tx2">
                  <a:lumMod val="60000"/>
                  <a:lumOff val="40000"/>
                </a:schemeClr>
              </a:buClr>
            </a:pPr>
            <a:r>
              <a:rPr lang="en-US" sz="2400" dirty="0" smtClean="0"/>
              <a:t>	</a:t>
            </a:r>
            <a:r>
              <a:rPr lang="en-US" sz="2000" dirty="0" smtClean="0"/>
              <a:t>Involves the algorithm to run against the data. 	</a:t>
            </a:r>
            <a:endParaRPr lang="en-IN" sz="2000" dirty="0"/>
          </a:p>
        </p:txBody>
      </p:sp>
      <p:sp>
        <p:nvSpPr>
          <p:cNvPr id="6" name="TextBox 5"/>
          <p:cNvSpPr txBox="1"/>
          <p:nvPr/>
        </p:nvSpPr>
        <p:spPr>
          <a:xfrm>
            <a:off x="857224" y="5214950"/>
            <a:ext cx="6929486" cy="492443"/>
          </a:xfrm>
          <a:prstGeom prst="rect">
            <a:avLst/>
          </a:prstGeom>
          <a:noFill/>
        </p:spPr>
        <p:txBody>
          <a:bodyPr wrap="square" rtlCol="0">
            <a:spAutoFit/>
          </a:bodyPr>
          <a:lstStyle/>
          <a:p>
            <a:r>
              <a:rPr lang="en-US" sz="2600" dirty="0" smtClean="0"/>
              <a:t>This will use a decision tree analysis.</a:t>
            </a:r>
            <a:endParaRPr lang="en-IN" sz="2600" dirty="0"/>
          </a:p>
        </p:txBody>
      </p:sp>
      <p:sp>
        <p:nvSpPr>
          <p:cNvPr id="11"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25</a:t>
            </a:fld>
            <a:endParaRPr kumimoji="0" lang="en-US" dirty="0">
              <a:solidFill>
                <a:schemeClr val="accent1">
                  <a:lumMod val="50000"/>
                </a:schemeClr>
              </a:solidFill>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357166"/>
            <a:ext cx="7643866" cy="646331"/>
          </a:xfrm>
          <a:prstGeom prst="rect">
            <a:avLst/>
          </a:prstGeom>
          <a:noFill/>
        </p:spPr>
        <p:txBody>
          <a:bodyPr wrap="square" rtlCol="0">
            <a:spAutoFit/>
          </a:bodyPr>
          <a:lstStyle/>
          <a:p>
            <a:pPr algn="ctr"/>
            <a:r>
              <a:rPr lang="en-US" sz="3600" b="1" dirty="0" smtClean="0">
                <a:solidFill>
                  <a:schemeClr val="tx2">
                    <a:lumMod val="60000"/>
                    <a:lumOff val="40000"/>
                  </a:schemeClr>
                </a:solidFill>
                <a:effectLst>
                  <a:outerShdw blurRad="38100" dist="38100" dir="2700000" algn="tl">
                    <a:srgbClr val="000000">
                      <a:alpha val="43137"/>
                    </a:srgbClr>
                  </a:outerShdw>
                </a:effectLst>
                <a:latin typeface="+mj-lt"/>
              </a:rPr>
              <a:t>Create a Mining Structure </a:t>
            </a:r>
            <a:endParaRPr lang="en-IN" sz="3600" b="1" dirty="0">
              <a:solidFill>
                <a:schemeClr val="tx2">
                  <a:lumMod val="60000"/>
                  <a:lumOff val="40000"/>
                </a:schemeClr>
              </a:solidFill>
              <a:effectLst>
                <a:outerShdw blurRad="38100" dist="38100" dir="2700000" algn="tl">
                  <a:srgbClr val="000000">
                    <a:alpha val="43137"/>
                  </a:srgbClr>
                </a:outerShdw>
              </a:effectLst>
              <a:latin typeface="+mj-lt"/>
            </a:endParaRPr>
          </a:p>
        </p:txBody>
      </p:sp>
      <p:pic>
        <p:nvPicPr>
          <p:cNvPr id="5" name="Picture 4"/>
          <p:cNvPicPr/>
          <p:nvPr/>
        </p:nvPicPr>
        <p:blipFill>
          <a:blip r:embed="rId3" cstate="print"/>
          <a:srcRect/>
          <a:stretch>
            <a:fillRect/>
          </a:stretch>
        </p:blipFill>
        <p:spPr bwMode="auto">
          <a:xfrm>
            <a:off x="1428728" y="1071546"/>
            <a:ext cx="2571768" cy="2214578"/>
          </a:xfrm>
          <a:prstGeom prst="rect">
            <a:avLst/>
          </a:prstGeom>
          <a:noFill/>
          <a:ln w="9525">
            <a:noFill/>
            <a:miter lim="800000"/>
            <a:headEnd/>
            <a:tailEnd/>
          </a:ln>
        </p:spPr>
      </p:pic>
      <p:sp>
        <p:nvSpPr>
          <p:cNvPr id="6" name="TextBox 5"/>
          <p:cNvSpPr txBox="1"/>
          <p:nvPr/>
        </p:nvSpPr>
        <p:spPr>
          <a:xfrm>
            <a:off x="428596" y="3214686"/>
            <a:ext cx="8358246" cy="3785652"/>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Right-click Mining Structures in the Solution Explorer window.</a:t>
            </a:r>
          </a:p>
          <a:p>
            <a:pPr>
              <a:buClr>
                <a:schemeClr val="tx2">
                  <a:lumMod val="60000"/>
                  <a:lumOff val="40000"/>
                </a:schemeClr>
              </a:buClr>
              <a:buFont typeface="Wingdings" pitchFamily="2" charset="2"/>
              <a:buChar char="§"/>
            </a:pPr>
            <a:r>
              <a:rPr lang="en-US" sz="2400" dirty="0" smtClean="0"/>
              <a:t> Select Create New Mining Structure to open the Data Mining Wizard. </a:t>
            </a:r>
          </a:p>
          <a:p>
            <a:pPr>
              <a:buClr>
                <a:schemeClr val="tx2">
                  <a:lumMod val="60000"/>
                  <a:lumOff val="40000"/>
                </a:schemeClr>
              </a:buClr>
              <a:buFont typeface="Wingdings" pitchFamily="2" charset="2"/>
              <a:buChar char="§"/>
            </a:pPr>
            <a:r>
              <a:rPr lang="en-US" sz="2400" dirty="0" smtClean="0"/>
              <a:t> Click the Next button on the Welcome page to get to the Select the Definition Method.  </a:t>
            </a:r>
            <a:endParaRPr lang="en-IN" sz="2400" dirty="0" smtClean="0"/>
          </a:p>
          <a:p>
            <a:pPr>
              <a:buClr>
                <a:schemeClr val="tx2">
                  <a:lumMod val="60000"/>
                  <a:lumOff val="40000"/>
                </a:schemeClr>
              </a:buClr>
              <a:buFont typeface="Wingdings" pitchFamily="2" charset="2"/>
              <a:buChar char="§"/>
            </a:pPr>
            <a:r>
              <a:rPr lang="en-US" sz="2400" dirty="0" smtClean="0"/>
              <a:t> Accept the option </a:t>
            </a:r>
            <a:r>
              <a:rPr lang="en-US" sz="2400" b="1" dirty="0" smtClean="0"/>
              <a:t>From existing relational database or data warehouse</a:t>
            </a:r>
            <a:r>
              <a:rPr lang="en-US" sz="2400" dirty="0" smtClean="0"/>
              <a:t> and click the Next  button.</a:t>
            </a:r>
            <a:endParaRPr lang="en-IN" sz="2400" dirty="0" smtClean="0"/>
          </a:p>
          <a:p>
            <a:pPr>
              <a:buClr>
                <a:schemeClr val="tx2">
                  <a:lumMod val="60000"/>
                  <a:lumOff val="40000"/>
                </a:schemeClr>
              </a:buClr>
            </a:pPr>
            <a:endParaRPr lang="en-IN" sz="2400" dirty="0"/>
          </a:p>
        </p:txBody>
      </p:sp>
      <p:pic>
        <p:nvPicPr>
          <p:cNvPr id="7" name="Picture 6"/>
          <p:cNvPicPr/>
          <p:nvPr/>
        </p:nvPicPr>
        <p:blipFill>
          <a:blip r:embed="rId4" cstate="print"/>
          <a:srcRect/>
          <a:stretch>
            <a:fillRect/>
          </a:stretch>
        </p:blipFill>
        <p:spPr bwMode="auto">
          <a:xfrm>
            <a:off x="4714876" y="1071546"/>
            <a:ext cx="2714644" cy="2143140"/>
          </a:xfrm>
          <a:prstGeom prst="rect">
            <a:avLst/>
          </a:prstGeom>
          <a:noFill/>
          <a:ln w="9525">
            <a:noFill/>
            <a:miter lim="800000"/>
            <a:headEnd/>
            <a:tailEnd/>
          </a:ln>
        </p:spPr>
      </p:pic>
      <p:sp>
        <p:nvSpPr>
          <p:cNvPr id="12"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26</a:t>
            </a:fld>
            <a:endParaRPr kumimoji="0" lang="en-US" dirty="0">
              <a:solidFill>
                <a:schemeClr val="accent1">
                  <a:lumMod val="50000"/>
                </a:schemeClr>
              </a:solidFill>
            </a:endParaRPr>
          </a:p>
        </p:txBody>
      </p:sp>
      <p:sp>
        <p:nvSpPr>
          <p:cNvPr id="13"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4" name="Rectangle 13"/>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642910" y="714356"/>
            <a:ext cx="4429156" cy="5286412"/>
          </a:xfrm>
          <a:prstGeom prst="rect">
            <a:avLst/>
          </a:prstGeom>
          <a:noFill/>
          <a:ln w="9525">
            <a:noFill/>
            <a:miter lim="800000"/>
            <a:headEnd/>
            <a:tailEnd/>
          </a:ln>
        </p:spPr>
      </p:pic>
      <p:sp>
        <p:nvSpPr>
          <p:cNvPr id="5" name="TextBox 4"/>
          <p:cNvSpPr txBox="1"/>
          <p:nvPr/>
        </p:nvSpPr>
        <p:spPr>
          <a:xfrm>
            <a:off x="5143504" y="487025"/>
            <a:ext cx="4000496" cy="6370975"/>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The default data   </a:t>
            </a:r>
          </a:p>
          <a:p>
            <a:pPr>
              <a:buClr>
                <a:schemeClr val="tx2">
                  <a:lumMod val="60000"/>
                  <a:lumOff val="40000"/>
                </a:schemeClr>
              </a:buClr>
            </a:pPr>
            <a:r>
              <a:rPr lang="en-US" sz="2400" dirty="0" smtClean="0"/>
              <a:t>   mining technique is </a:t>
            </a:r>
          </a:p>
          <a:p>
            <a:pPr>
              <a:buClr>
                <a:schemeClr val="tx2">
                  <a:lumMod val="60000"/>
                  <a:lumOff val="40000"/>
                </a:schemeClr>
              </a:buClr>
            </a:pPr>
            <a:r>
              <a:rPr lang="en-US" sz="2400" dirty="0" smtClean="0"/>
              <a:t>   Microsoft Decision </a:t>
            </a:r>
          </a:p>
          <a:p>
            <a:pPr>
              <a:buClr>
                <a:schemeClr val="tx2">
                  <a:lumMod val="60000"/>
                  <a:lumOff val="40000"/>
                </a:schemeClr>
              </a:buClr>
            </a:pPr>
            <a:r>
              <a:rPr lang="en-US" sz="2400" dirty="0" smtClean="0"/>
              <a:t>   Trees.</a:t>
            </a:r>
          </a:p>
          <a:p>
            <a:pPr>
              <a:buClr>
                <a:schemeClr val="tx2">
                  <a:lumMod val="60000"/>
                  <a:lumOff val="40000"/>
                </a:schemeClr>
              </a:buClr>
              <a:buFont typeface="Wingdings" pitchFamily="2" charset="2"/>
              <a:buChar char="§"/>
            </a:pPr>
            <a:r>
              <a:rPr lang="en-US" sz="2400" dirty="0" smtClean="0"/>
              <a:t> Click the Next button.</a:t>
            </a:r>
          </a:p>
          <a:p>
            <a:pPr>
              <a:buClr>
                <a:schemeClr val="tx2">
                  <a:lumMod val="60000"/>
                  <a:lumOff val="40000"/>
                </a:schemeClr>
              </a:buClr>
              <a:buFont typeface="Wingdings" pitchFamily="2" charset="2"/>
              <a:buChar char="§"/>
            </a:pPr>
            <a:r>
              <a:rPr lang="en-US" sz="2400" dirty="0" smtClean="0"/>
              <a:t> The Select Data </a:t>
            </a:r>
          </a:p>
          <a:p>
            <a:pPr>
              <a:buClr>
                <a:schemeClr val="tx2">
                  <a:lumMod val="60000"/>
                  <a:lumOff val="40000"/>
                </a:schemeClr>
              </a:buClr>
            </a:pPr>
            <a:r>
              <a:rPr lang="en-US" sz="2400" dirty="0" smtClean="0"/>
              <a:t>   Source View page </a:t>
            </a:r>
          </a:p>
          <a:p>
            <a:pPr>
              <a:buClr>
                <a:schemeClr val="tx2">
                  <a:lumMod val="60000"/>
                  <a:lumOff val="40000"/>
                </a:schemeClr>
              </a:buClr>
            </a:pPr>
            <a:r>
              <a:rPr lang="en-US" sz="2400" dirty="0" smtClean="0"/>
              <a:t>   displays the most     </a:t>
            </a:r>
          </a:p>
          <a:p>
            <a:pPr>
              <a:buClr>
                <a:schemeClr val="tx2">
                  <a:lumMod val="60000"/>
                  <a:lumOff val="40000"/>
                </a:schemeClr>
              </a:buClr>
            </a:pPr>
            <a:r>
              <a:rPr lang="en-US" sz="2400" dirty="0" smtClean="0"/>
              <a:t>   recently created  </a:t>
            </a:r>
          </a:p>
          <a:p>
            <a:pPr>
              <a:buClr>
                <a:schemeClr val="tx2">
                  <a:lumMod val="60000"/>
                  <a:lumOff val="40000"/>
                </a:schemeClr>
              </a:buClr>
            </a:pPr>
            <a:r>
              <a:rPr lang="en-US" sz="2400" dirty="0" smtClean="0"/>
              <a:t>   Data Source View. </a:t>
            </a:r>
          </a:p>
          <a:p>
            <a:pPr>
              <a:buClr>
                <a:schemeClr val="tx2">
                  <a:lumMod val="60000"/>
                  <a:lumOff val="40000"/>
                </a:schemeClr>
              </a:buClr>
              <a:buFont typeface="Wingdings" pitchFamily="2" charset="2"/>
              <a:buChar char="§"/>
            </a:pPr>
            <a:r>
              <a:rPr lang="en-US" sz="2400" dirty="0" smtClean="0"/>
              <a:t> Other Data Source  </a:t>
            </a:r>
          </a:p>
          <a:p>
            <a:pPr>
              <a:buClr>
                <a:schemeClr val="tx2">
                  <a:lumMod val="60000"/>
                  <a:lumOff val="40000"/>
                </a:schemeClr>
              </a:buClr>
            </a:pPr>
            <a:r>
              <a:rPr lang="en-US" sz="2400" dirty="0" smtClean="0"/>
              <a:t>   Views can be located </a:t>
            </a:r>
          </a:p>
          <a:p>
            <a:pPr>
              <a:buClr>
                <a:schemeClr val="tx2">
                  <a:lumMod val="60000"/>
                  <a:lumOff val="40000"/>
                </a:schemeClr>
              </a:buClr>
            </a:pPr>
            <a:r>
              <a:rPr lang="en-US" sz="2400" dirty="0" smtClean="0"/>
              <a:t>   via the Browse </a:t>
            </a:r>
          </a:p>
          <a:p>
            <a:pPr>
              <a:buClr>
                <a:schemeClr val="tx2">
                  <a:lumMod val="60000"/>
                  <a:lumOff val="40000"/>
                </a:schemeClr>
              </a:buClr>
            </a:pPr>
            <a:r>
              <a:rPr lang="en-US" sz="2400" dirty="0" smtClean="0"/>
              <a:t>   button. </a:t>
            </a:r>
          </a:p>
          <a:p>
            <a:pPr>
              <a:buClr>
                <a:schemeClr val="tx2">
                  <a:lumMod val="60000"/>
                  <a:lumOff val="40000"/>
                </a:schemeClr>
              </a:buClr>
              <a:buFont typeface="Wingdings" pitchFamily="2" charset="2"/>
              <a:buChar char="§"/>
            </a:pPr>
            <a:r>
              <a:rPr lang="en-US" sz="2400" dirty="0" smtClean="0"/>
              <a:t> Click the Next button.</a:t>
            </a:r>
            <a:endParaRPr lang="en-IN" sz="2400" dirty="0" smtClean="0"/>
          </a:p>
          <a:p>
            <a:pPr>
              <a:buClr>
                <a:schemeClr val="tx2">
                  <a:lumMod val="60000"/>
                  <a:lumOff val="40000"/>
                </a:schemeClr>
              </a:buClr>
              <a:buFont typeface="Wingdings" pitchFamily="2" charset="2"/>
              <a:buChar char="§"/>
            </a:pPr>
            <a:endParaRPr lang="en-IN" sz="2400" dirty="0" smtClean="0"/>
          </a:p>
          <a:p>
            <a:pPr>
              <a:buClr>
                <a:schemeClr val="tx2">
                  <a:lumMod val="60000"/>
                  <a:lumOff val="40000"/>
                </a:schemeClr>
              </a:buClr>
              <a:buFont typeface="Wingdings" pitchFamily="2" charset="2"/>
              <a:buChar char="§"/>
            </a:pP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27</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428596" y="642918"/>
            <a:ext cx="4286250" cy="5143536"/>
          </a:xfrm>
          <a:prstGeom prst="rect">
            <a:avLst/>
          </a:prstGeom>
          <a:noFill/>
          <a:ln w="9525">
            <a:noFill/>
            <a:miter lim="800000"/>
            <a:headEnd/>
            <a:tailEnd/>
          </a:ln>
        </p:spPr>
      </p:pic>
      <p:sp>
        <p:nvSpPr>
          <p:cNvPr id="5" name="TextBox 4"/>
          <p:cNvSpPr txBox="1"/>
          <p:nvPr/>
        </p:nvSpPr>
        <p:spPr>
          <a:xfrm>
            <a:off x="4857752" y="425470"/>
            <a:ext cx="4286248" cy="6370975"/>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The </a:t>
            </a:r>
            <a:r>
              <a:rPr lang="en-US" sz="2400" b="1" dirty="0" smtClean="0"/>
              <a:t>Specify Table Types</a:t>
            </a:r>
            <a:r>
              <a:rPr lang="en-US" sz="2400" dirty="0" smtClean="0"/>
              <a:t> page defaults to the churn table.  </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Case Format </a:t>
            </a:r>
          </a:p>
          <a:p>
            <a:pPr>
              <a:buClr>
                <a:schemeClr val="tx2">
                  <a:lumMod val="60000"/>
                  <a:lumOff val="40000"/>
                </a:schemeClr>
              </a:buClr>
            </a:pPr>
            <a:r>
              <a:rPr lang="en-US" sz="2400" dirty="0" smtClean="0"/>
              <a:t>   Each record represents one customer record. </a:t>
            </a:r>
          </a:p>
          <a:p>
            <a:pPr>
              <a:buClr>
                <a:schemeClr val="tx2">
                  <a:lumMod val="60000"/>
                  <a:lumOff val="40000"/>
                </a:schemeClr>
              </a:buClr>
            </a:pPr>
            <a:endParaRPr lang="en-US" sz="2400" dirty="0" smtClean="0"/>
          </a:p>
          <a:p>
            <a:pPr>
              <a:buClr>
                <a:schemeClr val="tx2">
                  <a:lumMod val="60000"/>
                  <a:lumOff val="40000"/>
                </a:schemeClr>
              </a:buClr>
              <a:buFont typeface="Wingdings" pitchFamily="2" charset="2"/>
              <a:buChar char="§"/>
            </a:pPr>
            <a:r>
              <a:rPr lang="en-US" sz="2400" dirty="0" smtClean="0"/>
              <a:t> Nested format </a:t>
            </a:r>
          </a:p>
          <a:p>
            <a:pPr>
              <a:buClr>
                <a:schemeClr val="tx2">
                  <a:lumMod val="60000"/>
                  <a:lumOff val="40000"/>
                </a:schemeClr>
              </a:buClr>
            </a:pPr>
            <a:r>
              <a:rPr lang="en-US" sz="2400" dirty="0" smtClean="0"/>
              <a:t>   Allows directly using multiple tables in a relational database. </a:t>
            </a:r>
          </a:p>
          <a:p>
            <a:pPr>
              <a:buClr>
                <a:schemeClr val="tx2">
                  <a:lumMod val="60000"/>
                  <a:lumOff val="40000"/>
                </a:schemeClr>
              </a:buClr>
              <a:buFont typeface="Wingdings" pitchFamily="2" charset="2"/>
              <a:buChar char="§"/>
            </a:pPr>
            <a:endParaRPr lang="en-IN" sz="2400" dirty="0" smtClean="0"/>
          </a:p>
          <a:p>
            <a:pPr>
              <a:buClr>
                <a:schemeClr val="tx2">
                  <a:lumMod val="60000"/>
                  <a:lumOff val="40000"/>
                </a:schemeClr>
              </a:buClr>
              <a:buFont typeface="Wingdings" pitchFamily="2" charset="2"/>
              <a:buChar char="§"/>
            </a:pPr>
            <a:r>
              <a:rPr lang="en-US" sz="2400" dirty="0" smtClean="0"/>
              <a:t> For this example, Case is the correct format so click the Next button.</a:t>
            </a:r>
            <a:endParaRPr lang="en-IN" sz="2400" dirty="0" smtClean="0"/>
          </a:p>
          <a:p>
            <a:pPr>
              <a:buClr>
                <a:schemeClr val="tx2">
                  <a:lumMod val="60000"/>
                  <a:lumOff val="40000"/>
                </a:schemeClr>
              </a:buClr>
            </a:pP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28</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500034" y="642918"/>
            <a:ext cx="4071966" cy="4643470"/>
          </a:xfrm>
          <a:prstGeom prst="rect">
            <a:avLst/>
          </a:prstGeom>
          <a:noFill/>
          <a:ln w="9525">
            <a:noFill/>
            <a:miter lim="800000"/>
            <a:headEnd/>
            <a:tailEnd/>
          </a:ln>
        </p:spPr>
      </p:pic>
      <p:sp>
        <p:nvSpPr>
          <p:cNvPr id="5" name="TextBox 4"/>
          <p:cNvSpPr txBox="1"/>
          <p:nvPr/>
        </p:nvSpPr>
        <p:spPr>
          <a:xfrm>
            <a:off x="4643438" y="500042"/>
            <a:ext cx="4714908" cy="5632311"/>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Churn? has values representing whether the customer left the company (true) or not (false).</a:t>
            </a:r>
          </a:p>
          <a:p>
            <a:pPr>
              <a:buClr>
                <a:schemeClr val="tx2">
                  <a:lumMod val="60000"/>
                  <a:lumOff val="40000"/>
                </a:schemeClr>
              </a:buClr>
              <a:buFont typeface="Wingdings" pitchFamily="2" charset="2"/>
              <a:buChar char="§"/>
            </a:pPr>
            <a:r>
              <a:rPr lang="en-US" sz="2400" dirty="0" smtClean="0"/>
              <a:t> The </a:t>
            </a:r>
            <a:r>
              <a:rPr lang="en-US" sz="2400" dirty="0" err="1" smtClean="0"/>
              <a:t>RecordID</a:t>
            </a:r>
            <a:r>
              <a:rPr lang="en-US" sz="2400" dirty="0" smtClean="0"/>
              <a:t> will be </a:t>
            </a:r>
          </a:p>
          <a:p>
            <a:pPr>
              <a:buClr>
                <a:schemeClr val="tx2">
                  <a:lumMod val="60000"/>
                  <a:lumOff val="40000"/>
                </a:schemeClr>
              </a:buClr>
            </a:pPr>
            <a:r>
              <a:rPr lang="en-US" sz="2400" dirty="0" smtClean="0"/>
              <a:t>specified as the key.</a:t>
            </a:r>
          </a:p>
          <a:p>
            <a:pPr>
              <a:buClr>
                <a:schemeClr val="tx2">
                  <a:lumMod val="60000"/>
                  <a:lumOff val="40000"/>
                </a:schemeClr>
              </a:buClr>
              <a:buFont typeface="Wingdings" pitchFamily="2" charset="2"/>
              <a:buChar char="§"/>
            </a:pPr>
            <a:r>
              <a:rPr lang="en-US" sz="2400" dirty="0" smtClean="0"/>
              <a:t> The variable Churn? is selected as a predictable variable. </a:t>
            </a:r>
          </a:p>
          <a:p>
            <a:pPr>
              <a:buClr>
                <a:schemeClr val="tx2">
                  <a:lumMod val="60000"/>
                  <a:lumOff val="40000"/>
                </a:schemeClr>
              </a:buClr>
              <a:buFont typeface="Wingdings" pitchFamily="2" charset="2"/>
              <a:buChar char="§"/>
            </a:pPr>
            <a:r>
              <a:rPr lang="en-US" sz="2400" dirty="0" smtClean="0"/>
              <a:t> The </a:t>
            </a:r>
            <a:r>
              <a:rPr lang="en-US" sz="2400" b="1" dirty="0" smtClean="0"/>
              <a:t>Suggest</a:t>
            </a:r>
            <a:r>
              <a:rPr lang="en-US" sz="2400" dirty="0" smtClean="0"/>
              <a:t> button suggests  variables to be included as input variables  </a:t>
            </a:r>
            <a:endParaRPr lang="en-IN" sz="2400" dirty="0" smtClean="0"/>
          </a:p>
          <a:p>
            <a:pPr>
              <a:buClr>
                <a:schemeClr val="tx2">
                  <a:lumMod val="60000"/>
                  <a:lumOff val="40000"/>
                </a:schemeClr>
              </a:buClr>
              <a:buFont typeface="Wingdings" pitchFamily="2" charset="2"/>
              <a:buChar char="§"/>
            </a:pPr>
            <a:r>
              <a:rPr lang="en-US" sz="2400" dirty="0" smtClean="0"/>
              <a:t> Click the Next button.</a:t>
            </a:r>
            <a:endParaRPr lang="en-IN" sz="2400" dirty="0" smtClean="0"/>
          </a:p>
          <a:p>
            <a:pPr>
              <a:buClr>
                <a:schemeClr val="tx2">
                  <a:lumMod val="60000"/>
                  <a:lumOff val="40000"/>
                </a:schemeClr>
              </a:buClr>
              <a:buFont typeface="Wingdings" pitchFamily="2" charset="2"/>
              <a:buChar char="§"/>
            </a:pPr>
            <a:endParaRPr lang="en-IN" sz="2400" dirty="0" smtClean="0"/>
          </a:p>
          <a:p>
            <a:pPr>
              <a:buClr>
                <a:schemeClr val="tx2">
                  <a:lumMod val="60000"/>
                  <a:lumOff val="40000"/>
                </a:schemeClr>
              </a:buClr>
            </a:pPr>
            <a:endParaRPr lang="en-IN" sz="2400" dirty="0"/>
          </a:p>
        </p:txBody>
      </p:sp>
      <p:sp>
        <p:nvSpPr>
          <p:cNvPr id="6" name="TextBox 5"/>
          <p:cNvSpPr txBox="1"/>
          <p:nvPr/>
        </p:nvSpPr>
        <p:spPr>
          <a:xfrm>
            <a:off x="357158" y="5500702"/>
            <a:ext cx="8643998" cy="954107"/>
          </a:xfrm>
          <a:prstGeom prst="rect">
            <a:avLst/>
          </a:prstGeom>
          <a:noFill/>
        </p:spPr>
        <p:txBody>
          <a:bodyPr wrap="square" rtlCol="0">
            <a:spAutoFit/>
          </a:bodyPr>
          <a:lstStyle/>
          <a:p>
            <a:r>
              <a:rPr lang="en-US" sz="1400" b="1" dirty="0" smtClean="0"/>
              <a:t>Note: </a:t>
            </a:r>
            <a:r>
              <a:rPr lang="en-US" sz="1400" dirty="0" smtClean="0"/>
              <a:t>From exploratory data analysis, it was determined that State, Area Code and Phone contained bad data.  Columns related to Charge were perfectly correlated to the corresponding </a:t>
            </a:r>
            <a:r>
              <a:rPr lang="en-US" sz="1400" dirty="0" err="1" smtClean="0"/>
              <a:t>Mins</a:t>
            </a:r>
            <a:r>
              <a:rPr lang="en-US" sz="1400" dirty="0" smtClean="0"/>
              <a:t> (Minutes) column so the Charge columns will not be used in the analysis.</a:t>
            </a:r>
            <a:endParaRPr lang="en-IN" sz="1400" dirty="0" smtClean="0"/>
          </a:p>
          <a:p>
            <a:endParaRPr lang="en-IN" sz="1400" dirty="0"/>
          </a:p>
        </p:txBody>
      </p:sp>
      <p:cxnSp>
        <p:nvCxnSpPr>
          <p:cNvPr id="1026" name="AutoShape 2"/>
          <p:cNvCxnSpPr>
            <a:cxnSpLocks noChangeShapeType="1"/>
          </p:cNvCxnSpPr>
          <p:nvPr/>
        </p:nvCxnSpPr>
        <p:spPr bwMode="auto">
          <a:xfrm rot="5400000">
            <a:off x="4393397" y="4250529"/>
            <a:ext cx="428628" cy="357207"/>
          </a:xfrm>
          <a:prstGeom prst="straightConnector1">
            <a:avLst/>
          </a:prstGeom>
          <a:noFill/>
          <a:ln w="38100">
            <a:solidFill>
              <a:srgbClr val="C00000"/>
            </a:solidFill>
            <a:round/>
            <a:headEnd/>
            <a:tailEnd type="triangle" w="med" len="med"/>
          </a:ln>
        </p:spPr>
      </p:cxnSp>
      <p:sp>
        <p:nvSpPr>
          <p:cNvPr id="14"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29</a:t>
            </a:fld>
            <a:endParaRPr kumimoji="0" lang="en-US" dirty="0">
              <a:solidFill>
                <a:schemeClr val="accent1">
                  <a:lumMod val="50000"/>
                </a:schemeClr>
              </a:solidFill>
            </a:endParaRPr>
          </a:p>
        </p:txBody>
      </p:sp>
      <p:sp>
        <p:nvSpPr>
          <p:cNvPr id="15"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6" name="Rectangle 15"/>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8596" y="357166"/>
            <a:ext cx="8183562" cy="1050925"/>
          </a:xfrm>
        </p:spPr>
        <p:txBody>
          <a:bodyPr>
            <a:normAutofit/>
          </a:bodyPr>
          <a:lstStyle/>
          <a:p>
            <a:pPr algn="l"/>
            <a:r>
              <a:rPr lang="en-US" b="1" dirty="0" smtClean="0"/>
              <a:t>Data Mining Tasks</a:t>
            </a:r>
            <a:endParaRPr lang="en-IN" b="1" dirty="0"/>
          </a:p>
        </p:txBody>
      </p:sp>
      <p:sp>
        <p:nvSpPr>
          <p:cNvPr id="3" name="Content Placeholder 2"/>
          <p:cNvSpPr>
            <a:spLocks noGrp="1"/>
          </p:cNvSpPr>
          <p:nvPr>
            <p:ph idx="4294967295"/>
          </p:nvPr>
        </p:nvSpPr>
        <p:spPr>
          <a:xfrm>
            <a:off x="500034" y="1857364"/>
            <a:ext cx="8183562" cy="4187825"/>
          </a:xfrm>
        </p:spPr>
        <p:txBody>
          <a:bodyPr>
            <a:normAutofit/>
          </a:bodyPr>
          <a:lstStyle/>
          <a:p>
            <a:pPr>
              <a:buFont typeface="Wingdings" pitchFamily="2" charset="2"/>
              <a:buChar char="§"/>
            </a:pPr>
            <a:r>
              <a:rPr lang="en-US" sz="2400" dirty="0"/>
              <a:t>Description</a:t>
            </a:r>
            <a:endParaRPr lang="en-IN" sz="2400" dirty="0"/>
          </a:p>
          <a:p>
            <a:pPr>
              <a:buFont typeface="Wingdings" pitchFamily="2" charset="2"/>
              <a:buChar char="§"/>
            </a:pPr>
            <a:r>
              <a:rPr lang="en-US" sz="2400" dirty="0"/>
              <a:t>Estimation</a:t>
            </a:r>
            <a:endParaRPr lang="en-IN" sz="2400" dirty="0"/>
          </a:p>
          <a:p>
            <a:pPr>
              <a:buFont typeface="Wingdings" pitchFamily="2" charset="2"/>
              <a:buChar char="§"/>
            </a:pPr>
            <a:r>
              <a:rPr lang="en-US" sz="2400" dirty="0"/>
              <a:t>Classification</a:t>
            </a:r>
            <a:endParaRPr lang="en-IN" sz="2400" dirty="0"/>
          </a:p>
          <a:p>
            <a:pPr>
              <a:buFont typeface="Wingdings" pitchFamily="2" charset="2"/>
              <a:buChar char="§"/>
            </a:pPr>
            <a:r>
              <a:rPr lang="en-US" sz="2400" dirty="0"/>
              <a:t>Prediction</a:t>
            </a:r>
            <a:endParaRPr lang="en-IN" sz="2400" dirty="0"/>
          </a:p>
          <a:p>
            <a:pPr>
              <a:buFont typeface="Wingdings" pitchFamily="2" charset="2"/>
              <a:buChar char="§"/>
            </a:pPr>
            <a:r>
              <a:rPr lang="en-US" sz="2400" dirty="0"/>
              <a:t>Association Analysis </a:t>
            </a:r>
            <a:endParaRPr lang="en-IN" sz="2400" dirty="0"/>
          </a:p>
          <a:p>
            <a:pPr>
              <a:buFont typeface="Wingdings" pitchFamily="2" charset="2"/>
              <a:buChar char="§"/>
            </a:pPr>
            <a:r>
              <a:rPr lang="en-US" sz="2400" dirty="0"/>
              <a:t>Clustering</a:t>
            </a:r>
            <a:endParaRPr lang="en-IN" sz="2400" dirty="0"/>
          </a:p>
          <a:p>
            <a:endParaRPr lang="en-IN" sz="2400" dirty="0"/>
          </a:p>
        </p:txBody>
      </p:sp>
      <p:sp>
        <p:nvSpPr>
          <p:cNvPr id="12"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3</a:t>
            </a:fld>
            <a:endParaRPr kumimoji="0" lang="en-US" dirty="0">
              <a:solidFill>
                <a:schemeClr val="accent1">
                  <a:lumMod val="50000"/>
                </a:schemeClr>
              </a:solidFill>
            </a:endParaRPr>
          </a:p>
        </p:txBody>
      </p:sp>
      <p:sp>
        <p:nvSpPr>
          <p:cNvPr id="13"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4" name="Rectangle 13"/>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714348" y="500042"/>
            <a:ext cx="3500462" cy="3000396"/>
          </a:xfrm>
          <a:prstGeom prst="rect">
            <a:avLst/>
          </a:prstGeom>
          <a:noFill/>
          <a:ln w="9525">
            <a:noFill/>
            <a:miter lim="800000"/>
            <a:headEnd/>
            <a:tailEnd/>
          </a:ln>
        </p:spPr>
      </p:pic>
      <p:sp>
        <p:nvSpPr>
          <p:cNvPr id="5" name="Rectangle 4"/>
          <p:cNvSpPr/>
          <p:nvPr/>
        </p:nvSpPr>
        <p:spPr>
          <a:xfrm>
            <a:off x="285720" y="3500438"/>
            <a:ext cx="8858280" cy="3108543"/>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Churn? is discrete and needs a model to predict true or false.</a:t>
            </a:r>
            <a:endParaRPr lang="en-IN" sz="2400" dirty="0" smtClean="0"/>
          </a:p>
          <a:p>
            <a:pPr>
              <a:buClr>
                <a:schemeClr val="tx2">
                  <a:lumMod val="60000"/>
                  <a:lumOff val="40000"/>
                </a:schemeClr>
              </a:buClr>
              <a:buFont typeface="Wingdings" pitchFamily="2" charset="2"/>
              <a:buChar char="§"/>
            </a:pPr>
            <a:r>
              <a:rPr lang="en-US" sz="2400" dirty="0" smtClean="0"/>
              <a:t> Click the Next button to partition the data into a training set and a test set. </a:t>
            </a:r>
          </a:p>
          <a:p>
            <a:pPr>
              <a:buClr>
                <a:schemeClr val="tx2">
                  <a:lumMod val="60000"/>
                  <a:lumOff val="40000"/>
                </a:schemeClr>
              </a:buClr>
              <a:buFont typeface="Wingdings" pitchFamily="2" charset="2"/>
              <a:buChar char="§"/>
            </a:pPr>
            <a:r>
              <a:rPr lang="en-US" sz="2400" dirty="0" smtClean="0"/>
              <a:t> Test set provides information on the stability and the generalization of the model.</a:t>
            </a:r>
            <a:endParaRPr lang="en-IN" sz="2400" dirty="0" smtClean="0"/>
          </a:p>
          <a:p>
            <a:pPr>
              <a:buClr>
                <a:schemeClr val="tx2">
                  <a:lumMod val="60000"/>
                  <a:lumOff val="40000"/>
                </a:schemeClr>
              </a:buClr>
              <a:buFont typeface="Wingdings" pitchFamily="2" charset="2"/>
              <a:buChar char="§"/>
            </a:pPr>
            <a:r>
              <a:rPr lang="en-US" sz="2400" dirty="0" smtClean="0"/>
              <a:t> Accept the default 30% random test value with a training set of 70% of the records.</a:t>
            </a:r>
            <a:endParaRPr lang="en-IN" sz="2400" dirty="0"/>
          </a:p>
        </p:txBody>
      </p:sp>
      <p:pic>
        <p:nvPicPr>
          <p:cNvPr id="6" name="Picture 5"/>
          <p:cNvPicPr/>
          <p:nvPr/>
        </p:nvPicPr>
        <p:blipFill>
          <a:blip r:embed="rId4" cstate="print"/>
          <a:srcRect/>
          <a:stretch>
            <a:fillRect/>
          </a:stretch>
        </p:blipFill>
        <p:spPr bwMode="auto">
          <a:xfrm>
            <a:off x="4786314" y="571480"/>
            <a:ext cx="3500462" cy="2928958"/>
          </a:xfrm>
          <a:prstGeom prst="rect">
            <a:avLst/>
          </a:prstGeom>
          <a:noFill/>
          <a:ln w="9525">
            <a:noFill/>
            <a:miter lim="800000"/>
            <a:headEnd/>
            <a:tailEnd/>
          </a:ln>
        </p:spPr>
      </p:pic>
      <p:sp>
        <p:nvSpPr>
          <p:cNvPr id="11" name="Slide Number Placeholder 5"/>
          <p:cNvSpPr txBox="1">
            <a:spLocks/>
          </p:cNvSpPr>
          <p:nvPr/>
        </p:nvSpPr>
        <p:spPr>
          <a:xfrm>
            <a:off x="8686800" y="6492875"/>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1974DF9-AD47-4691-BA21-BBFCE3637A9A}" type="slidenum">
              <a:rPr kumimoji="0" lang="en-US" sz="1000" b="0" i="0" u="none" strike="noStrike" kern="1200" cap="none" spc="0" normalizeH="0" baseline="0" noProof="0" smtClean="0">
                <a:ln>
                  <a:noFill/>
                </a:ln>
                <a:solidFill>
                  <a:schemeClr val="accent1">
                    <a:lumMod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928926" y="642918"/>
            <a:ext cx="3576627" cy="3143272"/>
          </a:xfrm>
          <a:prstGeom prst="rect">
            <a:avLst/>
          </a:prstGeom>
          <a:noFill/>
          <a:ln w="9525">
            <a:noFill/>
            <a:miter lim="800000"/>
            <a:headEnd/>
            <a:tailEnd/>
          </a:ln>
        </p:spPr>
      </p:pic>
      <p:sp>
        <p:nvSpPr>
          <p:cNvPr id="5" name="Rectangle 4"/>
          <p:cNvSpPr/>
          <p:nvPr/>
        </p:nvSpPr>
        <p:spPr>
          <a:xfrm>
            <a:off x="500034" y="3857628"/>
            <a:ext cx="8358246" cy="2308324"/>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The user can provide a name for the mining structure and a name for the mining model.  </a:t>
            </a:r>
          </a:p>
          <a:p>
            <a:pPr>
              <a:buClr>
                <a:schemeClr val="tx2">
                  <a:lumMod val="60000"/>
                  <a:lumOff val="40000"/>
                </a:schemeClr>
              </a:buClr>
              <a:buFont typeface="Wingdings" pitchFamily="2" charset="2"/>
              <a:buChar char="§"/>
            </a:pPr>
            <a:r>
              <a:rPr lang="en-US" sz="2400" dirty="0" smtClean="0"/>
              <a:t> In this example, Churn is used for the name of the mining structure and </a:t>
            </a:r>
            <a:r>
              <a:rPr lang="en-US" sz="2400" dirty="0" err="1" smtClean="0"/>
              <a:t>ChurnDT</a:t>
            </a:r>
            <a:r>
              <a:rPr lang="en-US" sz="2400" dirty="0" smtClean="0"/>
              <a:t> is used for this particular Decision Tree model.  </a:t>
            </a:r>
          </a:p>
          <a:p>
            <a:pPr>
              <a:buClr>
                <a:schemeClr val="tx2">
                  <a:lumMod val="60000"/>
                  <a:lumOff val="40000"/>
                </a:schemeClr>
              </a:buClr>
              <a:buFont typeface="Wingdings" pitchFamily="2" charset="2"/>
              <a:buChar char="§"/>
            </a:pPr>
            <a:r>
              <a:rPr lang="en-US" sz="2400" dirty="0" smtClean="0"/>
              <a:t> Click the Finish button.</a:t>
            </a: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31</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20" y="0"/>
            <a:ext cx="8229600" cy="1143000"/>
          </a:xfrm>
        </p:spPr>
        <p:txBody>
          <a:bodyPr>
            <a:normAutofit/>
          </a:bodyPr>
          <a:lstStyle/>
          <a:p>
            <a:r>
              <a:rPr lang="en-US" b="1" dirty="0" smtClean="0"/>
              <a:t>Processing the Project</a:t>
            </a:r>
            <a:endParaRPr lang="en-IN" b="1" dirty="0"/>
          </a:p>
        </p:txBody>
      </p:sp>
      <p:pic>
        <p:nvPicPr>
          <p:cNvPr id="4" name="Picture 3"/>
          <p:cNvPicPr/>
          <p:nvPr/>
        </p:nvPicPr>
        <p:blipFill>
          <a:blip r:embed="rId3" cstate="print"/>
          <a:srcRect/>
          <a:stretch>
            <a:fillRect/>
          </a:stretch>
        </p:blipFill>
        <p:spPr bwMode="auto">
          <a:xfrm>
            <a:off x="3214678" y="1285860"/>
            <a:ext cx="2747970" cy="1643074"/>
          </a:xfrm>
          <a:prstGeom prst="rect">
            <a:avLst/>
          </a:prstGeom>
          <a:noFill/>
          <a:ln w="9525">
            <a:noFill/>
            <a:miter lim="800000"/>
            <a:headEnd/>
            <a:tailEnd/>
          </a:ln>
        </p:spPr>
      </p:pic>
      <p:sp>
        <p:nvSpPr>
          <p:cNvPr id="5" name="Rectangle 4"/>
          <p:cNvSpPr/>
          <p:nvPr/>
        </p:nvSpPr>
        <p:spPr>
          <a:xfrm>
            <a:off x="214282" y="3000372"/>
            <a:ext cx="8929718" cy="3416320"/>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From the Solution Explorer, right-click the Mining Structure entry and click Process. </a:t>
            </a:r>
          </a:p>
          <a:p>
            <a:pPr>
              <a:buClr>
                <a:schemeClr val="tx2">
                  <a:lumMod val="60000"/>
                  <a:lumOff val="40000"/>
                </a:schemeClr>
              </a:buClr>
              <a:buFont typeface="Wingdings" pitchFamily="2" charset="2"/>
              <a:buChar char="§"/>
            </a:pPr>
            <a:r>
              <a:rPr lang="en-US" sz="2400" dirty="0" smtClean="0"/>
              <a:t> To save all changes before processing, click the Yes button.  </a:t>
            </a:r>
          </a:p>
          <a:p>
            <a:pPr>
              <a:buClr>
                <a:schemeClr val="tx2">
                  <a:lumMod val="60000"/>
                  <a:lumOff val="40000"/>
                </a:schemeClr>
              </a:buClr>
              <a:buFont typeface="Wingdings" pitchFamily="2" charset="2"/>
              <a:buChar char="§"/>
            </a:pPr>
            <a:r>
              <a:rPr lang="en-US" sz="2400" dirty="0" smtClean="0"/>
              <a:t> Click the Run button on the Process Mining structure.</a:t>
            </a:r>
          </a:p>
          <a:p>
            <a:pPr>
              <a:buClr>
                <a:schemeClr val="tx2">
                  <a:lumMod val="60000"/>
                  <a:lumOff val="40000"/>
                </a:schemeClr>
              </a:buClr>
              <a:buFont typeface="Wingdings" pitchFamily="2" charset="2"/>
              <a:buChar char="§"/>
            </a:pPr>
            <a:r>
              <a:rPr lang="en-US" sz="2400" dirty="0" smtClean="0"/>
              <a:t> The system confirms that Process Succeeded or lists errors if there is a problem.   </a:t>
            </a:r>
          </a:p>
          <a:p>
            <a:pPr>
              <a:buClr>
                <a:schemeClr val="tx2">
                  <a:lumMod val="60000"/>
                  <a:lumOff val="40000"/>
                </a:schemeClr>
              </a:buClr>
              <a:buFont typeface="Wingdings" pitchFamily="2" charset="2"/>
              <a:buChar char="§"/>
            </a:pPr>
            <a:r>
              <a:rPr lang="en-US" sz="2400" dirty="0" smtClean="0"/>
              <a:t> Click the Close button after the Process completes, then Close to exit the Process Mining Structure dialog.    </a:t>
            </a: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32</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500298" y="428604"/>
            <a:ext cx="4229107" cy="3214710"/>
          </a:xfrm>
          <a:prstGeom prst="rect">
            <a:avLst/>
          </a:prstGeom>
          <a:noFill/>
          <a:ln w="9525">
            <a:noFill/>
            <a:miter lim="800000"/>
            <a:headEnd/>
            <a:tailEnd/>
          </a:ln>
        </p:spPr>
      </p:pic>
      <p:sp>
        <p:nvSpPr>
          <p:cNvPr id="5" name="Rectangle 4"/>
          <p:cNvSpPr/>
          <p:nvPr/>
        </p:nvSpPr>
        <p:spPr>
          <a:xfrm>
            <a:off x="285720" y="3811012"/>
            <a:ext cx="8643998" cy="2677656"/>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Mining Models tab provides a summary of the model. (</a:t>
            </a:r>
            <a:r>
              <a:rPr lang="en-US" sz="2400" dirty="0" err="1" smtClean="0"/>
              <a:t>ChurnDMExample</a:t>
            </a:r>
            <a:r>
              <a:rPr lang="en-US" sz="2400" dirty="0" smtClean="0"/>
              <a:t>)</a:t>
            </a:r>
          </a:p>
          <a:p>
            <a:pPr>
              <a:buClr>
                <a:schemeClr val="tx2">
                  <a:lumMod val="60000"/>
                  <a:lumOff val="40000"/>
                </a:schemeClr>
              </a:buClr>
              <a:buFont typeface="Wingdings" pitchFamily="2" charset="2"/>
              <a:buChar char="§"/>
            </a:pPr>
            <a:r>
              <a:rPr lang="en-US" sz="2400" dirty="0" smtClean="0"/>
              <a:t> The green circular icon processes one or more data mining models.  </a:t>
            </a:r>
          </a:p>
          <a:p>
            <a:pPr>
              <a:buClr>
                <a:schemeClr val="tx2">
                  <a:lumMod val="60000"/>
                  <a:lumOff val="40000"/>
                </a:schemeClr>
              </a:buClr>
              <a:buFont typeface="Wingdings" pitchFamily="2" charset="2"/>
              <a:buChar char="§"/>
            </a:pPr>
            <a:r>
              <a:rPr lang="en-US" sz="2400" dirty="0" smtClean="0"/>
              <a:t> If this decision tree model has not been run, then click this icon.</a:t>
            </a:r>
            <a:endParaRPr lang="en-IN" sz="2400" dirty="0" smtClean="0"/>
          </a:p>
          <a:p>
            <a:pPr>
              <a:buClr>
                <a:schemeClr val="tx2">
                  <a:lumMod val="60000"/>
                  <a:lumOff val="40000"/>
                </a:schemeClr>
              </a:buClr>
            </a:pPr>
            <a:endParaRPr lang="en-IN" sz="2400" dirty="0"/>
          </a:p>
        </p:txBody>
      </p:sp>
      <p:cxnSp>
        <p:nvCxnSpPr>
          <p:cNvPr id="1026" name="AutoShape 2"/>
          <p:cNvCxnSpPr>
            <a:cxnSpLocks noChangeShapeType="1"/>
          </p:cNvCxnSpPr>
          <p:nvPr/>
        </p:nvCxnSpPr>
        <p:spPr bwMode="auto">
          <a:xfrm rot="16200000" flipV="1">
            <a:off x="2071673" y="2071678"/>
            <a:ext cx="2214576" cy="785819"/>
          </a:xfrm>
          <a:prstGeom prst="straightConnector1">
            <a:avLst/>
          </a:prstGeom>
          <a:noFill/>
          <a:ln w="38100">
            <a:solidFill>
              <a:srgbClr val="C00000"/>
            </a:solidFill>
            <a:round/>
            <a:headEnd/>
            <a:tailEnd type="triangle" w="med" len="med"/>
          </a:ln>
        </p:spPr>
      </p:cxn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33</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500298" y="571480"/>
            <a:ext cx="4071966" cy="2571768"/>
          </a:xfrm>
          <a:prstGeom prst="rect">
            <a:avLst/>
          </a:prstGeom>
          <a:noFill/>
          <a:ln w="9525">
            <a:noFill/>
            <a:miter lim="800000"/>
            <a:headEnd/>
            <a:tailEnd/>
          </a:ln>
        </p:spPr>
      </p:pic>
      <p:cxnSp>
        <p:nvCxnSpPr>
          <p:cNvPr id="2050" name="AutoShape 2"/>
          <p:cNvCxnSpPr>
            <a:cxnSpLocks noChangeShapeType="1"/>
          </p:cNvCxnSpPr>
          <p:nvPr/>
        </p:nvCxnSpPr>
        <p:spPr bwMode="auto">
          <a:xfrm rot="10800000" flipV="1">
            <a:off x="3857620" y="785794"/>
            <a:ext cx="357190" cy="311167"/>
          </a:xfrm>
          <a:prstGeom prst="straightConnector1">
            <a:avLst/>
          </a:prstGeom>
          <a:noFill/>
          <a:ln w="38100">
            <a:solidFill>
              <a:srgbClr val="C00000"/>
            </a:solidFill>
            <a:round/>
            <a:headEnd/>
            <a:tailEnd type="triangle" w="med" len="med"/>
          </a:ln>
        </p:spPr>
      </p:cxnSp>
      <p:cxnSp>
        <p:nvCxnSpPr>
          <p:cNvPr id="2051" name="AutoShape 3"/>
          <p:cNvCxnSpPr>
            <a:cxnSpLocks noChangeShapeType="1"/>
          </p:cNvCxnSpPr>
          <p:nvPr/>
        </p:nvCxnSpPr>
        <p:spPr bwMode="auto">
          <a:xfrm rot="10800000" flipV="1">
            <a:off x="4429124" y="857232"/>
            <a:ext cx="428628" cy="390524"/>
          </a:xfrm>
          <a:prstGeom prst="straightConnector1">
            <a:avLst/>
          </a:prstGeom>
          <a:noFill/>
          <a:ln w="38100">
            <a:solidFill>
              <a:srgbClr val="C00000"/>
            </a:solidFill>
            <a:round/>
            <a:headEnd/>
            <a:tailEnd type="triangle" w="med" len="med"/>
          </a:ln>
        </p:spPr>
      </p:cxnSp>
      <p:sp>
        <p:nvSpPr>
          <p:cNvPr id="9" name="Rectangle 8"/>
          <p:cNvSpPr/>
          <p:nvPr/>
        </p:nvSpPr>
        <p:spPr>
          <a:xfrm>
            <a:off x="285720" y="3143248"/>
            <a:ext cx="8643998" cy="3416320"/>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Click the </a:t>
            </a:r>
            <a:r>
              <a:rPr lang="en-US" sz="2400" b="1" dirty="0" smtClean="0"/>
              <a:t>Mining Model Viewer</a:t>
            </a:r>
            <a:r>
              <a:rPr lang="en-US" sz="2400" dirty="0" smtClean="0"/>
              <a:t> tab and </a:t>
            </a:r>
            <a:r>
              <a:rPr lang="en-US" sz="2400" b="1" dirty="0" smtClean="0"/>
              <a:t>Microsoft Tree Viewer</a:t>
            </a:r>
            <a:r>
              <a:rPr lang="en-US" sz="2400" dirty="0" smtClean="0"/>
              <a:t> from the </a:t>
            </a:r>
            <a:r>
              <a:rPr lang="en-US" sz="2400" b="1" dirty="0" smtClean="0"/>
              <a:t>Viewer</a:t>
            </a:r>
            <a:r>
              <a:rPr lang="en-US" sz="2400" dirty="0" smtClean="0"/>
              <a:t> drop down list box. </a:t>
            </a:r>
          </a:p>
          <a:p>
            <a:pPr>
              <a:buClr>
                <a:schemeClr val="tx2">
                  <a:lumMod val="60000"/>
                  <a:lumOff val="40000"/>
                </a:schemeClr>
              </a:buClr>
              <a:buFont typeface="Wingdings" pitchFamily="2" charset="2"/>
              <a:buChar char="§"/>
            </a:pPr>
            <a:r>
              <a:rPr lang="en-US" sz="2400" dirty="0" smtClean="0"/>
              <a:t> The tree viewer provides options for viewing the tree. (Default number of levels to display) </a:t>
            </a:r>
          </a:p>
          <a:p>
            <a:pPr>
              <a:buClr>
                <a:schemeClr val="tx2">
                  <a:lumMod val="60000"/>
                  <a:lumOff val="40000"/>
                </a:schemeClr>
              </a:buClr>
              <a:buFont typeface="Wingdings" pitchFamily="2" charset="2"/>
              <a:buChar char="§"/>
            </a:pPr>
            <a:r>
              <a:rPr lang="en-US" sz="2400" dirty="0" smtClean="0"/>
              <a:t> Moving the mouse over the bar on a tree node provides data about that node. </a:t>
            </a:r>
          </a:p>
          <a:p>
            <a:pPr>
              <a:buClr>
                <a:schemeClr val="tx2">
                  <a:lumMod val="60000"/>
                  <a:lumOff val="40000"/>
                </a:schemeClr>
              </a:buClr>
              <a:buFont typeface="Wingdings" pitchFamily="2" charset="2"/>
              <a:buChar char="§"/>
            </a:pPr>
            <a:r>
              <a:rPr lang="en-US" sz="2400" dirty="0" smtClean="0"/>
              <a:t> The nodes with Day </a:t>
            </a:r>
            <a:r>
              <a:rPr lang="en-US" sz="2400" dirty="0" err="1" smtClean="0"/>
              <a:t>Mins</a:t>
            </a:r>
            <a:r>
              <a:rPr lang="en-US" sz="2400" dirty="0" smtClean="0"/>
              <a:t> &gt; than 280.64 and also have a Voice Mail Plan are highly likely to churn.   </a:t>
            </a:r>
            <a:endParaRPr lang="en-IN" sz="2400" dirty="0" smtClean="0"/>
          </a:p>
          <a:p>
            <a:pPr>
              <a:buClr>
                <a:schemeClr val="tx2">
                  <a:lumMod val="60000"/>
                  <a:lumOff val="40000"/>
                </a:schemeClr>
              </a:buClr>
              <a:buFont typeface="Wingdings" pitchFamily="2" charset="2"/>
              <a:buChar char="§"/>
            </a:pPr>
            <a:endParaRPr lang="en-IN" sz="2400" dirty="0"/>
          </a:p>
        </p:txBody>
      </p:sp>
      <p:sp>
        <p:nvSpPr>
          <p:cNvPr id="11"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34</a:t>
            </a:fld>
            <a:endParaRPr kumimoji="0" lang="en-US" dirty="0">
              <a:solidFill>
                <a:schemeClr val="accent1">
                  <a:lumMod val="50000"/>
                </a:schemeClr>
              </a:solidFill>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571604" y="714356"/>
            <a:ext cx="6072230" cy="3571899"/>
          </a:xfrm>
          <a:prstGeom prst="rect">
            <a:avLst/>
          </a:prstGeom>
          <a:noFill/>
          <a:ln w="9525">
            <a:noFill/>
            <a:miter lim="800000"/>
            <a:headEnd/>
            <a:tailEnd/>
          </a:ln>
        </p:spPr>
      </p:pic>
      <p:sp>
        <p:nvSpPr>
          <p:cNvPr id="5" name="Rectangle 4"/>
          <p:cNvSpPr/>
          <p:nvPr/>
        </p:nvSpPr>
        <p:spPr>
          <a:xfrm>
            <a:off x="357158" y="4643446"/>
            <a:ext cx="8429684" cy="1569660"/>
          </a:xfrm>
          <a:prstGeom prst="rect">
            <a:avLst/>
          </a:prstGeom>
        </p:spPr>
        <p:txBody>
          <a:bodyPr wrap="square">
            <a:spAutoFit/>
          </a:bodyPr>
          <a:lstStyle/>
          <a:p>
            <a:r>
              <a:rPr lang="en-US" sz="2400" dirty="0" smtClean="0"/>
              <a:t>Click the Lift Chart tab and select Lift Chart from the Chart type drop down list box.</a:t>
            </a:r>
          </a:p>
          <a:p>
            <a:endParaRPr lang="en-US" sz="2400" dirty="0" smtClean="0"/>
          </a:p>
          <a:p>
            <a:r>
              <a:rPr lang="en-US" sz="2400" dirty="0" smtClean="0"/>
              <a:t>  </a:t>
            </a: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35</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428596" y="500042"/>
            <a:ext cx="4500594" cy="3571900"/>
          </a:xfrm>
          <a:prstGeom prst="rect">
            <a:avLst/>
          </a:prstGeom>
          <a:noFill/>
          <a:ln w="9525">
            <a:noFill/>
            <a:miter lim="800000"/>
            <a:headEnd/>
            <a:tailEnd/>
          </a:ln>
        </p:spPr>
      </p:pic>
      <p:sp>
        <p:nvSpPr>
          <p:cNvPr id="4097" name="Rectangle 1"/>
          <p:cNvSpPr>
            <a:spLocks noChangeArrowheads="1"/>
          </p:cNvSpPr>
          <p:nvPr/>
        </p:nvSpPr>
        <p:spPr bwMode="auto">
          <a:xfrm>
            <a:off x="428596" y="4143380"/>
            <a:ext cx="85725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 typeface="Wingdings" pitchFamily="2" charset="2"/>
              <a:buChar char="§"/>
              <a:tabLst/>
            </a:pPr>
            <a:r>
              <a:rPr lang="en-US" sz="2400" dirty="0" smtClean="0">
                <a:ea typeface="Calibri" pitchFamily="34" charset="0"/>
                <a:cs typeface="Times New Roman" pitchFamily="18" charset="0"/>
              </a:rPr>
              <a:t> B</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lue diagonal line</a:t>
            </a:r>
            <a:r>
              <a:rPr kumimoji="0" lang="en-US" sz="2400" b="0" i="0" u="none" strike="noStrike" cap="none" normalizeH="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represents an ideal model.</a:t>
            </a:r>
          </a:p>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 typeface="Wingdings" pitchFamily="2" charset="2"/>
              <a:buChar char="§"/>
              <a:tabLst/>
            </a:pPr>
            <a:r>
              <a:rPr lang="en-US" sz="2400" dirty="0" smtClean="0">
                <a:ea typeface="Calibri" pitchFamily="34" charset="0"/>
                <a:cs typeface="Times New Roman" pitchFamily="18" charset="0"/>
              </a:rPr>
              <a:t> Red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line shows the results of the decision tree model. </a:t>
            </a:r>
            <a:endParaRPr kumimoji="0" lang="en-US" sz="2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Clr>
                <a:schemeClr val="tx2">
                  <a:lumMod val="60000"/>
                  <a:lumOff val="40000"/>
                </a:schemeClr>
              </a:buClr>
              <a:buFont typeface="Wingdings" pitchFamily="2" charset="2"/>
              <a:buChar char="§"/>
            </a:pPr>
            <a:r>
              <a:rPr lang="en-US" sz="2400" dirty="0" smtClean="0">
                <a:ea typeface="Calibri" pitchFamily="34" charset="0"/>
                <a:cs typeface="Times New Roman" pitchFamily="18" charset="0"/>
              </a:rPr>
              <a:t> More tradition lift chart -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by selecting a </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Predict Value.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(Mining Accuracy Tab main tab and  Column Mapping sub tab) </a:t>
            </a:r>
            <a:endParaRPr kumimoji="0" lang="en-US" sz="2400" b="0" i="0" u="none" strike="noStrike" cap="none" normalizeH="0" baseline="0" dirty="0" smtClean="0">
              <a:ln>
                <a:noFill/>
              </a:ln>
              <a:solidFill>
                <a:schemeClr val="tx1"/>
              </a:solidFill>
              <a:effectLst/>
              <a:cs typeface="Arial" pitchFamily="34" charset="0"/>
            </a:endParaRPr>
          </a:p>
        </p:txBody>
      </p:sp>
      <p:pic>
        <p:nvPicPr>
          <p:cNvPr id="6" name="Picture 5"/>
          <p:cNvPicPr/>
          <p:nvPr/>
        </p:nvPicPr>
        <p:blipFill>
          <a:blip r:embed="rId4" cstate="print"/>
          <a:srcRect/>
          <a:stretch>
            <a:fillRect/>
          </a:stretch>
        </p:blipFill>
        <p:spPr bwMode="auto">
          <a:xfrm>
            <a:off x="5072066" y="1571612"/>
            <a:ext cx="3714776" cy="928694"/>
          </a:xfrm>
          <a:prstGeom prst="rect">
            <a:avLst/>
          </a:prstGeom>
          <a:noFill/>
          <a:ln w="9525">
            <a:noFill/>
            <a:miter lim="800000"/>
            <a:headEnd/>
            <a:tailEnd/>
          </a:ln>
        </p:spPr>
      </p:pic>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36</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2071670" y="714356"/>
            <a:ext cx="4992042" cy="3357586"/>
          </a:xfrm>
          <a:prstGeom prst="rect">
            <a:avLst/>
          </a:prstGeom>
          <a:noFill/>
          <a:ln w="9525">
            <a:noFill/>
            <a:miter lim="800000"/>
            <a:headEnd/>
            <a:tailEnd/>
          </a:ln>
        </p:spPr>
      </p:pic>
      <p:sp>
        <p:nvSpPr>
          <p:cNvPr id="6" name="Rectangle 5"/>
          <p:cNvSpPr/>
          <p:nvPr/>
        </p:nvSpPr>
        <p:spPr>
          <a:xfrm>
            <a:off x="571472" y="4214818"/>
            <a:ext cx="8572528" cy="2308324"/>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Click the </a:t>
            </a:r>
            <a:r>
              <a:rPr lang="en-US" sz="2400" b="1" dirty="0" smtClean="0"/>
              <a:t>Lift</a:t>
            </a:r>
            <a:r>
              <a:rPr lang="en-US" sz="2400" dirty="0" smtClean="0"/>
              <a:t> tab to get a lift chart based on a Predict Value of True as shown below.  </a:t>
            </a:r>
          </a:p>
          <a:p>
            <a:pPr>
              <a:buClr>
                <a:schemeClr val="tx2">
                  <a:lumMod val="60000"/>
                  <a:lumOff val="40000"/>
                </a:schemeClr>
              </a:buClr>
              <a:buFont typeface="Wingdings" pitchFamily="2" charset="2"/>
              <a:buChar char="§"/>
            </a:pPr>
            <a:r>
              <a:rPr lang="en-US" sz="2400" dirty="0" smtClean="0"/>
              <a:t> The green line is an ideal model. </a:t>
            </a:r>
          </a:p>
          <a:p>
            <a:pPr>
              <a:buClr>
                <a:schemeClr val="tx2">
                  <a:lumMod val="60000"/>
                  <a:lumOff val="40000"/>
                </a:schemeClr>
              </a:buClr>
              <a:buFont typeface="Wingdings" pitchFamily="2" charset="2"/>
              <a:buChar char="§"/>
            </a:pPr>
            <a:r>
              <a:rPr lang="en-US" sz="2400" dirty="0" smtClean="0"/>
              <a:t> The red line is the decision tree. </a:t>
            </a:r>
          </a:p>
          <a:p>
            <a:pPr>
              <a:buClr>
                <a:schemeClr val="tx2">
                  <a:lumMod val="60000"/>
                  <a:lumOff val="40000"/>
                </a:schemeClr>
              </a:buClr>
              <a:buFont typeface="Wingdings" pitchFamily="2" charset="2"/>
              <a:buChar char="§"/>
            </a:pPr>
            <a:r>
              <a:rPr lang="en-US" sz="2400" dirty="0" smtClean="0"/>
              <a:t> The blue line would be the result with random guess. </a:t>
            </a: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37</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428728" y="1500174"/>
            <a:ext cx="5867400" cy="1733550"/>
          </a:xfrm>
          <a:prstGeom prst="rect">
            <a:avLst/>
          </a:prstGeom>
          <a:noFill/>
          <a:ln w="9525">
            <a:noFill/>
            <a:miter lim="800000"/>
            <a:headEnd/>
            <a:tailEnd/>
          </a:ln>
        </p:spPr>
      </p:pic>
      <p:sp>
        <p:nvSpPr>
          <p:cNvPr id="89089" name="Rectangle 1"/>
          <p:cNvSpPr>
            <a:spLocks noChangeArrowheads="1"/>
          </p:cNvSpPr>
          <p:nvPr/>
        </p:nvSpPr>
        <p:spPr bwMode="auto">
          <a:xfrm>
            <a:off x="285720" y="3429000"/>
            <a:ext cx="864399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 typeface="Wingdings" pitchFamily="2" charset="2"/>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lang="en-US" sz="2400" dirty="0" smtClean="0">
                <a:ea typeface="Calibri" pitchFamily="34" charset="0"/>
                <a:cs typeface="Times New Roman" pitchFamily="18" charset="0"/>
              </a:rPr>
              <a:t>T</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o view a table of the model’s predicted values versus actual values.   </a:t>
            </a:r>
          </a:p>
          <a:p>
            <a:pPr fontAlgn="base">
              <a:spcBef>
                <a:spcPct val="0"/>
              </a:spcBef>
              <a:spcAft>
                <a:spcPct val="0"/>
              </a:spcAft>
              <a:buClr>
                <a:schemeClr val="tx2">
                  <a:lumMod val="60000"/>
                  <a:lumOff val="40000"/>
                </a:schemeClr>
              </a:buClr>
              <a:buFont typeface="Wingdings" pitchFamily="2" charset="2"/>
              <a:buChar char="§"/>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Diagonal values circled in green represent where the model correctly predicted the actual values. </a:t>
            </a:r>
          </a:p>
          <a:p>
            <a:pPr fontAlgn="base">
              <a:spcBef>
                <a:spcPct val="0"/>
              </a:spcBef>
              <a:spcAft>
                <a:spcPct val="0"/>
              </a:spcAft>
              <a:buClr>
                <a:schemeClr val="tx2">
                  <a:lumMod val="60000"/>
                  <a:lumOff val="40000"/>
                </a:schemeClr>
              </a:buClr>
              <a:buFont typeface="Wingdings" pitchFamily="2" charset="2"/>
              <a:buChar char="§"/>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The off-diagonal values in</a:t>
            </a:r>
            <a:r>
              <a:rPr kumimoji="0" lang="en-US" sz="2400" b="0" i="0" u="none" strike="noStrike" cap="none" normalizeH="0" dirty="0" smtClean="0">
                <a:ln>
                  <a:noFill/>
                </a:ln>
                <a:solidFill>
                  <a:schemeClr val="tx1"/>
                </a:solidFill>
                <a:effectLst/>
                <a:ea typeface="Calibri" pitchFamily="34" charset="0"/>
                <a:cs typeface="Times New Roman" pitchFamily="18" charset="0"/>
              </a:rPr>
              <a:t> red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represent where the model missed predicting the actual values.</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tx2">
                  <a:lumMod val="60000"/>
                  <a:lumOff val="40000"/>
                </a:schemeClr>
              </a:buClr>
              <a:buSzTx/>
              <a:buFont typeface="Wingdings" pitchFamily="2" charset="2"/>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The 34 value is referred to as a False Positive.</a:t>
            </a:r>
          </a:p>
          <a:p>
            <a:pPr marL="0" marR="0" lvl="0" indent="0" algn="l" defTabSz="914400" rtl="0" eaLnBrk="0" fontAlgn="base" latinLnBrk="0" hangingPunct="0">
              <a:lnSpc>
                <a:spcPct val="100000"/>
              </a:lnSpc>
              <a:spcBef>
                <a:spcPct val="0"/>
              </a:spcBef>
              <a:spcAft>
                <a:spcPct val="0"/>
              </a:spcAft>
              <a:buClr>
                <a:schemeClr val="tx2">
                  <a:lumMod val="60000"/>
                  <a:lumOff val="40000"/>
                </a:schemeClr>
              </a:buClr>
              <a:buSzTx/>
              <a:buFont typeface="Wingdings" pitchFamily="2" charset="2"/>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The 30 value is referred to as a False Negative.</a:t>
            </a:r>
            <a:endParaRPr kumimoji="0" lang="en-US" sz="2400" b="0" i="0" u="none" strike="noStrike" cap="none" normalizeH="0" baseline="0" dirty="0" smtClean="0">
              <a:ln>
                <a:noFill/>
              </a:ln>
              <a:solidFill>
                <a:schemeClr val="tx1"/>
              </a:solidFill>
              <a:effectLst/>
              <a:cs typeface="Arial" pitchFamily="34" charset="0"/>
            </a:endParaRPr>
          </a:p>
        </p:txBody>
      </p:sp>
      <p:sp>
        <p:nvSpPr>
          <p:cNvPr id="89090" name="Oval 2"/>
          <p:cNvSpPr>
            <a:spLocks noChangeArrowheads="1"/>
          </p:cNvSpPr>
          <p:nvPr/>
        </p:nvSpPr>
        <p:spPr bwMode="auto">
          <a:xfrm rot="16200000">
            <a:off x="5430842" y="2713033"/>
            <a:ext cx="207963" cy="354012"/>
          </a:xfrm>
          <a:prstGeom prst="ellipse">
            <a:avLst/>
          </a:prstGeom>
          <a:noFill/>
          <a:ln w="25400">
            <a:solidFill>
              <a:srgbClr val="C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9091" name="Oval 3"/>
          <p:cNvSpPr>
            <a:spLocks noChangeArrowheads="1"/>
          </p:cNvSpPr>
          <p:nvPr/>
        </p:nvSpPr>
        <p:spPr bwMode="auto">
          <a:xfrm rot="59725214">
            <a:off x="4533635" y="1806274"/>
            <a:ext cx="291044" cy="2483945"/>
          </a:xfrm>
          <a:prstGeom prst="ellipse">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9092" name="Oval 4"/>
          <p:cNvSpPr>
            <a:spLocks noChangeArrowheads="1"/>
          </p:cNvSpPr>
          <p:nvPr/>
        </p:nvSpPr>
        <p:spPr bwMode="auto">
          <a:xfrm rot="16200000">
            <a:off x="3502017" y="2927347"/>
            <a:ext cx="209550" cy="355600"/>
          </a:xfrm>
          <a:prstGeom prst="ellipse">
            <a:avLst/>
          </a:prstGeom>
          <a:noFill/>
          <a:ln w="25400">
            <a:solidFill>
              <a:srgbClr val="C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 name="TextBox 8"/>
          <p:cNvSpPr txBox="1"/>
          <p:nvPr/>
        </p:nvSpPr>
        <p:spPr>
          <a:xfrm>
            <a:off x="1214414" y="500042"/>
            <a:ext cx="7715304" cy="646331"/>
          </a:xfrm>
          <a:prstGeom prst="rect">
            <a:avLst/>
          </a:prstGeom>
          <a:noFill/>
        </p:spPr>
        <p:txBody>
          <a:bodyPr wrap="square" rtlCol="0">
            <a:spAutoFit/>
          </a:bodyPr>
          <a:lstStyle/>
          <a:p>
            <a:r>
              <a:rPr lang="en-US" sz="3600" dirty="0" smtClean="0">
                <a:solidFill>
                  <a:schemeClr val="tx2">
                    <a:lumMod val="75000"/>
                  </a:schemeClr>
                </a:solidFill>
                <a:latin typeface="+mj-lt"/>
                <a:ea typeface="Calibri" pitchFamily="34" charset="0"/>
                <a:cs typeface="Times New Roman" pitchFamily="18" charset="0"/>
              </a:rPr>
              <a:t>Classification Matrix sub tab</a:t>
            </a:r>
            <a:endParaRPr lang="en-IN" sz="3600" dirty="0">
              <a:solidFill>
                <a:schemeClr val="tx2">
                  <a:lumMod val="75000"/>
                </a:schemeClr>
              </a:solidFill>
              <a:latin typeface="+mj-lt"/>
            </a:endParaRPr>
          </a:p>
        </p:txBody>
      </p:sp>
      <p:sp>
        <p:nvSpPr>
          <p:cNvPr id="16"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38</a:t>
            </a:fld>
            <a:endParaRPr kumimoji="0" lang="en-US" dirty="0">
              <a:solidFill>
                <a:schemeClr val="accent1">
                  <a:lumMod val="50000"/>
                </a:schemeClr>
              </a:solidFill>
            </a:endParaRPr>
          </a:p>
        </p:txBody>
      </p:sp>
      <p:sp>
        <p:nvSpPr>
          <p:cNvPr id="17"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8" name="Rectangle 17"/>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285984" y="1285860"/>
            <a:ext cx="4572032" cy="2857520"/>
          </a:xfrm>
          <a:prstGeom prst="rect">
            <a:avLst/>
          </a:prstGeom>
          <a:noFill/>
          <a:ln w="9525">
            <a:noFill/>
            <a:miter lim="800000"/>
            <a:headEnd/>
            <a:tailEnd/>
          </a:ln>
        </p:spPr>
      </p:pic>
      <p:sp>
        <p:nvSpPr>
          <p:cNvPr id="93185" name="Rectangle 1"/>
          <p:cNvSpPr>
            <a:spLocks noChangeArrowheads="1"/>
          </p:cNvSpPr>
          <p:nvPr/>
        </p:nvSpPr>
        <p:spPr bwMode="auto">
          <a:xfrm>
            <a:off x="928662" y="428604"/>
            <a:ext cx="676819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60000"/>
                    <a:lumOff val="40000"/>
                  </a:schemeClr>
                </a:solidFill>
                <a:effectLst>
                  <a:outerShdw blurRad="38100" dist="38100" dir="2700000" algn="tl">
                    <a:srgbClr val="000000">
                      <a:alpha val="43137"/>
                    </a:srgbClr>
                  </a:outerShdw>
                </a:effectLst>
                <a:latin typeface="+mj-lt"/>
                <a:ea typeface="Calibri" pitchFamily="34" charset="0"/>
                <a:cs typeface="Times New Roman" pitchFamily="18" charset="0"/>
              </a:rPr>
              <a:t>Mining Model Parameters</a:t>
            </a:r>
            <a:endParaRPr kumimoji="0" lang="en-US" sz="3600" b="0" i="0" u="none" strike="noStrike" cap="none" normalizeH="0" baseline="0" dirty="0" smtClean="0">
              <a:ln>
                <a:noFill/>
              </a:ln>
              <a:solidFill>
                <a:schemeClr val="tx2">
                  <a:lumMod val="60000"/>
                  <a:lumOff val="40000"/>
                </a:schemeClr>
              </a:solidFill>
              <a:effectLst>
                <a:outerShdw blurRad="38100" dist="38100" dir="2700000" algn="tl">
                  <a:srgbClr val="000000">
                    <a:alpha val="43137"/>
                  </a:srgbClr>
                </a:outerShdw>
              </a:effectLst>
              <a:latin typeface="+mj-lt"/>
              <a:cs typeface="Arial" pitchFamily="34" charset="0"/>
            </a:endParaRPr>
          </a:p>
        </p:txBody>
      </p:sp>
      <p:sp>
        <p:nvSpPr>
          <p:cNvPr id="6" name="Rectangle 5"/>
          <p:cNvSpPr/>
          <p:nvPr/>
        </p:nvSpPr>
        <p:spPr>
          <a:xfrm>
            <a:off x="428596" y="4180344"/>
            <a:ext cx="8429684" cy="1938992"/>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Data mining algorithms have parameters that can be set by the user to improve model development.   </a:t>
            </a:r>
          </a:p>
          <a:p>
            <a:pPr>
              <a:buClr>
                <a:schemeClr val="tx2">
                  <a:lumMod val="60000"/>
                  <a:lumOff val="40000"/>
                </a:schemeClr>
              </a:buClr>
              <a:buFont typeface="Wingdings" pitchFamily="2" charset="2"/>
              <a:buChar char="§"/>
            </a:pPr>
            <a:r>
              <a:rPr lang="en-US" sz="2400" dirty="0" smtClean="0"/>
              <a:t> The user can change selected default parameters - by right-clicking the data mining model and selecting </a:t>
            </a:r>
            <a:r>
              <a:rPr lang="en-US" sz="2400" b="1" dirty="0" smtClean="0"/>
              <a:t>Set Algorithm Parameters</a:t>
            </a:r>
            <a:r>
              <a:rPr lang="en-US" sz="2400" dirty="0" smtClean="0"/>
              <a:t>.</a:t>
            </a:r>
            <a:endParaRPr lang="en-IN" sz="2400" dirty="0"/>
          </a:p>
        </p:txBody>
      </p:sp>
      <p:sp>
        <p:nvSpPr>
          <p:cNvPr id="13"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39</a:t>
            </a:fld>
            <a:endParaRPr kumimoji="0" lang="en-US" dirty="0">
              <a:solidFill>
                <a:schemeClr val="accent1">
                  <a:lumMod val="50000"/>
                </a:schemeClr>
              </a:solidFill>
            </a:endParaRPr>
          </a:p>
        </p:txBody>
      </p:sp>
      <p:sp>
        <p:nvSpPr>
          <p:cNvPr id="14"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5" name="Rectangle 14"/>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034" y="214290"/>
            <a:ext cx="8183562" cy="1052512"/>
          </a:xfrm>
        </p:spPr>
        <p:txBody>
          <a:bodyPr>
            <a:normAutofit/>
          </a:bodyPr>
          <a:lstStyle/>
          <a:p>
            <a:pPr algn="l"/>
            <a:r>
              <a:rPr lang="en-US" dirty="0" smtClean="0"/>
              <a:t>Description</a:t>
            </a:r>
            <a:endParaRPr lang="en-IN" dirty="0"/>
          </a:p>
        </p:txBody>
      </p:sp>
      <p:sp>
        <p:nvSpPr>
          <p:cNvPr id="3" name="Content Placeholder 2"/>
          <p:cNvSpPr>
            <a:spLocks noGrp="1"/>
          </p:cNvSpPr>
          <p:nvPr>
            <p:ph idx="4294967295"/>
          </p:nvPr>
        </p:nvSpPr>
        <p:spPr>
          <a:xfrm>
            <a:off x="428596" y="1571612"/>
            <a:ext cx="8183562" cy="4187825"/>
          </a:xfrm>
        </p:spPr>
        <p:txBody>
          <a:bodyPr>
            <a:normAutofit/>
          </a:bodyPr>
          <a:lstStyle/>
          <a:p>
            <a:r>
              <a:rPr lang="en-US" sz="2400" dirty="0" smtClean="0"/>
              <a:t>Descriptive </a:t>
            </a:r>
            <a:r>
              <a:rPr lang="en-US" sz="2400" dirty="0"/>
              <a:t>statistics </a:t>
            </a:r>
            <a:r>
              <a:rPr lang="en-US" sz="2400" dirty="0" smtClean="0"/>
              <a:t>are used to </a:t>
            </a:r>
            <a:r>
              <a:rPr lang="en-US" sz="2400" dirty="0"/>
              <a:t>better understand and profile areas of interest.  </a:t>
            </a:r>
            <a:endParaRPr lang="en-US" sz="2400" dirty="0" smtClean="0"/>
          </a:p>
          <a:p>
            <a:endParaRPr lang="en-US" sz="2400" dirty="0"/>
          </a:p>
          <a:p>
            <a:r>
              <a:rPr lang="en-US" sz="2400" dirty="0" smtClean="0"/>
              <a:t>Well known </a:t>
            </a:r>
            <a:r>
              <a:rPr lang="en-US" sz="2400" dirty="0"/>
              <a:t>statistical tools and methods are used for this </a:t>
            </a:r>
            <a:r>
              <a:rPr lang="en-US" sz="2400" dirty="0" smtClean="0"/>
              <a:t>task.</a:t>
            </a:r>
          </a:p>
          <a:p>
            <a:pPr lvl="1"/>
            <a:r>
              <a:rPr lang="en-US" sz="2000" dirty="0" smtClean="0"/>
              <a:t>Frequency charts </a:t>
            </a:r>
            <a:r>
              <a:rPr lang="en-US" sz="2000" dirty="0"/>
              <a:t>and other graphical output, measures of central tendency and variation.</a:t>
            </a:r>
            <a:r>
              <a:rPr lang="en-US" dirty="0"/>
              <a:t>  </a:t>
            </a:r>
            <a:endParaRPr lang="en-IN" dirty="0"/>
          </a:p>
          <a:p>
            <a:endParaRPr lang="en-IN" sz="2400" dirty="0"/>
          </a:p>
        </p:txBody>
      </p:sp>
      <p:sp>
        <p:nvSpPr>
          <p:cNvPr id="8"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4</a:t>
            </a:fld>
            <a:endParaRPr kumimoji="0" lang="en-US" dirty="0">
              <a:solidFill>
                <a:schemeClr val="accent1">
                  <a:lumMod val="50000"/>
                </a:schemeClr>
              </a:solidFill>
            </a:endParaRPr>
          </a:p>
        </p:txBody>
      </p:sp>
      <p:sp>
        <p:nvSpPr>
          <p:cNvPr id="9"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0" name="Rectangle 9"/>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643174" y="500042"/>
            <a:ext cx="3643338" cy="2857520"/>
          </a:xfrm>
          <a:prstGeom prst="rect">
            <a:avLst/>
          </a:prstGeom>
          <a:noFill/>
          <a:ln w="9525">
            <a:noFill/>
            <a:miter lim="800000"/>
            <a:headEnd/>
            <a:tailEnd/>
          </a:ln>
        </p:spPr>
      </p:pic>
      <p:sp>
        <p:nvSpPr>
          <p:cNvPr id="95233" name="Rectangle 1"/>
          <p:cNvSpPr>
            <a:spLocks noChangeArrowheads="1"/>
          </p:cNvSpPr>
          <p:nvPr/>
        </p:nvSpPr>
        <p:spPr bwMode="auto">
          <a:xfrm>
            <a:off x="285720" y="3500438"/>
            <a:ext cx="88582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 typeface="Wingdings" pitchFamily="2" charset="2"/>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The Algorithm Parameters Window shows the parameters the user can set for decision trees.  </a:t>
            </a:r>
          </a:p>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 typeface="Wingdings" pitchFamily="2" charset="2"/>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The particular row shown indicates a Bayesian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Dirichlet</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Equivalent with Uniform prior method as the default SCORE_METHOD. </a:t>
            </a:r>
          </a:p>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 typeface="Wingdings" pitchFamily="2" charset="2"/>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Change the default setting to 1 to use the Entropy method.</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tx2">
                  <a:lumMod val="60000"/>
                  <a:lumOff val="40000"/>
                </a:schemeClr>
              </a:buClr>
              <a:buSzTx/>
              <a:buFont typeface="Wingdings" pitchFamily="2" charset="2"/>
              <a:buChar char="§"/>
              <a:tabLst/>
            </a:pPr>
            <a:endParaRPr kumimoji="0" lang="en-US" sz="2400" b="0" i="0" u="none" strike="noStrike" cap="none" normalizeH="0" baseline="0" dirty="0" smtClean="0">
              <a:ln>
                <a:noFill/>
              </a:ln>
              <a:solidFill>
                <a:schemeClr val="tx1"/>
              </a:solidFill>
              <a:effectLst/>
              <a:cs typeface="Arial" pitchFamily="34" charset="0"/>
            </a:endParaRPr>
          </a:p>
        </p:txBody>
      </p:sp>
      <p:sp>
        <p:nvSpPr>
          <p:cNvPr id="9"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40</a:t>
            </a:fld>
            <a:endParaRPr kumimoji="0" lang="en-US" dirty="0">
              <a:solidFill>
                <a:schemeClr val="accent1">
                  <a:lumMod val="50000"/>
                </a:schemeClr>
              </a:solidFill>
            </a:endParaRPr>
          </a:p>
        </p:txBody>
      </p:sp>
      <p:sp>
        <p:nvSpPr>
          <p:cNvPr id="10"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1" name="Rectangle 10"/>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35716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60000"/>
                    <a:lumOff val="40000"/>
                  </a:schemeClr>
                </a:solidFill>
                <a:effectLst>
                  <a:outerShdw blurRad="38100" dist="38100" dir="2700000" algn="tl">
                    <a:srgbClr val="000000">
                      <a:alpha val="43137"/>
                    </a:srgbClr>
                  </a:outerShdw>
                </a:effectLst>
                <a:latin typeface="+mj-lt"/>
                <a:ea typeface="Calibri" pitchFamily="34" charset="0"/>
                <a:cs typeface="Times New Roman" pitchFamily="18" charset="0"/>
              </a:rPr>
              <a:t>Adding Additional Supervised (Directed) Classification Models</a:t>
            </a:r>
            <a:endParaRPr kumimoji="0" lang="en-US" sz="3600" b="0" i="0" u="none" strike="noStrike" cap="none" normalizeH="0" baseline="0" dirty="0" smtClean="0">
              <a:ln>
                <a:noFill/>
              </a:ln>
              <a:solidFill>
                <a:schemeClr val="tx2">
                  <a:lumMod val="60000"/>
                  <a:lumOff val="40000"/>
                </a:schemeClr>
              </a:solidFill>
              <a:effectLst>
                <a:outerShdw blurRad="38100" dist="38100" dir="2700000" algn="tl">
                  <a:srgbClr val="000000">
                    <a:alpha val="43137"/>
                  </a:srgbClr>
                </a:outerShdw>
              </a:effectLst>
              <a:latin typeface="+mj-lt"/>
              <a:cs typeface="Arial" pitchFamily="34" charset="0"/>
            </a:endParaRPr>
          </a:p>
        </p:txBody>
      </p:sp>
      <p:pic>
        <p:nvPicPr>
          <p:cNvPr id="5" name="Picture 4"/>
          <p:cNvPicPr/>
          <p:nvPr/>
        </p:nvPicPr>
        <p:blipFill>
          <a:blip r:embed="rId3" cstate="print"/>
          <a:srcRect/>
          <a:stretch>
            <a:fillRect/>
          </a:stretch>
        </p:blipFill>
        <p:spPr bwMode="auto">
          <a:xfrm>
            <a:off x="500034" y="1714488"/>
            <a:ext cx="3357554" cy="3000396"/>
          </a:xfrm>
          <a:prstGeom prst="rect">
            <a:avLst/>
          </a:prstGeom>
          <a:noFill/>
          <a:ln w="9525">
            <a:noFill/>
            <a:miter lim="800000"/>
            <a:headEnd/>
            <a:tailEnd/>
          </a:ln>
        </p:spPr>
      </p:pic>
      <p:sp>
        <p:nvSpPr>
          <p:cNvPr id="972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97284" name="Rectangle 4"/>
          <p:cNvSpPr>
            <a:spLocks noChangeArrowheads="1"/>
          </p:cNvSpPr>
          <p:nvPr/>
        </p:nvSpPr>
        <p:spPr bwMode="auto">
          <a:xfrm rot="10800000" flipV="1">
            <a:off x="3929058" y="1595021"/>
            <a:ext cx="48577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Additional data mining algorithms for this classification task can be easily added and compared.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To add a model, click the Mining Models tab and then click the hammer/chisel icon (new model) where a name and the data mining algorithm you wish to run can be provided.</a:t>
            </a:r>
          </a:p>
          <a:p>
            <a:pPr fontAlgn="base">
              <a:spcBef>
                <a:spcPct val="0"/>
              </a:spcBef>
              <a:spcAft>
                <a:spcPct val="0"/>
              </a:spcAft>
              <a:buFont typeface="Wingdings" pitchFamily="2" charset="2"/>
              <a:buChar char="§"/>
            </a:pPr>
            <a:r>
              <a:rPr lang="en-US" sz="2400" dirty="0" smtClean="0"/>
              <a:t> Click the green circle icon to run all the models.</a:t>
            </a:r>
            <a:endParaRPr lang="en-IN" sz="2400" dirty="0" smtClean="0"/>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2400" b="0" i="0" u="none" strike="noStrike" cap="none" normalizeH="0" baseline="0" dirty="0" smtClean="0">
              <a:ln>
                <a:noFill/>
              </a:ln>
              <a:solidFill>
                <a:schemeClr val="tx1"/>
              </a:solidFill>
              <a:effectLst/>
              <a:cs typeface="Arial" pitchFamily="34" charset="0"/>
            </a:endParaRPr>
          </a:p>
        </p:txBody>
      </p:sp>
      <p:cxnSp>
        <p:nvCxnSpPr>
          <p:cNvPr id="97285" name="AutoShape 5"/>
          <p:cNvCxnSpPr>
            <a:cxnSpLocks noChangeShapeType="1"/>
          </p:cNvCxnSpPr>
          <p:nvPr/>
        </p:nvCxnSpPr>
        <p:spPr bwMode="auto">
          <a:xfrm rot="10800000">
            <a:off x="928662" y="2571744"/>
            <a:ext cx="3143272" cy="1357322"/>
          </a:xfrm>
          <a:prstGeom prst="straightConnector1">
            <a:avLst/>
          </a:prstGeom>
          <a:noFill/>
          <a:ln w="19050">
            <a:solidFill>
              <a:srgbClr val="FF0000"/>
            </a:solidFill>
            <a:round/>
            <a:headEnd/>
            <a:tailEnd type="triangle" w="med" len="med"/>
          </a:ln>
        </p:spPr>
      </p:cxnSp>
      <p:cxnSp>
        <p:nvCxnSpPr>
          <p:cNvPr id="97286" name="AutoShape 6"/>
          <p:cNvCxnSpPr>
            <a:cxnSpLocks noChangeShapeType="1"/>
          </p:cNvCxnSpPr>
          <p:nvPr/>
        </p:nvCxnSpPr>
        <p:spPr bwMode="auto">
          <a:xfrm rot="10800000">
            <a:off x="714348" y="2571744"/>
            <a:ext cx="3357586" cy="3214710"/>
          </a:xfrm>
          <a:prstGeom prst="straightConnector1">
            <a:avLst/>
          </a:prstGeom>
          <a:noFill/>
          <a:ln w="19050">
            <a:solidFill>
              <a:srgbClr val="FF0000"/>
            </a:solidFill>
            <a:round/>
            <a:headEnd/>
            <a:tailEnd type="triangle" w="med" len="med"/>
          </a:ln>
        </p:spPr>
      </p:cxnSp>
      <p:sp>
        <p:nvSpPr>
          <p:cNvPr id="14"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41</a:t>
            </a:fld>
            <a:endParaRPr kumimoji="0" lang="en-US" dirty="0">
              <a:solidFill>
                <a:schemeClr val="accent1">
                  <a:lumMod val="50000"/>
                </a:schemeClr>
              </a:solidFill>
            </a:endParaRPr>
          </a:p>
        </p:txBody>
      </p:sp>
      <p:sp>
        <p:nvSpPr>
          <p:cNvPr id="15"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6" name="Rectangle 15"/>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571604" y="642918"/>
            <a:ext cx="6015039" cy="1714512"/>
          </a:xfrm>
          <a:prstGeom prst="rect">
            <a:avLst/>
          </a:prstGeom>
          <a:noFill/>
          <a:ln w="9525">
            <a:noFill/>
            <a:miter lim="800000"/>
            <a:headEnd/>
            <a:tailEnd/>
          </a:ln>
        </p:spPr>
      </p:pic>
      <p:sp>
        <p:nvSpPr>
          <p:cNvPr id="5" name="Rectangle 4"/>
          <p:cNvSpPr/>
          <p:nvPr/>
        </p:nvSpPr>
        <p:spPr>
          <a:xfrm>
            <a:off x="714348" y="2887682"/>
            <a:ext cx="7786742" cy="3539430"/>
          </a:xfrm>
          <a:prstGeom prst="rect">
            <a:avLst/>
          </a:prstGeom>
        </p:spPr>
        <p:txBody>
          <a:bodyPr wrap="square">
            <a:spAutoFit/>
          </a:bodyPr>
          <a:lstStyle/>
          <a:p>
            <a:pPr>
              <a:buClr>
                <a:schemeClr val="tx2">
                  <a:lumMod val="60000"/>
                  <a:lumOff val="40000"/>
                </a:schemeClr>
              </a:buClr>
              <a:buFont typeface="Wingdings" pitchFamily="2" charset="2"/>
              <a:buChar char="§"/>
            </a:pPr>
            <a:r>
              <a:rPr lang="en-US" sz="2800" dirty="0" smtClean="0"/>
              <a:t> </a:t>
            </a:r>
            <a:r>
              <a:rPr lang="en-US" sz="2400" dirty="0" smtClean="0"/>
              <a:t>A prompt will indicate that the models are out of date. </a:t>
            </a:r>
          </a:p>
          <a:p>
            <a:pPr>
              <a:buClr>
                <a:schemeClr val="tx2">
                  <a:lumMod val="60000"/>
                  <a:lumOff val="40000"/>
                </a:schemeClr>
              </a:buClr>
              <a:buFont typeface="Wingdings" pitchFamily="2" charset="2"/>
              <a:buChar char="§"/>
            </a:pPr>
            <a:r>
              <a:rPr lang="en-US" sz="2400" dirty="0" smtClean="0"/>
              <a:t> Click Yes to build and deploy the project with the new models.</a:t>
            </a:r>
          </a:p>
          <a:p>
            <a:pPr>
              <a:buClr>
                <a:schemeClr val="tx2">
                  <a:lumMod val="60000"/>
                  <a:lumOff val="40000"/>
                </a:schemeClr>
              </a:buClr>
              <a:buFont typeface="Wingdings" pitchFamily="2" charset="2"/>
              <a:buChar char="§"/>
            </a:pPr>
            <a:r>
              <a:rPr lang="en-US" sz="2400" dirty="0" smtClean="0"/>
              <a:t> Click the Run button on the next dialog</a:t>
            </a:r>
            <a:r>
              <a:rPr lang="en-US" sz="2800" dirty="0" smtClean="0"/>
              <a:t>.  </a:t>
            </a:r>
          </a:p>
          <a:p>
            <a:endParaRPr lang="en-US" sz="2800" dirty="0" smtClean="0"/>
          </a:p>
          <a:p>
            <a:r>
              <a:rPr lang="en-US" b="1" dirty="0" smtClean="0"/>
              <a:t>Note: </a:t>
            </a:r>
            <a:r>
              <a:rPr lang="en-US" dirty="0" smtClean="0"/>
              <a:t> You may need to click Yes at times to keep the model up to date and deployed.</a:t>
            </a:r>
            <a:endParaRPr lang="en-IN" dirty="0" smtClean="0"/>
          </a:p>
          <a:p>
            <a:endParaRPr lang="en-IN" sz="28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42</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285852" y="500042"/>
            <a:ext cx="6500858" cy="2643206"/>
          </a:xfrm>
          <a:prstGeom prst="rect">
            <a:avLst/>
          </a:prstGeom>
          <a:noFill/>
          <a:ln w="9525">
            <a:noFill/>
            <a:miter lim="800000"/>
            <a:headEnd/>
            <a:tailEnd/>
          </a:ln>
        </p:spPr>
      </p:pic>
      <p:sp>
        <p:nvSpPr>
          <p:cNvPr id="5" name="Rectangle 4"/>
          <p:cNvSpPr/>
          <p:nvPr/>
        </p:nvSpPr>
        <p:spPr>
          <a:xfrm>
            <a:off x="285720" y="3143248"/>
            <a:ext cx="8858280" cy="3500462"/>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The easiest way to compare the classification models is by lift and percent accuracy.  </a:t>
            </a:r>
          </a:p>
          <a:p>
            <a:pPr>
              <a:buClr>
                <a:schemeClr val="tx2">
                  <a:lumMod val="60000"/>
                  <a:lumOff val="40000"/>
                </a:schemeClr>
              </a:buClr>
              <a:buFont typeface="Wingdings" pitchFamily="2" charset="2"/>
              <a:buChar char="§"/>
            </a:pPr>
            <a:r>
              <a:rPr lang="en-US" sz="2400" dirty="0" smtClean="0"/>
              <a:t> Click the Mining Accuracy tab and note the lift chart for each model compared to an ideal model-prediction of True.  </a:t>
            </a:r>
          </a:p>
          <a:p>
            <a:pPr>
              <a:buClr>
                <a:schemeClr val="tx2">
                  <a:lumMod val="60000"/>
                  <a:lumOff val="40000"/>
                </a:schemeClr>
              </a:buClr>
              <a:buFont typeface="Wingdings" pitchFamily="2" charset="2"/>
              <a:buChar char="§"/>
            </a:pPr>
            <a:r>
              <a:rPr lang="en-US" sz="2400" dirty="0" smtClean="0"/>
              <a:t> Each model has a score that represents the model’s accuracy. </a:t>
            </a:r>
          </a:p>
          <a:p>
            <a:pPr>
              <a:buClr>
                <a:schemeClr val="tx2">
                  <a:lumMod val="60000"/>
                  <a:lumOff val="40000"/>
                </a:schemeClr>
              </a:buClr>
              <a:buFont typeface="Wingdings" pitchFamily="2" charset="2"/>
              <a:buChar char="§"/>
            </a:pPr>
            <a:r>
              <a:rPr lang="en-US" sz="2400" dirty="0" smtClean="0"/>
              <a:t> Decision tree model is superior in terms of model accuracy for this data.</a:t>
            </a: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43</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214414" y="714356"/>
            <a:ext cx="6563678" cy="2643206"/>
          </a:xfrm>
          <a:prstGeom prst="rect">
            <a:avLst/>
          </a:prstGeom>
          <a:noFill/>
          <a:ln w="9525">
            <a:noFill/>
            <a:miter lim="800000"/>
            <a:headEnd/>
            <a:tailEnd/>
          </a:ln>
        </p:spPr>
      </p:pic>
      <p:sp>
        <p:nvSpPr>
          <p:cNvPr id="5" name="Rectangle 4"/>
          <p:cNvSpPr/>
          <p:nvPr/>
        </p:nvSpPr>
        <p:spPr>
          <a:xfrm>
            <a:off x="571472" y="4071942"/>
            <a:ext cx="8001024" cy="2308324"/>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All three models have the Predict Value set to True.</a:t>
            </a:r>
          </a:p>
          <a:p>
            <a:pPr>
              <a:buClr>
                <a:schemeClr val="tx2">
                  <a:lumMod val="60000"/>
                  <a:lumOff val="40000"/>
                </a:schemeClr>
              </a:buClr>
              <a:buFont typeface="Wingdings" pitchFamily="2" charset="2"/>
              <a:buChar char="§"/>
            </a:pPr>
            <a:r>
              <a:rPr lang="en-US" sz="2400" dirty="0" smtClean="0"/>
              <a:t> This is enforced via checking the </a:t>
            </a:r>
            <a:r>
              <a:rPr lang="en-US" sz="2400" b="1" dirty="0" smtClean="0"/>
              <a:t>Synchronize Prediction Columns and Values</a:t>
            </a:r>
            <a:r>
              <a:rPr lang="en-US" sz="2400" dirty="0" smtClean="0"/>
              <a:t>. </a:t>
            </a:r>
          </a:p>
          <a:p>
            <a:pPr>
              <a:buClr>
                <a:schemeClr val="tx2">
                  <a:lumMod val="60000"/>
                  <a:lumOff val="40000"/>
                </a:schemeClr>
              </a:buClr>
            </a:pPr>
            <a:endParaRPr lang="en-US" sz="2400" dirty="0" smtClean="0"/>
          </a:p>
          <a:p>
            <a:pPr>
              <a:buClr>
                <a:schemeClr val="tx2">
                  <a:lumMod val="60000"/>
                  <a:lumOff val="40000"/>
                </a:schemeClr>
              </a:buClr>
            </a:pP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44</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714480" y="642918"/>
            <a:ext cx="5715040" cy="3071834"/>
          </a:xfrm>
          <a:prstGeom prst="rect">
            <a:avLst/>
          </a:prstGeom>
          <a:noFill/>
          <a:ln w="9525">
            <a:noFill/>
            <a:miter lim="800000"/>
            <a:headEnd/>
            <a:tailEnd/>
          </a:ln>
        </p:spPr>
      </p:pic>
      <p:sp>
        <p:nvSpPr>
          <p:cNvPr id="5" name="Rectangle 4"/>
          <p:cNvSpPr/>
          <p:nvPr/>
        </p:nvSpPr>
        <p:spPr>
          <a:xfrm>
            <a:off x="642910" y="3857628"/>
            <a:ext cx="8143932" cy="2308324"/>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The usual resulting decisions of building these classification models is to select the best performing model.</a:t>
            </a:r>
          </a:p>
          <a:p>
            <a:pPr>
              <a:buClr>
                <a:schemeClr val="tx2">
                  <a:lumMod val="60000"/>
                  <a:lumOff val="40000"/>
                </a:schemeClr>
              </a:buClr>
              <a:buFont typeface="Wingdings" pitchFamily="2" charset="2"/>
              <a:buChar char="§"/>
            </a:pPr>
            <a:r>
              <a:rPr lang="en-US" sz="2400" dirty="0" smtClean="0"/>
              <a:t> This may be based on cost values instead of just misclassification rate.</a:t>
            </a:r>
          </a:p>
          <a:p>
            <a:pPr>
              <a:buClr>
                <a:schemeClr val="tx2">
                  <a:lumMod val="60000"/>
                  <a:lumOff val="40000"/>
                </a:schemeClr>
              </a:buClr>
              <a:buFont typeface="Wingdings" pitchFamily="2" charset="2"/>
              <a:buChar char="§"/>
            </a:pPr>
            <a:r>
              <a:rPr lang="en-US" sz="2400" dirty="0" smtClean="0"/>
              <a:t> Apply it to new data. </a:t>
            </a: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45</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928794" y="1285860"/>
            <a:ext cx="4929222" cy="3357586"/>
          </a:xfrm>
          <a:prstGeom prst="rect">
            <a:avLst/>
          </a:prstGeom>
          <a:noFill/>
          <a:ln w="9525">
            <a:noFill/>
            <a:miter lim="800000"/>
            <a:headEnd/>
            <a:tailEnd/>
          </a:ln>
        </p:spPr>
      </p:pic>
      <p:sp>
        <p:nvSpPr>
          <p:cNvPr id="6" name="Rectangle 5"/>
          <p:cNvSpPr/>
          <p:nvPr/>
        </p:nvSpPr>
        <p:spPr>
          <a:xfrm>
            <a:off x="785786" y="4786322"/>
            <a:ext cx="7572428" cy="1200329"/>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Clicking this tab opens the window as shown.  </a:t>
            </a:r>
          </a:p>
          <a:p>
            <a:pPr>
              <a:buClr>
                <a:schemeClr val="tx2">
                  <a:lumMod val="60000"/>
                  <a:lumOff val="40000"/>
                </a:schemeClr>
              </a:buClr>
              <a:buFont typeface="Wingdings" pitchFamily="2" charset="2"/>
              <a:buChar char="§"/>
            </a:pPr>
            <a:r>
              <a:rPr lang="en-US" sz="2400" dirty="0" smtClean="0"/>
              <a:t> Allows the user to select a model and then the data that the model will be applied to.</a:t>
            </a:r>
            <a:endParaRPr lang="en-IN" sz="2400" dirty="0"/>
          </a:p>
        </p:txBody>
      </p:sp>
      <p:sp>
        <p:nvSpPr>
          <p:cNvPr id="7" name="TextBox 6"/>
          <p:cNvSpPr txBox="1"/>
          <p:nvPr/>
        </p:nvSpPr>
        <p:spPr>
          <a:xfrm>
            <a:off x="500034" y="500042"/>
            <a:ext cx="8286808" cy="646331"/>
          </a:xfrm>
          <a:prstGeom prst="rect">
            <a:avLst/>
          </a:prstGeom>
          <a:noFill/>
        </p:spPr>
        <p:txBody>
          <a:bodyPr wrap="square" rtlCol="0">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latin typeface="+mj-lt"/>
              </a:rPr>
              <a:t>Mining Model Prediction tab</a:t>
            </a:r>
            <a:endParaRPr lang="en-IN" sz="3600" b="1" dirty="0">
              <a:solidFill>
                <a:schemeClr val="tx2">
                  <a:lumMod val="60000"/>
                  <a:lumOff val="40000"/>
                </a:schemeClr>
              </a:solidFill>
              <a:effectLst>
                <a:outerShdw blurRad="38100" dist="38100" dir="2700000" algn="tl">
                  <a:srgbClr val="000000">
                    <a:alpha val="43137"/>
                  </a:srgbClr>
                </a:outerShdw>
              </a:effectLst>
              <a:latin typeface="+mj-lt"/>
            </a:endParaRPr>
          </a:p>
        </p:txBody>
      </p:sp>
      <p:sp>
        <p:nvSpPr>
          <p:cNvPr id="11"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46</a:t>
            </a:fld>
            <a:endParaRPr kumimoji="0" lang="en-US" dirty="0">
              <a:solidFill>
                <a:schemeClr val="accent1">
                  <a:lumMod val="50000"/>
                </a:schemeClr>
              </a:solidFill>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313" y="928670"/>
            <a:ext cx="9358313" cy="1143000"/>
          </a:xfrm>
        </p:spPr>
        <p:txBody>
          <a:bodyPr>
            <a:noAutofit/>
          </a:bodyPr>
          <a:lstStyle/>
          <a:p>
            <a:pPr algn="ctr"/>
            <a:r>
              <a:rPr lang="en-US" b="1" dirty="0" smtClean="0"/>
              <a:t>  Undirected (unsupervised) Data Mining</a:t>
            </a:r>
            <a:r>
              <a:rPr lang="en-IN" b="1" dirty="0" smtClean="0"/>
              <a:t/>
            </a:r>
            <a:br>
              <a:rPr lang="en-IN" b="1" dirty="0" smtClean="0"/>
            </a:br>
            <a:endParaRPr lang="en-IN" b="1" dirty="0"/>
          </a:p>
        </p:txBody>
      </p:sp>
      <p:sp>
        <p:nvSpPr>
          <p:cNvPr id="3" name="TextBox 2"/>
          <p:cNvSpPr txBox="1"/>
          <p:nvPr/>
        </p:nvSpPr>
        <p:spPr>
          <a:xfrm>
            <a:off x="500034" y="1428736"/>
            <a:ext cx="2525050" cy="646331"/>
          </a:xfrm>
          <a:prstGeom prst="rect">
            <a:avLst/>
          </a:prstGeom>
          <a:noFill/>
        </p:spPr>
        <p:txBody>
          <a:bodyPr wrap="none" rtlCol="0">
            <a:spAutoFit/>
          </a:bodyPr>
          <a:lstStyle/>
          <a:p>
            <a:r>
              <a:rPr lang="en-US" sz="3600" dirty="0" smtClean="0">
                <a:solidFill>
                  <a:schemeClr val="tx2">
                    <a:lumMod val="75000"/>
                  </a:schemeClr>
                </a:solidFill>
              </a:rPr>
              <a:t>Clustering</a:t>
            </a:r>
            <a:endParaRPr lang="en-IN" sz="3600" dirty="0">
              <a:solidFill>
                <a:schemeClr val="tx2">
                  <a:lumMod val="75000"/>
                </a:schemeClr>
              </a:solidFill>
            </a:endParaRPr>
          </a:p>
        </p:txBody>
      </p:sp>
      <p:sp>
        <p:nvSpPr>
          <p:cNvPr id="4" name="TextBox 3"/>
          <p:cNvSpPr txBox="1"/>
          <p:nvPr/>
        </p:nvSpPr>
        <p:spPr>
          <a:xfrm>
            <a:off x="500034" y="2214554"/>
            <a:ext cx="8429684" cy="3724096"/>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Does not have a target variable.  </a:t>
            </a:r>
          </a:p>
          <a:p>
            <a:pPr>
              <a:buClr>
                <a:schemeClr val="tx2">
                  <a:lumMod val="60000"/>
                  <a:lumOff val="40000"/>
                </a:schemeClr>
              </a:buClr>
              <a:buFont typeface="Wingdings" pitchFamily="2" charset="2"/>
              <a:buChar char="§"/>
            </a:pPr>
            <a:r>
              <a:rPr lang="en-US" sz="2400" dirty="0" smtClean="0"/>
              <a:t> The churn data has an obvious target variable churn.</a:t>
            </a:r>
          </a:p>
          <a:p>
            <a:pPr>
              <a:buClr>
                <a:schemeClr val="tx2">
                  <a:lumMod val="60000"/>
                  <a:lumOff val="40000"/>
                </a:schemeClr>
              </a:buClr>
              <a:buFont typeface="Wingdings" pitchFamily="2" charset="2"/>
              <a:buChar char="§"/>
            </a:pPr>
            <a:r>
              <a:rPr lang="en-US" sz="2400" dirty="0" smtClean="0"/>
              <a:t> Two approaches used in the data mining process. </a:t>
            </a:r>
          </a:p>
          <a:p>
            <a:pPr lvl="2">
              <a:buClr>
                <a:schemeClr val="tx2">
                  <a:lumMod val="60000"/>
                  <a:lumOff val="40000"/>
                </a:schemeClr>
              </a:buClr>
              <a:buFont typeface="Arial" pitchFamily="34" charset="0"/>
              <a:buChar char="•"/>
            </a:pPr>
            <a:r>
              <a:rPr lang="en-US" sz="2000" dirty="0" smtClean="0"/>
              <a:t> Leave the churn variable in for clustering—lead to insights about the attributes of the cases and the variable churn.  </a:t>
            </a:r>
          </a:p>
          <a:p>
            <a:pPr>
              <a:buClr>
                <a:schemeClr val="tx2">
                  <a:lumMod val="60000"/>
                  <a:lumOff val="40000"/>
                </a:schemeClr>
              </a:buClr>
              <a:buFont typeface="Arial" pitchFamily="34" charset="0"/>
              <a:buChar char="•"/>
            </a:pPr>
            <a:endParaRPr lang="en-US" sz="2000" dirty="0" smtClean="0"/>
          </a:p>
          <a:p>
            <a:pPr lvl="2">
              <a:buClr>
                <a:schemeClr val="tx2">
                  <a:lumMod val="60000"/>
                  <a:lumOff val="40000"/>
                </a:schemeClr>
              </a:buClr>
              <a:buFont typeface="Arial" pitchFamily="34" charset="0"/>
              <a:buChar char="•"/>
            </a:pPr>
            <a:r>
              <a:rPr lang="en-US" sz="2000" dirty="0" smtClean="0"/>
              <a:t> Leave out the churn variable for clustering and then add   the cluster number to each record (case) that can be used downstream for classification tasks. </a:t>
            </a:r>
            <a:endParaRPr lang="en-IN" sz="2000" dirty="0"/>
          </a:p>
        </p:txBody>
      </p:sp>
      <p:sp>
        <p:nvSpPr>
          <p:cNvPr id="9"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47</a:t>
            </a:fld>
            <a:endParaRPr kumimoji="0" lang="en-US" dirty="0">
              <a:solidFill>
                <a:schemeClr val="accent1">
                  <a:lumMod val="50000"/>
                </a:schemeClr>
              </a:solidFill>
            </a:endParaRPr>
          </a:p>
        </p:txBody>
      </p:sp>
      <p:sp>
        <p:nvSpPr>
          <p:cNvPr id="10"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1" name="Rectangle 10"/>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034" y="-214338"/>
            <a:ext cx="8229600" cy="1143001"/>
          </a:xfrm>
        </p:spPr>
        <p:txBody>
          <a:bodyPr>
            <a:normAutofit/>
          </a:bodyPr>
          <a:lstStyle/>
          <a:p>
            <a:r>
              <a:rPr lang="en-US" dirty="0" smtClean="0"/>
              <a:t>Illustration</a:t>
            </a:r>
            <a:endParaRPr lang="en-IN" dirty="0"/>
          </a:p>
        </p:txBody>
      </p:sp>
      <p:pic>
        <p:nvPicPr>
          <p:cNvPr id="4" name="Picture 3"/>
          <p:cNvPicPr/>
          <p:nvPr/>
        </p:nvPicPr>
        <p:blipFill>
          <a:blip r:embed="rId3" cstate="print"/>
          <a:srcRect/>
          <a:stretch>
            <a:fillRect/>
          </a:stretch>
        </p:blipFill>
        <p:spPr bwMode="auto">
          <a:xfrm>
            <a:off x="1285852" y="1000108"/>
            <a:ext cx="6286544" cy="2643206"/>
          </a:xfrm>
          <a:prstGeom prst="rect">
            <a:avLst/>
          </a:prstGeom>
          <a:noFill/>
          <a:ln w="9525">
            <a:noFill/>
            <a:miter lim="800000"/>
            <a:headEnd/>
            <a:tailEnd/>
          </a:ln>
        </p:spPr>
      </p:pic>
      <p:sp>
        <p:nvSpPr>
          <p:cNvPr id="5" name="TextBox 4"/>
          <p:cNvSpPr txBox="1"/>
          <p:nvPr/>
        </p:nvSpPr>
        <p:spPr>
          <a:xfrm>
            <a:off x="357158" y="3571876"/>
            <a:ext cx="8572560" cy="2923877"/>
          </a:xfrm>
          <a:prstGeom prst="rect">
            <a:avLst/>
          </a:prstGeom>
          <a:noFill/>
        </p:spPr>
        <p:txBody>
          <a:bodyPr wrap="square" rtlCol="0">
            <a:spAutoFit/>
          </a:bodyPr>
          <a:lstStyle/>
          <a:p>
            <a:pPr>
              <a:buClr>
                <a:schemeClr val="tx2">
                  <a:lumMod val="60000"/>
                  <a:lumOff val="40000"/>
                </a:schemeClr>
              </a:buClr>
              <a:buFont typeface="Wingdings" pitchFamily="2" charset="2"/>
              <a:buChar char="§"/>
            </a:pPr>
            <a:r>
              <a:rPr lang="en-US" sz="2400" dirty="0" smtClean="0"/>
              <a:t> Add a new mining model as shown below. (The churn variable is included as </a:t>
            </a:r>
            <a:r>
              <a:rPr lang="en-US" sz="2400" dirty="0" err="1" smtClean="0"/>
              <a:t>PredictOnly</a:t>
            </a:r>
            <a:r>
              <a:rPr lang="en-US" sz="2400" dirty="0" smtClean="0"/>
              <a:t>)</a:t>
            </a:r>
          </a:p>
          <a:p>
            <a:pPr>
              <a:buClr>
                <a:schemeClr val="tx2">
                  <a:lumMod val="60000"/>
                  <a:lumOff val="40000"/>
                </a:schemeClr>
              </a:buClr>
              <a:buFont typeface="Wingdings" pitchFamily="2" charset="2"/>
              <a:buChar char="§"/>
            </a:pPr>
            <a:r>
              <a:rPr lang="en-US" sz="2400" dirty="0" smtClean="0"/>
              <a:t> Can be run by leaving Churn? in the analysis to see what cluster(s) it is associated.  </a:t>
            </a:r>
          </a:p>
          <a:p>
            <a:pPr>
              <a:buClr>
                <a:schemeClr val="tx2">
                  <a:lumMod val="60000"/>
                  <a:lumOff val="40000"/>
                </a:schemeClr>
              </a:buClr>
              <a:buFont typeface="Wingdings" pitchFamily="2" charset="2"/>
              <a:buChar char="§"/>
            </a:pPr>
            <a:r>
              <a:rPr lang="en-US" sz="2400" dirty="0" smtClean="0"/>
              <a:t> To make the classification model stronger:</a:t>
            </a:r>
          </a:p>
          <a:p>
            <a:pPr lvl="1">
              <a:buClr>
                <a:schemeClr val="tx2">
                  <a:lumMod val="60000"/>
                  <a:lumOff val="40000"/>
                </a:schemeClr>
              </a:buClr>
              <a:buFont typeface="Arial" pitchFamily="34" charset="0"/>
              <a:buChar char="•"/>
            </a:pPr>
            <a:r>
              <a:rPr lang="en-US" sz="2400" dirty="0" smtClean="0"/>
              <a:t> </a:t>
            </a:r>
            <a:r>
              <a:rPr lang="en-US" sz="2000" dirty="0" smtClean="0"/>
              <a:t>Remove Churn? and run the clustering algorithm.	</a:t>
            </a:r>
          </a:p>
          <a:p>
            <a:pPr lvl="1">
              <a:buClr>
                <a:schemeClr val="tx2">
                  <a:lumMod val="60000"/>
                  <a:lumOff val="40000"/>
                </a:schemeClr>
              </a:buClr>
              <a:buFont typeface="Arial" pitchFamily="34" charset="0"/>
              <a:buChar char="•"/>
            </a:pPr>
            <a:r>
              <a:rPr lang="en-US" sz="2000" dirty="0" smtClean="0"/>
              <a:t> Add a cluster number to each record.	</a:t>
            </a:r>
          </a:p>
          <a:p>
            <a:pPr lvl="1">
              <a:buClr>
                <a:schemeClr val="tx2">
                  <a:lumMod val="60000"/>
                  <a:lumOff val="40000"/>
                </a:schemeClr>
              </a:buClr>
              <a:buFont typeface="Arial" pitchFamily="34" charset="0"/>
              <a:buChar char="•"/>
            </a:pPr>
            <a:r>
              <a:rPr lang="en-US" sz="2000" dirty="0" smtClean="0"/>
              <a:t> Run a classification model.  </a:t>
            </a:r>
            <a:endParaRPr lang="en-IN" sz="2000" dirty="0"/>
          </a:p>
        </p:txBody>
      </p:sp>
      <p:cxnSp>
        <p:nvCxnSpPr>
          <p:cNvPr id="1026" name="AutoShape 2"/>
          <p:cNvCxnSpPr>
            <a:cxnSpLocks noChangeShapeType="1"/>
          </p:cNvCxnSpPr>
          <p:nvPr/>
        </p:nvCxnSpPr>
        <p:spPr bwMode="auto">
          <a:xfrm flipH="1">
            <a:off x="7429520" y="1785926"/>
            <a:ext cx="647700" cy="142875"/>
          </a:xfrm>
          <a:prstGeom prst="straightConnector1">
            <a:avLst/>
          </a:prstGeom>
          <a:noFill/>
          <a:ln w="38100">
            <a:solidFill>
              <a:srgbClr val="C00000"/>
            </a:solidFill>
            <a:round/>
            <a:headEnd/>
            <a:tailEnd type="triangle" w="med" len="med"/>
          </a:ln>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285984" y="571480"/>
            <a:ext cx="5072098" cy="3500462"/>
          </a:xfrm>
          <a:prstGeom prst="rect">
            <a:avLst/>
          </a:prstGeom>
          <a:noFill/>
          <a:ln w="9525">
            <a:noFill/>
            <a:miter lim="800000"/>
            <a:headEnd/>
            <a:tailEnd/>
          </a:ln>
        </p:spPr>
      </p:pic>
      <p:sp>
        <p:nvSpPr>
          <p:cNvPr id="5" name="Rectangle 4"/>
          <p:cNvSpPr/>
          <p:nvPr/>
        </p:nvSpPr>
        <p:spPr>
          <a:xfrm>
            <a:off x="285720" y="4286256"/>
            <a:ext cx="9144000" cy="1938992"/>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Right click the cluster model.</a:t>
            </a:r>
          </a:p>
          <a:p>
            <a:pPr>
              <a:buClr>
                <a:schemeClr val="tx2">
                  <a:lumMod val="60000"/>
                  <a:lumOff val="40000"/>
                </a:schemeClr>
              </a:buClr>
              <a:buFont typeface="Wingdings" pitchFamily="2" charset="2"/>
              <a:buChar char="§"/>
            </a:pPr>
            <a:r>
              <a:rPr lang="en-US" sz="2400" dirty="0" smtClean="0"/>
              <a:t> Select </a:t>
            </a:r>
            <a:r>
              <a:rPr lang="en-US" sz="2400" b="1" dirty="0" smtClean="0"/>
              <a:t>Set Algorithm Parameters.</a:t>
            </a:r>
          </a:p>
          <a:p>
            <a:pPr>
              <a:buClr>
                <a:schemeClr val="tx2">
                  <a:lumMod val="60000"/>
                  <a:lumOff val="40000"/>
                </a:schemeClr>
              </a:buClr>
              <a:buFont typeface="Wingdings" pitchFamily="2" charset="2"/>
              <a:buChar char="§"/>
            </a:pPr>
            <a:r>
              <a:rPr lang="en-US" sz="2400" dirty="0" smtClean="0"/>
              <a:t> Set the CLUSTER_COUNT value to zero in the Value column. Heuristics will be used to help determine the number of clusters—the default value is 10. </a:t>
            </a: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49</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0"/>
            <a:ext cx="8858250" cy="1654175"/>
          </a:xfrm>
        </p:spPr>
        <p:txBody>
          <a:bodyPr>
            <a:normAutofit/>
          </a:bodyPr>
          <a:lstStyle/>
          <a:p>
            <a:r>
              <a:rPr lang="en-US" b="1" dirty="0"/>
              <a:t>Data Mining Tasks with a Target or </a:t>
            </a:r>
            <a:r>
              <a:rPr lang="en-US" b="1" dirty="0" smtClean="0"/>
              <a:t>	Dependent Variable </a:t>
            </a:r>
            <a:endParaRPr lang="en-IN" b="1" dirty="0"/>
          </a:p>
        </p:txBody>
      </p:sp>
      <p:sp>
        <p:nvSpPr>
          <p:cNvPr id="4" name="TextBox 3"/>
          <p:cNvSpPr txBox="1"/>
          <p:nvPr/>
        </p:nvSpPr>
        <p:spPr>
          <a:xfrm>
            <a:off x="642910" y="1785926"/>
            <a:ext cx="5214974" cy="584775"/>
          </a:xfrm>
          <a:prstGeom prst="rect">
            <a:avLst/>
          </a:prstGeom>
          <a:noFill/>
        </p:spPr>
        <p:txBody>
          <a:bodyPr wrap="square" rtlCol="0">
            <a:spAutoFit/>
          </a:bodyPr>
          <a:lstStyle/>
          <a:p>
            <a:r>
              <a:rPr lang="en-US" sz="3200" dirty="0" smtClean="0">
                <a:solidFill>
                  <a:schemeClr val="tx2">
                    <a:lumMod val="75000"/>
                  </a:schemeClr>
                </a:solidFill>
                <a:latin typeface="+mj-lt"/>
              </a:rPr>
              <a:t>Estimation</a:t>
            </a:r>
            <a:endParaRPr lang="en-IN" sz="3200" dirty="0">
              <a:solidFill>
                <a:schemeClr val="tx2">
                  <a:lumMod val="75000"/>
                </a:schemeClr>
              </a:solidFill>
              <a:latin typeface="+mj-lt"/>
            </a:endParaRPr>
          </a:p>
        </p:txBody>
      </p:sp>
      <p:sp>
        <p:nvSpPr>
          <p:cNvPr id="5" name="TextBox 4"/>
          <p:cNvSpPr txBox="1"/>
          <p:nvPr/>
        </p:nvSpPr>
        <p:spPr>
          <a:xfrm>
            <a:off x="714348" y="2428868"/>
            <a:ext cx="8143932" cy="1200329"/>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sz="2400" dirty="0" smtClean="0"/>
              <a:t> Interval </a:t>
            </a:r>
            <a:r>
              <a:rPr lang="en-US" sz="2400" dirty="0"/>
              <a:t>level dependent target </a:t>
            </a:r>
            <a:r>
              <a:rPr lang="en-US" sz="2400" dirty="0" smtClean="0"/>
              <a:t>variable</a:t>
            </a:r>
          </a:p>
          <a:p>
            <a:pPr>
              <a:buClr>
                <a:schemeClr val="tx2">
                  <a:lumMod val="60000"/>
                  <a:lumOff val="40000"/>
                </a:schemeClr>
              </a:buClr>
              <a:buFont typeface="Arial" pitchFamily="34" charset="0"/>
              <a:buChar char="•"/>
            </a:pPr>
            <a:r>
              <a:rPr lang="en-US" sz="2400" dirty="0" smtClean="0"/>
              <a:t> Example- Estimating family income based on a number of attributes.</a:t>
            </a:r>
            <a:endParaRPr lang="en-IN" sz="2400" dirty="0"/>
          </a:p>
        </p:txBody>
      </p:sp>
      <p:sp>
        <p:nvSpPr>
          <p:cNvPr id="6" name="TextBox 5"/>
          <p:cNvSpPr txBox="1"/>
          <p:nvPr/>
        </p:nvSpPr>
        <p:spPr>
          <a:xfrm>
            <a:off x="571472" y="3714752"/>
            <a:ext cx="4643470" cy="584775"/>
          </a:xfrm>
          <a:prstGeom prst="rect">
            <a:avLst/>
          </a:prstGeom>
          <a:noFill/>
        </p:spPr>
        <p:txBody>
          <a:bodyPr wrap="square" rtlCol="0">
            <a:spAutoFit/>
          </a:bodyPr>
          <a:lstStyle/>
          <a:p>
            <a:r>
              <a:rPr lang="en-US" sz="3200" dirty="0" smtClean="0">
                <a:solidFill>
                  <a:schemeClr val="tx2">
                    <a:lumMod val="75000"/>
                  </a:schemeClr>
                </a:solidFill>
              </a:rPr>
              <a:t>Classification</a:t>
            </a:r>
            <a:endParaRPr lang="en-IN" sz="3200" dirty="0">
              <a:solidFill>
                <a:schemeClr val="tx2">
                  <a:lumMod val="75000"/>
                </a:schemeClr>
              </a:solidFill>
            </a:endParaRPr>
          </a:p>
        </p:txBody>
      </p:sp>
      <p:sp>
        <p:nvSpPr>
          <p:cNvPr id="7" name="TextBox 6"/>
          <p:cNvSpPr txBox="1"/>
          <p:nvPr/>
        </p:nvSpPr>
        <p:spPr>
          <a:xfrm>
            <a:off x="714348" y="4286256"/>
            <a:ext cx="8715436" cy="1200329"/>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sz="2400" dirty="0" smtClean="0"/>
              <a:t> Categorical (symbolic) target variable</a:t>
            </a:r>
          </a:p>
          <a:p>
            <a:pPr>
              <a:buClr>
                <a:schemeClr val="tx2">
                  <a:lumMod val="60000"/>
                  <a:lumOff val="40000"/>
                </a:schemeClr>
              </a:buClr>
              <a:buFont typeface="Arial" pitchFamily="34" charset="0"/>
              <a:buChar char="•"/>
            </a:pPr>
            <a:r>
              <a:rPr lang="en-US" sz="2400" dirty="0" smtClean="0"/>
              <a:t> Example- a model to place families into the three income brackets of Low, Medium or High</a:t>
            </a:r>
            <a:endParaRPr lang="en-IN" sz="2400" dirty="0"/>
          </a:p>
        </p:txBody>
      </p:sp>
      <p:sp>
        <p:nvSpPr>
          <p:cNvPr id="10" name="TextBox 9"/>
          <p:cNvSpPr txBox="1"/>
          <p:nvPr/>
        </p:nvSpPr>
        <p:spPr>
          <a:xfrm>
            <a:off x="428596" y="5572140"/>
            <a:ext cx="9144000" cy="954107"/>
          </a:xfrm>
          <a:prstGeom prst="rect">
            <a:avLst/>
          </a:prstGeom>
          <a:noFill/>
        </p:spPr>
        <p:txBody>
          <a:bodyPr wrap="square" rtlCol="0">
            <a:spAutoFit/>
          </a:bodyPr>
          <a:lstStyle/>
          <a:p>
            <a:r>
              <a:rPr lang="en-US" sz="2800" dirty="0" smtClean="0"/>
              <a:t>Difference lies in the data type of the target variable.</a:t>
            </a:r>
            <a:endParaRPr lang="en-IN" sz="2800" dirty="0"/>
          </a:p>
        </p:txBody>
      </p:sp>
      <p:sp>
        <p:nvSpPr>
          <p:cNvPr id="13"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5</a:t>
            </a:fld>
            <a:endParaRPr kumimoji="0" lang="en-US" dirty="0">
              <a:solidFill>
                <a:schemeClr val="accent1">
                  <a:lumMod val="50000"/>
                </a:schemeClr>
              </a:solidFill>
            </a:endParaRPr>
          </a:p>
        </p:txBody>
      </p:sp>
      <p:sp>
        <p:nvSpPr>
          <p:cNvPr id="14"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5" name="Rectangle 14"/>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357422" y="571480"/>
            <a:ext cx="4429156" cy="2786082"/>
          </a:xfrm>
          <a:prstGeom prst="rect">
            <a:avLst/>
          </a:prstGeom>
          <a:noFill/>
          <a:ln w="9525">
            <a:noFill/>
            <a:miter lim="800000"/>
            <a:headEnd/>
            <a:tailEnd/>
          </a:ln>
        </p:spPr>
      </p:pic>
      <p:sp>
        <p:nvSpPr>
          <p:cNvPr id="5" name="Rectangle 4"/>
          <p:cNvSpPr/>
          <p:nvPr/>
        </p:nvSpPr>
        <p:spPr>
          <a:xfrm>
            <a:off x="428596" y="3357562"/>
            <a:ext cx="9144000" cy="3847207"/>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Run the model and view the results.</a:t>
            </a:r>
          </a:p>
          <a:p>
            <a:pPr>
              <a:buClr>
                <a:schemeClr val="tx2">
                  <a:lumMod val="60000"/>
                  <a:lumOff val="40000"/>
                </a:schemeClr>
              </a:buClr>
              <a:buFont typeface="Wingdings" pitchFamily="2" charset="2"/>
              <a:buChar char="§"/>
            </a:pPr>
            <a:r>
              <a:rPr lang="en-US" sz="2400" dirty="0" smtClean="0"/>
              <a:t> Major tab is Mining Model Viewer and the model selected</a:t>
            </a:r>
          </a:p>
          <a:p>
            <a:pPr>
              <a:buClr>
                <a:schemeClr val="tx2">
                  <a:lumMod val="60000"/>
                  <a:lumOff val="40000"/>
                </a:schemeClr>
              </a:buClr>
            </a:pPr>
            <a:r>
              <a:rPr lang="en-US" sz="2400" dirty="0" smtClean="0"/>
              <a:t>   is </a:t>
            </a:r>
            <a:r>
              <a:rPr lang="en-US" sz="2400" dirty="0" err="1" smtClean="0"/>
              <a:t>ChurnCluster</a:t>
            </a:r>
            <a:r>
              <a:rPr lang="en-US" sz="2400" dirty="0" smtClean="0"/>
              <a:t> from the dropdown menu.  </a:t>
            </a:r>
          </a:p>
          <a:p>
            <a:pPr>
              <a:buClr>
                <a:schemeClr val="tx2">
                  <a:lumMod val="60000"/>
                  <a:lumOff val="40000"/>
                </a:schemeClr>
              </a:buClr>
              <a:buFont typeface="Wingdings" pitchFamily="2" charset="2"/>
              <a:buChar char="§"/>
            </a:pPr>
            <a:r>
              <a:rPr lang="en-US" sz="2400" dirty="0" smtClean="0"/>
              <a:t> There are four sub tabs.</a:t>
            </a:r>
          </a:p>
          <a:p>
            <a:pPr lvl="1">
              <a:buClr>
                <a:schemeClr val="tx2">
                  <a:lumMod val="60000"/>
                  <a:lumOff val="40000"/>
                </a:schemeClr>
              </a:buClr>
              <a:buFont typeface="Arial" pitchFamily="34" charset="0"/>
              <a:buChar char="•"/>
            </a:pPr>
            <a:r>
              <a:rPr lang="en-US" sz="2000" dirty="0" smtClean="0"/>
              <a:t> Cluster Diagram</a:t>
            </a:r>
          </a:p>
          <a:p>
            <a:pPr lvl="1">
              <a:buClr>
                <a:schemeClr val="tx2">
                  <a:lumMod val="60000"/>
                  <a:lumOff val="40000"/>
                </a:schemeClr>
              </a:buClr>
              <a:buFont typeface="Arial" pitchFamily="34" charset="0"/>
              <a:buChar char="•"/>
            </a:pPr>
            <a:r>
              <a:rPr lang="en-US" sz="2000" dirty="0" smtClean="0"/>
              <a:t> Cluster Profiles	</a:t>
            </a:r>
          </a:p>
          <a:p>
            <a:pPr lvl="1">
              <a:buClr>
                <a:schemeClr val="tx2">
                  <a:lumMod val="60000"/>
                  <a:lumOff val="40000"/>
                </a:schemeClr>
              </a:buClr>
              <a:buFont typeface="Arial" pitchFamily="34" charset="0"/>
              <a:buChar char="•"/>
            </a:pPr>
            <a:r>
              <a:rPr lang="en-US" sz="2000" dirty="0" smtClean="0"/>
              <a:t> Cluster Characteristics</a:t>
            </a:r>
          </a:p>
          <a:p>
            <a:pPr lvl="1">
              <a:buClr>
                <a:schemeClr val="tx2">
                  <a:lumMod val="60000"/>
                  <a:lumOff val="40000"/>
                </a:schemeClr>
              </a:buClr>
              <a:buFont typeface="Arial" pitchFamily="34" charset="0"/>
              <a:buChar char="•"/>
            </a:pPr>
            <a:r>
              <a:rPr lang="en-US" sz="2000" dirty="0" smtClean="0"/>
              <a:t> Cluster Discrimination.  </a:t>
            </a:r>
          </a:p>
          <a:p>
            <a:pPr>
              <a:buClr>
                <a:schemeClr val="tx2">
                  <a:lumMod val="60000"/>
                  <a:lumOff val="40000"/>
                </a:schemeClr>
              </a:buClr>
            </a:pPr>
            <a:r>
              <a:rPr lang="en-US" sz="2000" dirty="0" smtClean="0"/>
              <a:t> </a:t>
            </a:r>
          </a:p>
          <a:p>
            <a:pPr>
              <a:buClr>
                <a:schemeClr val="tx2">
                  <a:lumMod val="60000"/>
                  <a:lumOff val="40000"/>
                </a:schemeClr>
              </a:buClr>
            </a:pPr>
            <a:endParaRPr lang="en-US" sz="2400" dirty="0" smtClean="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50</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928934"/>
            <a:ext cx="8643998" cy="4524315"/>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Slider on the left is between including all links between clusters and only the strongest links. </a:t>
            </a:r>
          </a:p>
          <a:p>
            <a:pPr>
              <a:buClr>
                <a:schemeClr val="tx2">
                  <a:lumMod val="60000"/>
                  <a:lumOff val="40000"/>
                </a:schemeClr>
              </a:buClr>
              <a:buFont typeface="Wingdings" pitchFamily="2" charset="2"/>
              <a:buChar char="§"/>
            </a:pPr>
            <a:r>
              <a:rPr lang="en-US" sz="2400" dirty="0" smtClean="0"/>
              <a:t> Move the slider to the top and then to the bottom to see the links change.</a:t>
            </a:r>
          </a:p>
          <a:p>
            <a:pPr>
              <a:buClr>
                <a:schemeClr val="tx2">
                  <a:lumMod val="60000"/>
                  <a:lumOff val="40000"/>
                </a:schemeClr>
              </a:buClr>
              <a:buFont typeface="Wingdings" pitchFamily="2" charset="2"/>
              <a:buChar char="§"/>
            </a:pPr>
            <a:r>
              <a:rPr lang="en-US" sz="2400" dirty="0" smtClean="0"/>
              <a:t> Moving the mouse cursor over a cluster indicates how many records (cases) are in the cluster.</a:t>
            </a:r>
          </a:p>
          <a:p>
            <a:pPr>
              <a:buClr>
                <a:schemeClr val="tx2">
                  <a:lumMod val="60000"/>
                  <a:lumOff val="40000"/>
                </a:schemeClr>
              </a:buClr>
              <a:buFont typeface="Wingdings" pitchFamily="2" charset="2"/>
              <a:buChar char="§"/>
            </a:pPr>
            <a:r>
              <a:rPr lang="en-US" sz="2400" dirty="0" smtClean="0"/>
              <a:t> The challenge is to review the records (cases) in each cluster to determine which clusters, if any, may have important new and usable information.  </a:t>
            </a:r>
          </a:p>
          <a:p>
            <a:pPr>
              <a:buClr>
                <a:schemeClr val="tx2">
                  <a:lumMod val="60000"/>
                  <a:lumOff val="40000"/>
                </a:schemeClr>
              </a:buClr>
              <a:buFont typeface="Arial" pitchFamily="34" charset="0"/>
              <a:buChar char="•"/>
            </a:pPr>
            <a:endParaRPr lang="en-US" sz="2400" dirty="0" smtClean="0"/>
          </a:p>
          <a:p>
            <a:pPr>
              <a:buClr>
                <a:schemeClr val="tx2">
                  <a:lumMod val="60000"/>
                  <a:lumOff val="40000"/>
                </a:schemeClr>
              </a:buClr>
              <a:buFont typeface="Arial" pitchFamily="34" charset="0"/>
              <a:buChar char="•"/>
            </a:pPr>
            <a:endParaRPr lang="en-IN" sz="2400" dirty="0" smtClean="0"/>
          </a:p>
          <a:p>
            <a:pPr>
              <a:buClr>
                <a:schemeClr val="tx2">
                  <a:lumMod val="60000"/>
                  <a:lumOff val="40000"/>
                </a:schemeClr>
              </a:buClr>
              <a:buFont typeface="Arial" pitchFamily="34" charset="0"/>
              <a:buChar char="•"/>
            </a:pPr>
            <a:endParaRPr lang="en-IN" sz="2400" dirty="0"/>
          </a:p>
        </p:txBody>
      </p:sp>
      <p:pic>
        <p:nvPicPr>
          <p:cNvPr id="5" name="Picture 4"/>
          <p:cNvPicPr/>
          <p:nvPr/>
        </p:nvPicPr>
        <p:blipFill>
          <a:blip r:embed="rId3" cstate="print"/>
          <a:srcRect/>
          <a:stretch>
            <a:fillRect/>
          </a:stretch>
        </p:blipFill>
        <p:spPr bwMode="auto">
          <a:xfrm>
            <a:off x="2143108" y="571480"/>
            <a:ext cx="4857784" cy="2286016"/>
          </a:xfrm>
          <a:prstGeom prst="rect">
            <a:avLst/>
          </a:prstGeom>
          <a:noFill/>
          <a:ln w="9525">
            <a:noFill/>
            <a:miter lim="800000"/>
            <a:headEnd/>
            <a:tailEnd/>
          </a:ln>
        </p:spPr>
      </p:pic>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51</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571736" y="571480"/>
            <a:ext cx="3857652" cy="3214710"/>
          </a:xfrm>
          <a:prstGeom prst="rect">
            <a:avLst/>
          </a:prstGeom>
          <a:noFill/>
          <a:ln w="9525">
            <a:noFill/>
            <a:miter lim="800000"/>
            <a:headEnd/>
            <a:tailEnd/>
          </a:ln>
        </p:spPr>
      </p:pic>
      <p:sp>
        <p:nvSpPr>
          <p:cNvPr id="5" name="Rectangle 4"/>
          <p:cNvSpPr/>
          <p:nvPr/>
        </p:nvSpPr>
        <p:spPr>
          <a:xfrm>
            <a:off x="500034" y="3929066"/>
            <a:ext cx="8215370" cy="2677656"/>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Note that 10 clusters have been produced and that the default names for the clusters are cluster 1, cluster 2 cluster 3.</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Clicking Cluster 3 produces the following and contains 414 records. </a:t>
            </a:r>
            <a:endParaRPr lang="en-IN" sz="2400" dirty="0" smtClean="0"/>
          </a:p>
          <a:p>
            <a:pPr>
              <a:buClr>
                <a:schemeClr val="tx2">
                  <a:lumMod val="60000"/>
                  <a:lumOff val="40000"/>
                </a:schemeClr>
              </a:buClr>
            </a:pPr>
            <a:endParaRPr lang="en-IN"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643174" y="428604"/>
            <a:ext cx="3857652" cy="2643206"/>
          </a:xfrm>
          <a:prstGeom prst="rect">
            <a:avLst/>
          </a:prstGeom>
          <a:noFill/>
          <a:ln w="9525">
            <a:noFill/>
            <a:miter lim="800000"/>
            <a:headEnd/>
            <a:tailEnd/>
          </a:ln>
        </p:spPr>
      </p:pic>
      <p:sp>
        <p:nvSpPr>
          <p:cNvPr id="5" name="Rectangle 4"/>
          <p:cNvSpPr/>
          <p:nvPr/>
        </p:nvSpPr>
        <p:spPr>
          <a:xfrm>
            <a:off x="285720" y="3072348"/>
            <a:ext cx="8643998" cy="3785652"/>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Click the </a:t>
            </a:r>
            <a:r>
              <a:rPr lang="en-US" sz="2400" b="1" dirty="0" smtClean="0"/>
              <a:t>Cluster Profile </a:t>
            </a:r>
            <a:r>
              <a:rPr lang="en-US" sz="2400" dirty="0" smtClean="0"/>
              <a:t>sub tab. </a:t>
            </a:r>
          </a:p>
          <a:p>
            <a:pPr>
              <a:buClr>
                <a:schemeClr val="tx2">
                  <a:lumMod val="60000"/>
                  <a:lumOff val="40000"/>
                </a:schemeClr>
              </a:buClr>
              <a:buFont typeface="Wingdings" pitchFamily="2" charset="2"/>
              <a:buChar char="§"/>
            </a:pPr>
            <a:r>
              <a:rPr lang="en-US" sz="2400" dirty="0" smtClean="0"/>
              <a:t> Determines differences in the clusters.  </a:t>
            </a:r>
          </a:p>
          <a:p>
            <a:pPr>
              <a:buClr>
                <a:schemeClr val="tx2">
                  <a:lumMod val="60000"/>
                  <a:lumOff val="40000"/>
                </a:schemeClr>
              </a:buClr>
              <a:buFont typeface="Wingdings" pitchFamily="2" charset="2"/>
              <a:buChar char="§"/>
            </a:pPr>
            <a:r>
              <a:rPr lang="en-US" sz="2400" dirty="0" smtClean="0"/>
              <a:t> The entire population is presented before the first cluster.</a:t>
            </a:r>
          </a:p>
          <a:p>
            <a:pPr>
              <a:buClr>
                <a:schemeClr val="tx2">
                  <a:lumMod val="60000"/>
                  <a:lumOff val="40000"/>
                </a:schemeClr>
              </a:buClr>
              <a:buFont typeface="Wingdings" pitchFamily="2" charset="2"/>
              <a:buChar char="§"/>
            </a:pPr>
            <a:r>
              <a:rPr lang="en-US" sz="2400" dirty="0" smtClean="0"/>
              <a:t> Not possible to view all the clusters and corresponding attributes in one screen shot—seven attributes are shown.</a:t>
            </a:r>
          </a:p>
          <a:p>
            <a:pPr>
              <a:buClr>
                <a:schemeClr val="tx2">
                  <a:lumMod val="60000"/>
                  <a:lumOff val="40000"/>
                </a:schemeClr>
              </a:buClr>
              <a:buFont typeface="Wingdings" pitchFamily="2" charset="2"/>
              <a:buChar char="§"/>
            </a:pPr>
            <a:r>
              <a:rPr lang="en-US" sz="2400" dirty="0" smtClean="0"/>
              <a:t> Notice the different visuals for numeric values versus categorical values.</a:t>
            </a:r>
            <a:endParaRPr lang="en-IN" sz="2400" dirty="0" smtClean="0"/>
          </a:p>
          <a:p>
            <a:pPr>
              <a:buClr>
                <a:schemeClr val="tx2">
                  <a:lumMod val="60000"/>
                  <a:lumOff val="40000"/>
                </a:schemeClr>
              </a:buClr>
              <a:buFont typeface="Wingdings" pitchFamily="2" charset="2"/>
              <a:buChar char="§"/>
            </a:pP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53</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500166" y="428604"/>
            <a:ext cx="6135050" cy="2712182"/>
          </a:xfrm>
          <a:prstGeom prst="rect">
            <a:avLst/>
          </a:prstGeom>
          <a:noFill/>
          <a:ln w="9525">
            <a:noFill/>
            <a:miter lim="800000"/>
            <a:headEnd/>
            <a:tailEnd/>
          </a:ln>
        </p:spPr>
      </p:pic>
      <p:sp>
        <p:nvSpPr>
          <p:cNvPr id="5" name="Rectangle 4"/>
          <p:cNvSpPr/>
          <p:nvPr/>
        </p:nvSpPr>
        <p:spPr>
          <a:xfrm>
            <a:off x="285720" y="3143248"/>
            <a:ext cx="8858280" cy="3416320"/>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Click the </a:t>
            </a:r>
            <a:r>
              <a:rPr lang="en-US" sz="2400" b="1" dirty="0" smtClean="0"/>
              <a:t>Cluster Characteristics </a:t>
            </a:r>
            <a:r>
              <a:rPr lang="en-US" sz="2400" dirty="0" smtClean="0"/>
              <a:t>sub tab.  </a:t>
            </a:r>
          </a:p>
          <a:p>
            <a:pPr>
              <a:buClr>
                <a:schemeClr val="tx2">
                  <a:lumMod val="60000"/>
                  <a:lumOff val="40000"/>
                </a:schemeClr>
              </a:buClr>
              <a:buFont typeface="Wingdings" pitchFamily="2" charset="2"/>
              <a:buChar char="§"/>
            </a:pPr>
            <a:r>
              <a:rPr lang="en-US" sz="2400" dirty="0" smtClean="0"/>
              <a:t> The Cluster: drop down list box allows the user to select a cluster for viewing the variables that occur most often.  </a:t>
            </a:r>
          </a:p>
          <a:p>
            <a:pPr>
              <a:buClr>
                <a:schemeClr val="tx2">
                  <a:lumMod val="60000"/>
                  <a:lumOff val="40000"/>
                </a:schemeClr>
              </a:buClr>
              <a:buFont typeface="Wingdings" pitchFamily="2" charset="2"/>
              <a:buChar char="§"/>
            </a:pPr>
            <a:r>
              <a:rPr lang="en-US" sz="2400" dirty="0" smtClean="0"/>
              <a:t> Moving the mouse cursor over a bar provides the probability.</a:t>
            </a:r>
          </a:p>
          <a:p>
            <a:pPr>
              <a:buFont typeface="Wingdings" pitchFamily="2" charset="2"/>
              <a:buChar char="§"/>
            </a:pPr>
            <a:endParaRPr lang="en-US" sz="2400" dirty="0" smtClean="0"/>
          </a:p>
          <a:p>
            <a:r>
              <a:rPr lang="en-US" sz="1600" dirty="0" smtClean="0"/>
              <a:t>Note: Almost all of the customers have remained with the telecommunications company—that is they did not churn.   Almost all of these customers also did not have either a voice mail plan or an international plan.  </a:t>
            </a:r>
            <a:endParaRPr lang="en-IN" sz="16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54</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285852" y="642918"/>
            <a:ext cx="6492240" cy="1729740"/>
          </a:xfrm>
          <a:prstGeom prst="rect">
            <a:avLst/>
          </a:prstGeom>
          <a:noFill/>
          <a:ln w="9525">
            <a:noFill/>
            <a:miter lim="800000"/>
            <a:headEnd/>
            <a:tailEnd/>
          </a:ln>
        </p:spPr>
      </p:pic>
      <p:sp>
        <p:nvSpPr>
          <p:cNvPr id="5" name="Rectangle 4"/>
          <p:cNvSpPr/>
          <p:nvPr/>
        </p:nvSpPr>
        <p:spPr>
          <a:xfrm>
            <a:off x="285720" y="2703016"/>
            <a:ext cx="8643998" cy="4154984"/>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Click the Cluster Discrimination sub tab.  </a:t>
            </a:r>
          </a:p>
          <a:p>
            <a:pPr>
              <a:buClr>
                <a:schemeClr val="tx2">
                  <a:lumMod val="60000"/>
                  <a:lumOff val="40000"/>
                </a:schemeClr>
              </a:buClr>
              <a:buFont typeface="Wingdings" pitchFamily="2" charset="2"/>
              <a:buChar char="§"/>
            </a:pPr>
            <a:r>
              <a:rPr lang="en-US" sz="2400" dirty="0" smtClean="0"/>
              <a:t> Displays the variables that favor cluster 1 and those that do not favor cluster 1.  </a:t>
            </a:r>
          </a:p>
          <a:p>
            <a:pPr>
              <a:buClr>
                <a:schemeClr val="tx2">
                  <a:lumMod val="60000"/>
                  <a:lumOff val="40000"/>
                </a:schemeClr>
              </a:buClr>
              <a:buFont typeface="Wingdings" pitchFamily="2" charset="2"/>
              <a:buChar char="§"/>
            </a:pPr>
            <a:r>
              <a:rPr lang="en-US" sz="2400" dirty="0" smtClean="0"/>
              <a:t> Can select clusters from the Cluster 1: drop down list  box. Compare to the default of Complement of Cluster to specified clusters via selection in the Cluster 2: drop down list box.</a:t>
            </a:r>
          </a:p>
          <a:p>
            <a:pPr>
              <a:buClr>
                <a:schemeClr val="tx2">
                  <a:lumMod val="60000"/>
                  <a:lumOff val="40000"/>
                </a:schemeClr>
              </a:buClr>
            </a:pPr>
            <a:endParaRPr lang="en-US" dirty="0" smtClean="0"/>
          </a:p>
          <a:p>
            <a:pPr>
              <a:buClr>
                <a:schemeClr val="tx2">
                  <a:lumMod val="60000"/>
                  <a:lumOff val="40000"/>
                </a:schemeClr>
              </a:buClr>
            </a:pPr>
            <a:r>
              <a:rPr lang="en-US" dirty="0" smtClean="0"/>
              <a:t>Note: Clustering is very exploratory so you may try different values for the number of customers and also remove the Churn variable and rerun the clustering.</a:t>
            </a:r>
            <a:endParaRPr lang="en-IN" dirty="0" smtClean="0"/>
          </a:p>
          <a:p>
            <a:pPr>
              <a:buClr>
                <a:schemeClr val="tx2">
                  <a:lumMod val="60000"/>
                  <a:lumOff val="40000"/>
                </a:schemeClr>
              </a:buClr>
            </a:pP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55</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500042"/>
            <a:ext cx="7643866" cy="646331"/>
          </a:xfrm>
          <a:prstGeom prst="rect">
            <a:avLst/>
          </a:prstGeom>
          <a:noFill/>
        </p:spPr>
        <p:txBody>
          <a:bodyPr wrap="square" rtlCol="0">
            <a:spAutoFit/>
          </a:bodyPr>
          <a:lstStyle/>
          <a:p>
            <a:r>
              <a:rPr lang="en-US" sz="3600" dirty="0" smtClean="0">
                <a:solidFill>
                  <a:schemeClr val="tx2">
                    <a:lumMod val="75000"/>
                  </a:schemeClr>
                </a:solidFill>
                <a:latin typeface="+mj-lt"/>
              </a:rPr>
              <a:t>Association Analysis</a:t>
            </a:r>
            <a:endParaRPr lang="en-IN" sz="3600" dirty="0">
              <a:solidFill>
                <a:schemeClr val="tx2">
                  <a:lumMod val="75000"/>
                </a:schemeClr>
              </a:solidFill>
              <a:latin typeface="+mj-lt"/>
            </a:endParaRPr>
          </a:p>
        </p:txBody>
      </p:sp>
      <p:sp>
        <p:nvSpPr>
          <p:cNvPr id="5" name="Rectangle 4"/>
          <p:cNvSpPr/>
          <p:nvPr/>
        </p:nvSpPr>
        <p:spPr>
          <a:xfrm>
            <a:off x="428596" y="1500174"/>
            <a:ext cx="8358246" cy="4154984"/>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Association Analysis will use a different dataset to be more in line with the predominant use of Association Analysis which is for Market Basket Analysis.  </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A new data mining project may be built using the GroceryTrans1 table in the </a:t>
            </a:r>
            <a:r>
              <a:rPr lang="en-US" sz="2400" dirty="0" err="1" smtClean="0"/>
              <a:t>Public_Datasets_DM</a:t>
            </a:r>
            <a:r>
              <a:rPr lang="en-US" sz="2400" dirty="0" smtClean="0"/>
              <a:t> database.  </a:t>
            </a:r>
          </a:p>
          <a:p>
            <a:pPr>
              <a:buClr>
                <a:schemeClr val="tx2">
                  <a:lumMod val="60000"/>
                  <a:lumOff val="40000"/>
                </a:schemeClr>
              </a:buClr>
              <a:buFont typeface="Wingdings" pitchFamily="2" charset="2"/>
              <a:buChar char="§"/>
            </a:pPr>
            <a:endParaRPr lang="en-US" sz="2400" dirty="0" smtClean="0"/>
          </a:p>
          <a:p>
            <a:pPr>
              <a:buClr>
                <a:schemeClr val="tx2">
                  <a:lumMod val="60000"/>
                  <a:lumOff val="40000"/>
                </a:schemeClr>
              </a:buClr>
              <a:buFont typeface="Wingdings" pitchFamily="2" charset="2"/>
              <a:buChar char="§"/>
            </a:pPr>
            <a:r>
              <a:rPr lang="en-US" sz="2400" dirty="0" smtClean="0"/>
              <a:t> The steps for creating and </a:t>
            </a:r>
            <a:r>
              <a:rPr lang="en-US" sz="2400" b="1" dirty="0" smtClean="0"/>
              <a:t>Data Source</a:t>
            </a:r>
            <a:r>
              <a:rPr lang="en-US" sz="2400" dirty="0" smtClean="0"/>
              <a:t> and a </a:t>
            </a:r>
            <a:r>
              <a:rPr lang="en-US" sz="2400" b="1" dirty="0" smtClean="0"/>
              <a:t>Data Source View</a:t>
            </a:r>
            <a:r>
              <a:rPr lang="en-US" sz="2400" dirty="0" smtClean="0"/>
              <a:t> are not repeated here.  </a:t>
            </a: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56</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571472" y="428603"/>
            <a:ext cx="3581399" cy="2928959"/>
          </a:xfrm>
          <a:prstGeom prst="rect">
            <a:avLst/>
          </a:prstGeom>
          <a:noFill/>
          <a:ln w="9525">
            <a:noFill/>
            <a:miter lim="800000"/>
            <a:headEnd/>
            <a:tailEnd/>
          </a:ln>
        </p:spPr>
      </p:pic>
      <p:sp>
        <p:nvSpPr>
          <p:cNvPr id="5" name="Rectangle 4"/>
          <p:cNvSpPr/>
          <p:nvPr/>
        </p:nvSpPr>
        <p:spPr>
          <a:xfrm>
            <a:off x="285720" y="3500438"/>
            <a:ext cx="8572560" cy="3539430"/>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Right click </a:t>
            </a:r>
            <a:r>
              <a:rPr lang="en-US" sz="2400" b="1" dirty="0" smtClean="0"/>
              <a:t>Mining Structures</a:t>
            </a:r>
            <a:r>
              <a:rPr lang="en-US" sz="2400" dirty="0" smtClean="0"/>
              <a:t> in Solution Explorer and create a new mining structure.  </a:t>
            </a:r>
          </a:p>
          <a:p>
            <a:pPr>
              <a:buClr>
                <a:schemeClr val="tx2">
                  <a:lumMod val="60000"/>
                  <a:lumOff val="40000"/>
                </a:schemeClr>
              </a:buClr>
              <a:buFont typeface="Wingdings" pitchFamily="2" charset="2"/>
              <a:buChar char="§"/>
            </a:pPr>
            <a:r>
              <a:rPr lang="en-US" sz="2400" b="1" dirty="0" smtClean="0"/>
              <a:t> GroceryTrans Association Analysis</a:t>
            </a:r>
            <a:r>
              <a:rPr lang="en-US" sz="2400" dirty="0" smtClean="0"/>
              <a:t> is the Data Source View to be used for creating the mining structure.</a:t>
            </a:r>
          </a:p>
          <a:p>
            <a:pPr>
              <a:buClr>
                <a:schemeClr val="tx2">
                  <a:lumMod val="60000"/>
                  <a:lumOff val="40000"/>
                </a:schemeClr>
              </a:buClr>
              <a:buFont typeface="Wingdings" pitchFamily="2" charset="2"/>
              <a:buChar char="§"/>
            </a:pPr>
            <a:r>
              <a:rPr lang="en-US" sz="2400" dirty="0" smtClean="0"/>
              <a:t> Select the GroceryTrans1 table and check both the Case and Nested check boxes.  </a:t>
            </a:r>
          </a:p>
          <a:p>
            <a:pPr>
              <a:buClr>
                <a:schemeClr val="tx2">
                  <a:lumMod val="60000"/>
                  <a:lumOff val="40000"/>
                </a:schemeClr>
              </a:buClr>
              <a:buFont typeface="Wingdings" pitchFamily="2" charset="2"/>
              <a:buChar char="§"/>
            </a:pPr>
            <a:r>
              <a:rPr lang="en-US" sz="2400" dirty="0" smtClean="0"/>
              <a:t> Click the Next button.</a:t>
            </a:r>
            <a:endParaRPr lang="en-IN" sz="2400" dirty="0" smtClean="0"/>
          </a:p>
          <a:p>
            <a:pPr>
              <a:buClr>
                <a:schemeClr val="tx2">
                  <a:lumMod val="60000"/>
                  <a:lumOff val="40000"/>
                </a:schemeClr>
              </a:buClr>
            </a:pPr>
            <a:endParaRPr lang="en-IN" sz="2400" dirty="0"/>
          </a:p>
        </p:txBody>
      </p:sp>
      <p:pic>
        <p:nvPicPr>
          <p:cNvPr id="6" name="Picture 5"/>
          <p:cNvPicPr/>
          <p:nvPr/>
        </p:nvPicPr>
        <p:blipFill>
          <a:blip r:embed="rId4" cstate="print"/>
          <a:srcRect/>
          <a:stretch>
            <a:fillRect/>
          </a:stretch>
        </p:blipFill>
        <p:spPr bwMode="auto">
          <a:xfrm>
            <a:off x="4357686" y="1071546"/>
            <a:ext cx="4281484" cy="1785950"/>
          </a:xfrm>
          <a:prstGeom prst="rect">
            <a:avLst/>
          </a:prstGeom>
          <a:noFill/>
          <a:ln w="9525">
            <a:noFill/>
            <a:miter lim="800000"/>
            <a:headEnd/>
            <a:tailEnd/>
          </a:ln>
        </p:spPr>
      </p:pic>
      <p:sp>
        <p:nvSpPr>
          <p:cNvPr id="11"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57</a:t>
            </a:fld>
            <a:endParaRPr kumimoji="0" lang="en-US" dirty="0">
              <a:solidFill>
                <a:schemeClr val="accent1">
                  <a:lumMod val="50000"/>
                </a:schemeClr>
              </a:solidFill>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785918" y="857232"/>
          <a:ext cx="5357850" cy="5678424"/>
        </p:xfrm>
        <a:graphic>
          <a:graphicData uri="http://schemas.openxmlformats.org/drawingml/2006/table">
            <a:tbl>
              <a:tblPr/>
              <a:tblGrid>
                <a:gridCol w="1380052"/>
                <a:gridCol w="1900265"/>
                <a:gridCol w="2077533"/>
              </a:tblGrid>
              <a:tr h="348309">
                <a:tc>
                  <a:txBody>
                    <a:bodyPr/>
                    <a:lstStyle/>
                    <a:p>
                      <a:pPr algn="l">
                        <a:lnSpc>
                          <a:spcPct val="115000"/>
                        </a:lnSpc>
                        <a:spcAft>
                          <a:spcPts val="0"/>
                        </a:spcAft>
                      </a:pPr>
                      <a:r>
                        <a:rPr lang="en-US" sz="1800" dirty="0" err="1">
                          <a:latin typeface="+mn-lt"/>
                          <a:ea typeface="Calibri"/>
                          <a:cs typeface="Times New Roman"/>
                        </a:rPr>
                        <a:t>RecordNbr</a:t>
                      </a:r>
                      <a:endParaRPr lang="en-IN" sz="1800" dirty="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dirty="0" smtClean="0">
                          <a:latin typeface="+mn-lt"/>
                          <a:ea typeface="Calibri"/>
                          <a:cs typeface="Times New Roman"/>
                        </a:rPr>
                        <a:t>         CUSTOMER</a:t>
                      </a:r>
                      <a:endParaRPr lang="en-IN" sz="1800" dirty="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PRODUCT</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dirty="0">
                          <a:latin typeface="+mn-lt"/>
                          <a:ea typeface="Calibri"/>
                          <a:cs typeface="Times New Roman"/>
                        </a:rPr>
                        <a:t>1</a:t>
                      </a:r>
                      <a:endParaRPr lang="en-IN" sz="1800" dirty="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0</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dirty="0" err="1">
                          <a:latin typeface="+mn-lt"/>
                          <a:ea typeface="Calibri"/>
                          <a:cs typeface="Times New Roman"/>
                        </a:rPr>
                        <a:t>hering</a:t>
                      </a:r>
                      <a:endParaRPr lang="en-IN" sz="1800" dirty="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2</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0</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corned_b</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3</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0</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dirty="0">
                          <a:latin typeface="+mn-lt"/>
                          <a:ea typeface="Calibri"/>
                          <a:cs typeface="Times New Roman"/>
                        </a:rPr>
                        <a:t>olives</a:t>
                      </a:r>
                      <a:endParaRPr lang="en-IN" sz="1800" dirty="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4</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0</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ham</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5</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0</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turkey</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6</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0</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dirty="0">
                          <a:latin typeface="+mn-lt"/>
                          <a:ea typeface="Calibri"/>
                          <a:cs typeface="Times New Roman"/>
                        </a:rPr>
                        <a:t>bourbon</a:t>
                      </a:r>
                      <a:endParaRPr lang="en-IN" sz="1800" dirty="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7</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0</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ice_crea</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8</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1</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dirty="0">
                          <a:latin typeface="+mn-lt"/>
                          <a:ea typeface="Calibri"/>
                          <a:cs typeface="Times New Roman"/>
                        </a:rPr>
                        <a:t>baguette</a:t>
                      </a:r>
                      <a:endParaRPr lang="en-IN" sz="1800" dirty="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9</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1</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soda</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10</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1</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hering</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11</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1</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cracker</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12</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1</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dirty="0" err="1">
                          <a:latin typeface="+mn-lt"/>
                          <a:ea typeface="Calibri"/>
                          <a:cs typeface="Times New Roman"/>
                        </a:rPr>
                        <a:t>heineken</a:t>
                      </a:r>
                      <a:endParaRPr lang="en-IN" sz="1800" dirty="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13</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1</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olives</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14</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1</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corned_b</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15</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dirty="0">
                          <a:latin typeface="+mn-lt"/>
                          <a:ea typeface="Calibri"/>
                          <a:cs typeface="Times New Roman"/>
                        </a:rPr>
                        <a:t>2</a:t>
                      </a:r>
                      <a:endParaRPr lang="en-IN" sz="1800" dirty="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a:latin typeface="+mn-lt"/>
                          <a:ea typeface="Calibri"/>
                          <a:cs typeface="Times New Roman"/>
                        </a:rPr>
                        <a:t>avocado</a:t>
                      </a:r>
                      <a:endParaRPr lang="en-IN" sz="1800">
                        <a:latin typeface="+mn-lt"/>
                        <a:ea typeface="Calibri"/>
                        <a:cs typeface="Times New Roman"/>
                      </a:endParaRPr>
                    </a:p>
                  </a:txBody>
                  <a:tcPr marL="68580" marR="68580" marT="0" marB="0" anchor="b">
                    <a:lnL>
                      <a:noFill/>
                    </a:lnL>
                    <a:lnR>
                      <a:noFill/>
                    </a:lnR>
                    <a:lnT>
                      <a:noFill/>
                    </a:lnT>
                    <a:lnB>
                      <a:noFill/>
                    </a:lnB>
                  </a:tcPr>
                </a:tc>
              </a:tr>
              <a:tr h="304943">
                <a:tc>
                  <a:txBody>
                    <a:bodyPr/>
                    <a:lstStyle/>
                    <a:p>
                      <a:pPr algn="r">
                        <a:lnSpc>
                          <a:spcPct val="115000"/>
                        </a:lnSpc>
                        <a:spcAft>
                          <a:spcPts val="0"/>
                        </a:spcAft>
                      </a:pPr>
                      <a:r>
                        <a:rPr lang="en-US" sz="1800">
                          <a:latin typeface="+mn-lt"/>
                          <a:ea typeface="Calibri"/>
                          <a:cs typeface="Times New Roman"/>
                        </a:rPr>
                        <a:t>16</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800">
                          <a:latin typeface="+mn-lt"/>
                          <a:ea typeface="Calibri"/>
                          <a:cs typeface="Times New Roman"/>
                        </a:rPr>
                        <a:t>2</a:t>
                      </a:r>
                      <a:endParaRPr lang="en-IN" sz="1800">
                        <a:latin typeface="+mn-lt"/>
                        <a:ea typeface="Calibri"/>
                        <a:cs typeface="Times New Roman"/>
                      </a:endParaRPr>
                    </a:p>
                  </a:txBody>
                  <a:tcPr marL="68580" marR="68580" marT="0" marB="0" anchor="b">
                    <a:lnL>
                      <a:noFill/>
                    </a:lnL>
                    <a:lnR>
                      <a:noFill/>
                    </a:lnR>
                    <a:lnT>
                      <a:noFill/>
                    </a:lnT>
                    <a:lnB>
                      <a:noFill/>
                    </a:lnB>
                  </a:tcPr>
                </a:tc>
                <a:tc>
                  <a:txBody>
                    <a:bodyPr/>
                    <a:lstStyle/>
                    <a:p>
                      <a:pPr algn="l">
                        <a:lnSpc>
                          <a:spcPct val="115000"/>
                        </a:lnSpc>
                        <a:spcAft>
                          <a:spcPts val="0"/>
                        </a:spcAft>
                      </a:pPr>
                      <a:r>
                        <a:rPr lang="en-US" sz="1800" dirty="0">
                          <a:latin typeface="+mn-lt"/>
                          <a:ea typeface="Calibri"/>
                          <a:cs typeface="Times New Roman"/>
                        </a:rPr>
                        <a:t>cracker</a:t>
                      </a:r>
                      <a:endParaRPr lang="en-IN" sz="1800" dirty="0">
                        <a:latin typeface="+mn-lt"/>
                        <a:ea typeface="Calibri"/>
                        <a:cs typeface="Times New Roman"/>
                      </a:endParaRPr>
                    </a:p>
                  </a:txBody>
                  <a:tcPr marL="68580" marR="68580" marT="0" marB="0" anchor="b">
                    <a:lnL>
                      <a:noFill/>
                    </a:lnL>
                    <a:lnR>
                      <a:noFill/>
                    </a:lnR>
                    <a:lnT>
                      <a:noFill/>
                    </a:lnT>
                    <a:lnB>
                      <a:noFill/>
                    </a:lnB>
                  </a:tcPr>
                </a:tc>
              </a:tr>
            </a:tbl>
          </a:graphicData>
        </a:graphic>
      </p:graphicFrame>
      <p:sp>
        <p:nvSpPr>
          <p:cNvPr id="8" name="Rectangle 7"/>
          <p:cNvSpPr/>
          <p:nvPr/>
        </p:nvSpPr>
        <p:spPr>
          <a:xfrm>
            <a:off x="428596" y="285728"/>
            <a:ext cx="8358246" cy="830997"/>
          </a:xfrm>
          <a:prstGeom prst="rect">
            <a:avLst/>
          </a:prstGeom>
        </p:spPr>
        <p:txBody>
          <a:bodyPr wrap="square">
            <a:spAutoFit/>
          </a:bodyPr>
          <a:lstStyle/>
          <a:p>
            <a:pPr lvl="0" fontAlgn="base">
              <a:spcBef>
                <a:spcPct val="0"/>
              </a:spcBef>
              <a:spcAft>
                <a:spcPct val="0"/>
              </a:spcAft>
            </a:pPr>
            <a:r>
              <a:rPr lang="en-US" sz="2400" dirty="0" smtClean="0">
                <a:ea typeface="Calibri" pitchFamily="34" charset="0"/>
                <a:cs typeface="Times New Roman" pitchFamily="18" charset="0"/>
              </a:rPr>
              <a:t>The format of the data is in transactional format and appears as below.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4611231"/>
            <a:ext cx="8858280" cy="2308324"/>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Since the customer is repeated, have the single table work both as a case and nested table.   </a:t>
            </a:r>
          </a:p>
          <a:p>
            <a:pPr>
              <a:buClr>
                <a:schemeClr val="tx2">
                  <a:lumMod val="60000"/>
                  <a:lumOff val="40000"/>
                </a:schemeClr>
              </a:buClr>
              <a:buFont typeface="Wingdings" pitchFamily="2" charset="2"/>
              <a:buChar char="§"/>
            </a:pPr>
            <a:r>
              <a:rPr lang="en-US" sz="2400" dirty="0" smtClean="0"/>
              <a:t> The Customer will be the key value for the Case portion.</a:t>
            </a:r>
          </a:p>
          <a:p>
            <a:pPr>
              <a:buClr>
                <a:schemeClr val="tx2">
                  <a:lumMod val="60000"/>
                  <a:lumOff val="40000"/>
                </a:schemeClr>
              </a:buClr>
              <a:buFont typeface="Wingdings" pitchFamily="2" charset="2"/>
              <a:buChar char="§"/>
            </a:pPr>
            <a:r>
              <a:rPr lang="en-US" sz="2400" dirty="0" smtClean="0"/>
              <a:t> The Product will be the key for the nested portion.   </a:t>
            </a:r>
          </a:p>
          <a:p>
            <a:pPr>
              <a:buClr>
                <a:schemeClr val="tx2">
                  <a:lumMod val="60000"/>
                  <a:lumOff val="40000"/>
                </a:schemeClr>
              </a:buClr>
            </a:pPr>
            <a:endParaRPr lang="en-IN" sz="2400" dirty="0"/>
          </a:p>
        </p:txBody>
      </p:sp>
      <p:pic>
        <p:nvPicPr>
          <p:cNvPr id="5" name="Picture 4"/>
          <p:cNvPicPr/>
          <p:nvPr/>
        </p:nvPicPr>
        <p:blipFill>
          <a:blip r:embed="rId3" cstate="print"/>
          <a:srcRect/>
          <a:stretch>
            <a:fillRect/>
          </a:stretch>
        </p:blipFill>
        <p:spPr bwMode="auto">
          <a:xfrm>
            <a:off x="2214546" y="500042"/>
            <a:ext cx="4476750" cy="4001264"/>
          </a:xfrm>
          <a:prstGeom prst="rect">
            <a:avLst/>
          </a:prstGeom>
          <a:noFill/>
          <a:ln w="9525">
            <a:noFill/>
            <a:miter lim="800000"/>
            <a:headEnd/>
            <a:tailEnd/>
          </a:ln>
        </p:spPr>
      </p:pic>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59</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1" name="Slide Number Placeholder 5"/>
          <p:cNvSpPr>
            <a:spLocks noGrp="1"/>
          </p:cNvSpPr>
          <p:nvPr>
            <p:ph type="sldNum" sz="quarter" idx="12"/>
          </p:nvPr>
        </p:nvSpPr>
        <p:spPr/>
        <p:txBody>
          <a:bodyPr/>
          <a:lstStyle/>
          <a:p>
            <a:fld id="{91974DF9-AD47-4691-BA21-BBFCE3637A9A}" type="slidenum">
              <a:rPr kumimoji="0" lang="en-US" smtClean="0">
                <a:solidFill>
                  <a:schemeClr val="accent1">
                    <a:lumMod val="50000"/>
                  </a:schemeClr>
                </a:solidFill>
              </a:rPr>
              <a:pPr/>
              <a:t>6</a:t>
            </a:fld>
            <a:endParaRPr kumimoji="0" lang="en-US" dirty="0">
              <a:solidFill>
                <a:schemeClr val="accent1">
                  <a:lumMod val="50000"/>
                </a:schemeClr>
              </a:solidFill>
            </a:endParaRPr>
          </a:p>
        </p:txBody>
      </p:sp>
      <p:sp>
        <p:nvSpPr>
          <p:cNvPr id="2" name="Title 1"/>
          <p:cNvSpPr>
            <a:spLocks noGrp="1"/>
          </p:cNvSpPr>
          <p:nvPr>
            <p:ph type="title" idx="4294967295"/>
          </p:nvPr>
        </p:nvSpPr>
        <p:spPr>
          <a:xfrm>
            <a:off x="500034" y="214290"/>
            <a:ext cx="8229600" cy="1143000"/>
          </a:xfrm>
        </p:spPr>
        <p:txBody>
          <a:bodyPr>
            <a:normAutofit/>
          </a:bodyPr>
          <a:lstStyle/>
          <a:p>
            <a:pPr algn="l"/>
            <a:r>
              <a:rPr lang="en-US" sz="4000" dirty="0" smtClean="0"/>
              <a:t>Prediction</a:t>
            </a:r>
            <a:endParaRPr lang="en-IN" sz="4000" dirty="0"/>
          </a:p>
        </p:txBody>
      </p:sp>
      <p:sp>
        <p:nvSpPr>
          <p:cNvPr id="3" name="Content Placeholder 2"/>
          <p:cNvSpPr>
            <a:spLocks noGrp="1"/>
          </p:cNvSpPr>
          <p:nvPr>
            <p:ph idx="4294967295"/>
          </p:nvPr>
        </p:nvSpPr>
        <p:spPr>
          <a:xfrm>
            <a:off x="960438" y="1714500"/>
            <a:ext cx="8183562" cy="4187825"/>
          </a:xfrm>
        </p:spPr>
        <p:txBody>
          <a:bodyPr>
            <a:normAutofit/>
          </a:bodyPr>
          <a:lstStyle/>
          <a:p>
            <a:r>
              <a:rPr lang="en-US" sz="2400" dirty="0" smtClean="0"/>
              <a:t>An estimation data mining task or classification task used to predict future outcomes.</a:t>
            </a:r>
          </a:p>
          <a:p>
            <a:endParaRPr lang="en-US" sz="2400" dirty="0" smtClean="0"/>
          </a:p>
          <a:p>
            <a:r>
              <a:rPr lang="en-US" sz="2400" dirty="0" smtClean="0"/>
              <a:t>Estimation and classification- Predictive Models.</a:t>
            </a:r>
          </a:p>
          <a:p>
            <a:endParaRPr lang="en-IN" sz="2400" dirty="0"/>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214546" y="428604"/>
            <a:ext cx="4286280" cy="3643338"/>
          </a:xfrm>
          <a:prstGeom prst="rect">
            <a:avLst/>
          </a:prstGeom>
          <a:noFill/>
          <a:ln w="9525">
            <a:noFill/>
            <a:miter lim="800000"/>
            <a:headEnd/>
            <a:tailEnd/>
          </a:ln>
        </p:spPr>
      </p:pic>
      <p:sp>
        <p:nvSpPr>
          <p:cNvPr id="5" name="Rectangle 4"/>
          <p:cNvSpPr/>
          <p:nvPr/>
        </p:nvSpPr>
        <p:spPr>
          <a:xfrm>
            <a:off x="357158" y="4286256"/>
            <a:ext cx="9144000" cy="1938992"/>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Click the Next button.</a:t>
            </a:r>
          </a:p>
          <a:p>
            <a:pPr>
              <a:buClr>
                <a:schemeClr val="tx2">
                  <a:lumMod val="60000"/>
                  <a:lumOff val="40000"/>
                </a:schemeClr>
              </a:buClr>
              <a:buFont typeface="Wingdings" pitchFamily="2" charset="2"/>
              <a:buChar char="§"/>
            </a:pPr>
            <a:r>
              <a:rPr lang="en-US" sz="2400" dirty="0" smtClean="0"/>
              <a:t> Set the Customer Key to  Long.</a:t>
            </a:r>
          </a:p>
          <a:p>
            <a:pPr>
              <a:buClr>
                <a:schemeClr val="tx2">
                  <a:lumMod val="60000"/>
                  <a:lumOff val="40000"/>
                </a:schemeClr>
              </a:buClr>
              <a:buFont typeface="Wingdings" pitchFamily="2" charset="2"/>
              <a:buChar char="§"/>
            </a:pPr>
            <a:r>
              <a:rPr lang="en-US" sz="2400" dirty="0" smtClean="0"/>
              <a:t> Click the Next button. </a:t>
            </a:r>
          </a:p>
          <a:p>
            <a:pPr>
              <a:buClr>
                <a:schemeClr val="tx2">
                  <a:lumMod val="60000"/>
                  <a:lumOff val="40000"/>
                </a:schemeClr>
              </a:buClr>
              <a:buFont typeface="Wingdings" pitchFamily="2" charset="2"/>
              <a:buChar char="§"/>
            </a:pPr>
            <a:r>
              <a:rPr lang="en-US" sz="2400" dirty="0" smtClean="0"/>
              <a:t> Accept the default of a random test set of 30%. </a:t>
            </a:r>
          </a:p>
          <a:p>
            <a:pPr>
              <a:buClr>
                <a:schemeClr val="tx2">
                  <a:lumMod val="60000"/>
                  <a:lumOff val="40000"/>
                </a:schemeClr>
              </a:buClr>
              <a:buFont typeface="Wingdings" pitchFamily="2" charset="2"/>
              <a:buChar char="§"/>
            </a:pPr>
            <a:r>
              <a:rPr lang="en-US" sz="2400" dirty="0" smtClean="0"/>
              <a:t> Click the Next button.  </a:t>
            </a:r>
            <a:endParaRPr lang="en-IN"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571736" y="500043"/>
            <a:ext cx="4224336" cy="3643338"/>
          </a:xfrm>
          <a:prstGeom prst="rect">
            <a:avLst/>
          </a:prstGeom>
          <a:noFill/>
          <a:ln w="9525">
            <a:noFill/>
            <a:miter lim="800000"/>
            <a:headEnd/>
            <a:tailEnd/>
          </a:ln>
        </p:spPr>
      </p:pic>
      <p:cxnSp>
        <p:nvCxnSpPr>
          <p:cNvPr id="133122" name="AutoShape 2"/>
          <p:cNvCxnSpPr>
            <a:cxnSpLocks noChangeShapeType="1"/>
          </p:cNvCxnSpPr>
          <p:nvPr/>
        </p:nvCxnSpPr>
        <p:spPr bwMode="auto">
          <a:xfrm rot="10800000" flipV="1">
            <a:off x="5429256" y="1071546"/>
            <a:ext cx="2286016" cy="852486"/>
          </a:xfrm>
          <a:prstGeom prst="straightConnector1">
            <a:avLst/>
          </a:prstGeom>
          <a:noFill/>
          <a:ln w="38100">
            <a:solidFill>
              <a:srgbClr val="C00000"/>
            </a:solidFill>
            <a:round/>
            <a:headEnd/>
            <a:tailEnd type="triangle" w="med" len="med"/>
          </a:ln>
        </p:spPr>
      </p:cxnSp>
      <p:sp>
        <p:nvSpPr>
          <p:cNvPr id="7" name="Rectangle 6"/>
          <p:cNvSpPr/>
          <p:nvPr/>
        </p:nvSpPr>
        <p:spPr>
          <a:xfrm>
            <a:off x="285720" y="4429132"/>
            <a:ext cx="9144000" cy="1938992"/>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In the Complete the Data Mining Wizard, provide a Mining Structure name, a Mining Model name.</a:t>
            </a:r>
          </a:p>
          <a:p>
            <a:pPr>
              <a:buClr>
                <a:schemeClr val="tx2">
                  <a:lumMod val="60000"/>
                  <a:lumOff val="40000"/>
                </a:schemeClr>
              </a:buClr>
              <a:buFont typeface="Wingdings" pitchFamily="2" charset="2"/>
              <a:buChar char="§"/>
            </a:pPr>
            <a:r>
              <a:rPr lang="en-US" sz="2400" dirty="0" smtClean="0"/>
              <a:t> Ensure that the </a:t>
            </a:r>
            <a:r>
              <a:rPr lang="en-US" sz="2400" b="1" dirty="0" smtClean="0"/>
              <a:t>Allow drill through </a:t>
            </a:r>
            <a:r>
              <a:rPr lang="en-US" sz="2400" dirty="0" smtClean="0"/>
              <a:t>check box is checked. </a:t>
            </a:r>
          </a:p>
          <a:p>
            <a:pPr>
              <a:buClr>
                <a:schemeClr val="tx2">
                  <a:lumMod val="60000"/>
                  <a:lumOff val="40000"/>
                </a:schemeClr>
              </a:buClr>
              <a:buFont typeface="Wingdings" pitchFamily="2" charset="2"/>
              <a:buChar char="§"/>
            </a:pPr>
            <a:r>
              <a:rPr lang="en-US" sz="2400" dirty="0" smtClean="0"/>
              <a:t> Click the Finish button.</a:t>
            </a: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61</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928794" y="500042"/>
            <a:ext cx="4643470" cy="2428892"/>
          </a:xfrm>
          <a:prstGeom prst="rect">
            <a:avLst/>
          </a:prstGeom>
          <a:noFill/>
          <a:ln w="9525">
            <a:noFill/>
            <a:miter lim="800000"/>
            <a:headEnd/>
            <a:tailEnd/>
          </a:ln>
        </p:spPr>
      </p:pic>
      <p:cxnSp>
        <p:nvCxnSpPr>
          <p:cNvPr id="134146" name="AutoShape 2"/>
          <p:cNvCxnSpPr>
            <a:cxnSpLocks noChangeShapeType="1"/>
          </p:cNvCxnSpPr>
          <p:nvPr/>
        </p:nvCxnSpPr>
        <p:spPr bwMode="auto">
          <a:xfrm rot="10800000" flipV="1">
            <a:off x="3500430" y="285728"/>
            <a:ext cx="500066" cy="333397"/>
          </a:xfrm>
          <a:prstGeom prst="straightConnector1">
            <a:avLst/>
          </a:prstGeom>
          <a:noFill/>
          <a:ln w="38100">
            <a:solidFill>
              <a:srgbClr val="C00000"/>
            </a:solidFill>
            <a:round/>
            <a:headEnd/>
            <a:tailEnd type="triangle" w="med" len="med"/>
          </a:ln>
        </p:spPr>
      </p:cxnSp>
      <p:cxnSp>
        <p:nvCxnSpPr>
          <p:cNvPr id="134147" name="AutoShape 3"/>
          <p:cNvCxnSpPr>
            <a:cxnSpLocks noChangeShapeType="1"/>
          </p:cNvCxnSpPr>
          <p:nvPr/>
        </p:nvCxnSpPr>
        <p:spPr bwMode="auto">
          <a:xfrm>
            <a:off x="1285852" y="428604"/>
            <a:ext cx="781050" cy="571500"/>
          </a:xfrm>
          <a:prstGeom prst="straightConnector1">
            <a:avLst/>
          </a:prstGeom>
          <a:noFill/>
          <a:ln w="38100">
            <a:solidFill>
              <a:srgbClr val="C00000"/>
            </a:solidFill>
            <a:round/>
            <a:headEnd/>
            <a:tailEnd type="triangle" w="med" len="med"/>
          </a:ln>
        </p:spPr>
      </p:cxnSp>
      <p:cxnSp>
        <p:nvCxnSpPr>
          <p:cNvPr id="134148" name="AutoShape 4"/>
          <p:cNvCxnSpPr>
            <a:cxnSpLocks noChangeShapeType="1"/>
          </p:cNvCxnSpPr>
          <p:nvPr/>
        </p:nvCxnSpPr>
        <p:spPr bwMode="auto">
          <a:xfrm rot="10800000" flipV="1">
            <a:off x="5715008" y="428604"/>
            <a:ext cx="785817" cy="319132"/>
          </a:xfrm>
          <a:prstGeom prst="straightConnector1">
            <a:avLst/>
          </a:prstGeom>
          <a:noFill/>
          <a:ln w="38100">
            <a:solidFill>
              <a:srgbClr val="C00000"/>
            </a:solidFill>
            <a:round/>
            <a:headEnd/>
            <a:tailEnd type="triangle" w="med" len="med"/>
          </a:ln>
        </p:spPr>
      </p:cxnSp>
      <p:sp>
        <p:nvSpPr>
          <p:cNvPr id="134151" name="Rectangle 7"/>
          <p:cNvSpPr>
            <a:spLocks noChangeArrowheads="1"/>
          </p:cNvSpPr>
          <p:nvPr/>
        </p:nvSpPr>
        <p:spPr bwMode="auto">
          <a:xfrm>
            <a:off x="0"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134152" name="Rectangle 8"/>
          <p:cNvSpPr>
            <a:spLocks noChangeArrowheads="1"/>
          </p:cNvSpPr>
          <p:nvPr/>
        </p:nvSpPr>
        <p:spPr bwMode="auto">
          <a:xfrm>
            <a:off x="428596" y="2857496"/>
            <a:ext cx="87154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 typeface="Wingdings" pitchFamily="2" charset="2"/>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Run the model and review the results. </a:t>
            </a:r>
          </a:p>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 typeface="Wingdings" pitchFamily="2" charset="2"/>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The Rules tab is the default tab with a default minimum probability of .40 displayed and initially sorted by probability.</a:t>
            </a:r>
          </a:p>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 typeface="Wingdings" pitchFamily="2" charset="2"/>
              <a:buChar char="§"/>
              <a:tabLst/>
            </a:pPr>
            <a:r>
              <a:rPr lang="en-US" sz="2400" dirty="0" smtClean="0">
                <a:ea typeface="Calibri" pitchFamily="34" charset="0"/>
                <a:cs typeface="Times New Roman" pitchFamily="18" charset="0"/>
              </a:rPr>
              <a:t> C</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hange the Minimum importance to .23. </a:t>
            </a:r>
          </a:p>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 typeface="Wingdings" pitchFamily="2" charset="2"/>
              <a:buChar char="§"/>
              <a:tabLst/>
            </a:pPr>
            <a:r>
              <a:rPr lang="en-US" sz="2400" dirty="0" smtClean="0">
                <a:ea typeface="Calibri" pitchFamily="34" charset="0"/>
                <a:cs typeface="Times New Roman" pitchFamily="18" charset="0"/>
              </a:rPr>
              <a:t> S</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et the Show: dropdown to Show attribute names only.</a:t>
            </a:r>
          </a:p>
          <a:p>
            <a:pPr fontAlgn="base">
              <a:spcBef>
                <a:spcPct val="0"/>
              </a:spcBef>
              <a:spcAft>
                <a:spcPct val="0"/>
              </a:spcAft>
              <a:buClr>
                <a:schemeClr val="tx2">
                  <a:lumMod val="60000"/>
                  <a:lumOff val="40000"/>
                </a:schemeClr>
              </a:buClr>
            </a:pPr>
            <a:endParaRPr lang="en-US" sz="2400" dirty="0" smtClean="0"/>
          </a:p>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Tx/>
              <a:buNone/>
              <a:tabLst/>
            </a:pPr>
            <a:endParaRPr kumimoji="0" lang="en-US" sz="24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tx2">
                  <a:lumMod val="60000"/>
                  <a:lumOff val="40000"/>
                </a:schemeClr>
              </a:buClr>
              <a:buSzTx/>
              <a:buFontTx/>
              <a:buNone/>
              <a:tabLst/>
            </a:pPr>
            <a:endParaRPr kumimoji="0" lang="en-US" sz="2400" b="0" i="0" u="none" strike="noStrike" cap="none" normalizeH="0" baseline="0" dirty="0" smtClean="0">
              <a:ln>
                <a:noFill/>
              </a:ln>
              <a:solidFill>
                <a:schemeClr val="tx1"/>
              </a:solidFill>
              <a:effectLst/>
              <a:cs typeface="Arial" pitchFamily="34" charset="0"/>
            </a:endParaRPr>
          </a:p>
        </p:txBody>
      </p:sp>
      <p:sp>
        <p:nvSpPr>
          <p:cNvPr id="12" name="TextBox 11"/>
          <p:cNvSpPr txBox="1"/>
          <p:nvPr/>
        </p:nvSpPr>
        <p:spPr>
          <a:xfrm>
            <a:off x="357158" y="5534561"/>
            <a:ext cx="8572560" cy="1323439"/>
          </a:xfrm>
          <a:prstGeom prst="rect">
            <a:avLst/>
          </a:prstGeom>
          <a:noFill/>
        </p:spPr>
        <p:txBody>
          <a:bodyPr wrap="square" rtlCol="0">
            <a:spAutoFit/>
          </a:bodyPr>
          <a:lstStyle/>
          <a:p>
            <a:pPr fontAlgn="base">
              <a:spcBef>
                <a:spcPct val="0"/>
              </a:spcBef>
              <a:spcAft>
                <a:spcPct val="0"/>
              </a:spcAft>
            </a:pPr>
            <a:r>
              <a:rPr lang="en-US" sz="1600" dirty="0" smtClean="0"/>
              <a:t>Note: Sardines, coke-&gt; </a:t>
            </a:r>
            <a:r>
              <a:rPr lang="en-US" sz="1600" dirty="0" err="1" smtClean="0"/>
              <a:t>ice_crea</a:t>
            </a:r>
            <a:r>
              <a:rPr lang="en-US" sz="1600" dirty="0" smtClean="0"/>
              <a:t> has a fairly high probability and also a fairly high level of Importance.  If you have checked to allow drill downs when building the model,  Drill down is possible to view customer baskets for this rule. Right click and select </a:t>
            </a:r>
            <a:r>
              <a:rPr lang="en-US" sz="1600" b="1" dirty="0" smtClean="0"/>
              <a:t>Drill Through.</a:t>
            </a:r>
            <a:endParaRPr lang="en-IN" sz="1600" dirty="0" smtClean="0"/>
          </a:p>
          <a:p>
            <a:endParaRPr lang="en-IN" sz="1600" dirty="0"/>
          </a:p>
        </p:txBody>
      </p:sp>
      <p:sp>
        <p:nvSpPr>
          <p:cNvPr id="13"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62</a:t>
            </a:fld>
            <a:endParaRPr kumimoji="0" lang="en-US" dirty="0">
              <a:solidFill>
                <a:schemeClr val="accent1">
                  <a:lumMod val="50000"/>
                </a:schemeClr>
              </a:solidFill>
            </a:endParaRPr>
          </a:p>
        </p:txBody>
      </p:sp>
      <p:sp>
        <p:nvSpPr>
          <p:cNvPr id="14"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5" name="Rectangle 14"/>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285852" y="428604"/>
            <a:ext cx="6492240" cy="2093043"/>
          </a:xfrm>
          <a:prstGeom prst="rect">
            <a:avLst/>
          </a:prstGeom>
          <a:noFill/>
          <a:ln w="9525">
            <a:noFill/>
            <a:miter lim="800000"/>
            <a:headEnd/>
            <a:tailEnd/>
          </a:ln>
        </p:spPr>
      </p:pic>
      <p:sp>
        <p:nvSpPr>
          <p:cNvPr id="5" name="Rectangle 4"/>
          <p:cNvSpPr/>
          <p:nvPr/>
        </p:nvSpPr>
        <p:spPr>
          <a:xfrm>
            <a:off x="285720" y="2887682"/>
            <a:ext cx="8858280" cy="3416320"/>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Click the </a:t>
            </a:r>
            <a:r>
              <a:rPr lang="en-US" sz="2400" dirty="0" err="1" smtClean="0"/>
              <a:t>Itemsets</a:t>
            </a:r>
            <a:r>
              <a:rPr lang="en-US" sz="2400" dirty="0" smtClean="0"/>
              <a:t> tab. </a:t>
            </a:r>
          </a:p>
          <a:p>
            <a:pPr>
              <a:buClr>
                <a:schemeClr val="tx2">
                  <a:lumMod val="60000"/>
                  <a:lumOff val="40000"/>
                </a:schemeClr>
              </a:buClr>
              <a:buFont typeface="Wingdings" pitchFamily="2" charset="2"/>
              <a:buChar char="§"/>
            </a:pPr>
            <a:r>
              <a:rPr lang="en-US" sz="2400" dirty="0" smtClean="0"/>
              <a:t> You will probably want to set the Show: drop down box to </a:t>
            </a:r>
            <a:r>
              <a:rPr lang="en-US" sz="2400" b="1" dirty="0" smtClean="0"/>
              <a:t>Show attribute name only</a:t>
            </a:r>
            <a:r>
              <a:rPr lang="en-US" sz="2400" dirty="0" smtClean="0"/>
              <a:t>.   </a:t>
            </a:r>
          </a:p>
          <a:p>
            <a:pPr>
              <a:buClr>
                <a:schemeClr val="tx2">
                  <a:lumMod val="60000"/>
                  <a:lumOff val="40000"/>
                </a:schemeClr>
              </a:buClr>
              <a:buFont typeface="Wingdings" pitchFamily="2" charset="2"/>
              <a:buChar char="§"/>
            </a:pPr>
            <a:r>
              <a:rPr lang="en-US" sz="2400" dirty="0" smtClean="0"/>
              <a:t> Change this to Show attribute name only.  </a:t>
            </a:r>
          </a:p>
          <a:p>
            <a:pPr>
              <a:buClr>
                <a:schemeClr val="tx2">
                  <a:lumMod val="60000"/>
                  <a:lumOff val="40000"/>
                </a:schemeClr>
              </a:buClr>
              <a:buFont typeface="Wingdings" pitchFamily="2" charset="2"/>
              <a:buChar char="§"/>
            </a:pPr>
            <a:r>
              <a:rPr lang="en-US" sz="2400" dirty="0" smtClean="0"/>
              <a:t> The number of rows has been set to 2000.  </a:t>
            </a:r>
            <a:endParaRPr lang="en-IN" sz="2400" dirty="0" smtClean="0"/>
          </a:p>
          <a:p>
            <a:pPr>
              <a:buClr>
                <a:schemeClr val="tx2">
                  <a:lumMod val="60000"/>
                  <a:lumOff val="40000"/>
                </a:schemeClr>
              </a:buClr>
              <a:buFont typeface="Wingdings" pitchFamily="2" charset="2"/>
              <a:buChar char="§"/>
            </a:pPr>
            <a:r>
              <a:rPr lang="en-US" sz="2400" dirty="0" smtClean="0"/>
              <a:t> The </a:t>
            </a:r>
            <a:r>
              <a:rPr lang="en-US" sz="2400" dirty="0" err="1" smtClean="0"/>
              <a:t>Itemset</a:t>
            </a:r>
            <a:r>
              <a:rPr lang="en-US" sz="2400" dirty="0" smtClean="0"/>
              <a:t> shows the </a:t>
            </a:r>
            <a:r>
              <a:rPr lang="en-US" sz="2400" b="1" dirty="0" smtClean="0"/>
              <a:t>Support</a:t>
            </a:r>
            <a:r>
              <a:rPr lang="en-US" sz="2400" dirty="0" smtClean="0"/>
              <a:t> for each of the products, a count of how many times the product occurred in the baskets. </a:t>
            </a:r>
          </a:p>
          <a:p>
            <a:pPr>
              <a:buClr>
                <a:schemeClr val="tx2">
                  <a:lumMod val="60000"/>
                  <a:lumOff val="40000"/>
                </a:schemeClr>
              </a:buClr>
              <a:buFont typeface="Arial" pitchFamily="34" charset="0"/>
              <a:buChar char="•"/>
            </a:pPr>
            <a:endParaRPr lang="en-IN" sz="2400" dirty="0"/>
          </a:p>
        </p:txBody>
      </p:sp>
      <p:sp>
        <p:nvSpPr>
          <p:cNvPr id="11"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63</a:t>
            </a:fld>
            <a:endParaRPr kumimoji="0" lang="en-US" dirty="0">
              <a:solidFill>
                <a:schemeClr val="accent1">
                  <a:lumMod val="50000"/>
                </a:schemeClr>
              </a:solidFill>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214546" y="428604"/>
            <a:ext cx="4714908" cy="3643362"/>
          </a:xfrm>
          <a:prstGeom prst="rect">
            <a:avLst/>
          </a:prstGeom>
          <a:noFill/>
          <a:ln w="9525">
            <a:noFill/>
            <a:miter lim="800000"/>
            <a:headEnd/>
            <a:tailEnd/>
          </a:ln>
        </p:spPr>
      </p:pic>
      <p:sp>
        <p:nvSpPr>
          <p:cNvPr id="5" name="Rectangle 4"/>
          <p:cNvSpPr/>
          <p:nvPr/>
        </p:nvSpPr>
        <p:spPr>
          <a:xfrm>
            <a:off x="428596" y="4143380"/>
            <a:ext cx="8929718" cy="2308324"/>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Click the </a:t>
            </a:r>
            <a:r>
              <a:rPr lang="en-US" sz="2400" b="1" dirty="0" smtClean="0"/>
              <a:t>Dependency Network </a:t>
            </a:r>
            <a:r>
              <a:rPr lang="en-US" sz="2400" dirty="0" smtClean="0"/>
              <a:t>sub tab.</a:t>
            </a:r>
          </a:p>
          <a:p>
            <a:pPr>
              <a:buClr>
                <a:schemeClr val="tx2">
                  <a:lumMod val="60000"/>
                  <a:lumOff val="40000"/>
                </a:schemeClr>
              </a:buClr>
              <a:buFont typeface="Wingdings" pitchFamily="2" charset="2"/>
              <a:buChar char="§"/>
            </a:pPr>
            <a:r>
              <a:rPr lang="en-US" sz="2400" dirty="0" smtClean="0"/>
              <a:t> The slider on the left allows one to investigate the strength of the links between the products. Move the slider to the top and then to the bottom.</a:t>
            </a:r>
          </a:p>
          <a:p>
            <a:pPr>
              <a:buClr>
                <a:schemeClr val="tx2">
                  <a:lumMod val="60000"/>
                  <a:lumOff val="40000"/>
                </a:schemeClr>
              </a:buClr>
            </a:pPr>
            <a:r>
              <a:rPr lang="en-US" sz="2400" dirty="0" smtClean="0"/>
              <a:t> </a:t>
            </a:r>
          </a:p>
          <a:p>
            <a:pPr>
              <a:buClr>
                <a:schemeClr val="tx2">
                  <a:lumMod val="60000"/>
                  <a:lumOff val="40000"/>
                </a:schemeClr>
              </a:buClr>
              <a:buFont typeface="Wingdings" pitchFamily="2" charset="2"/>
              <a:buChar char="§"/>
            </a:pPr>
            <a:endParaRPr lang="en-IN" sz="2400" dirty="0"/>
          </a:p>
        </p:txBody>
      </p:sp>
      <p:sp>
        <p:nvSpPr>
          <p:cNvPr id="10"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64</a:t>
            </a:fld>
            <a:endParaRPr kumimoji="0" lang="en-US" dirty="0">
              <a:solidFill>
                <a:schemeClr val="accent1">
                  <a:lumMod val="50000"/>
                </a:schemeClr>
              </a:solidFill>
            </a:endParaRPr>
          </a:p>
        </p:txBody>
      </p:sp>
      <p:sp>
        <p:nvSpPr>
          <p:cNvPr id="11"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2" name="Rectangle 11"/>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643042" y="642918"/>
            <a:ext cx="6038850" cy="3209925"/>
          </a:xfrm>
          <a:prstGeom prst="rect">
            <a:avLst/>
          </a:prstGeom>
          <a:noFill/>
          <a:ln w="9525">
            <a:noFill/>
            <a:miter lim="800000"/>
            <a:headEnd/>
            <a:tailEnd/>
          </a:ln>
        </p:spPr>
      </p:pic>
      <p:sp>
        <p:nvSpPr>
          <p:cNvPr id="5" name="Rectangle 4"/>
          <p:cNvSpPr/>
          <p:nvPr/>
        </p:nvSpPr>
        <p:spPr>
          <a:xfrm>
            <a:off x="500034" y="4286256"/>
            <a:ext cx="8143932" cy="2062103"/>
          </a:xfrm>
          <a:prstGeom prst="rect">
            <a:avLst/>
          </a:prstGeom>
        </p:spPr>
        <p:txBody>
          <a:bodyPr wrap="square">
            <a:spAutoFit/>
          </a:bodyPr>
          <a:lstStyle/>
          <a:p>
            <a:pPr>
              <a:buClr>
                <a:schemeClr val="tx2">
                  <a:lumMod val="60000"/>
                  <a:lumOff val="40000"/>
                </a:schemeClr>
              </a:buClr>
              <a:buFont typeface="Wingdings" pitchFamily="2" charset="2"/>
              <a:buChar char="§"/>
            </a:pPr>
            <a:r>
              <a:rPr lang="en-US" sz="2400" dirty="0" smtClean="0"/>
              <a:t> Click on a node and the strength of the links are highlighted.  </a:t>
            </a:r>
          </a:p>
          <a:p>
            <a:pPr>
              <a:buClr>
                <a:schemeClr val="tx2">
                  <a:lumMod val="60000"/>
                  <a:lumOff val="40000"/>
                </a:schemeClr>
              </a:buClr>
              <a:buFont typeface="Wingdings" pitchFamily="2" charset="2"/>
              <a:buChar char="§"/>
            </a:pPr>
            <a:r>
              <a:rPr lang="en-US" sz="2400" dirty="0" smtClean="0"/>
              <a:t> Steak has a strong link to apples and </a:t>
            </a:r>
            <a:r>
              <a:rPr lang="en-US" sz="2400" dirty="0" err="1" smtClean="0"/>
              <a:t>corned_b</a:t>
            </a:r>
            <a:r>
              <a:rPr lang="en-US" sz="2400" dirty="0" smtClean="0"/>
              <a:t>.    </a:t>
            </a:r>
          </a:p>
          <a:p>
            <a:pPr>
              <a:buClr>
                <a:schemeClr val="tx2">
                  <a:lumMod val="60000"/>
                  <a:lumOff val="40000"/>
                </a:schemeClr>
              </a:buClr>
            </a:pPr>
            <a:endParaRPr lang="en-US" sz="2400" dirty="0" smtClean="0"/>
          </a:p>
          <a:p>
            <a:pPr>
              <a:buClr>
                <a:schemeClr val="tx2">
                  <a:lumMod val="60000"/>
                  <a:lumOff val="40000"/>
                </a:schemeClr>
              </a:buClr>
            </a:pPr>
            <a:r>
              <a:rPr lang="en-US" sz="1600" dirty="0" smtClean="0"/>
              <a:t>Note: The legend at the bottom of the screen indicates the selected product, the products it predicts and the products that predict it.</a:t>
            </a:r>
            <a:endParaRPr lang="en-IN"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7158" y="785794"/>
            <a:ext cx="8501122" cy="1143000"/>
          </a:xfrm>
        </p:spPr>
        <p:txBody>
          <a:bodyPr>
            <a:normAutofit fontScale="90000"/>
          </a:bodyPr>
          <a:lstStyle/>
          <a:p>
            <a:pPr algn="ctr"/>
            <a:r>
              <a:rPr lang="en-US" b="1" dirty="0" smtClean="0"/>
              <a:t>Data Mining Algorithms for Directed/Supervised Data Mining Tasks</a:t>
            </a:r>
            <a:endParaRPr lang="en-IN" dirty="0"/>
          </a:p>
        </p:txBody>
      </p:sp>
      <p:sp>
        <p:nvSpPr>
          <p:cNvPr id="3" name="Content Placeholder 2"/>
          <p:cNvSpPr>
            <a:spLocks noGrp="1"/>
          </p:cNvSpPr>
          <p:nvPr>
            <p:ph idx="4294967295"/>
          </p:nvPr>
        </p:nvSpPr>
        <p:spPr>
          <a:xfrm>
            <a:off x="214282" y="1785926"/>
            <a:ext cx="9072562" cy="5500687"/>
          </a:xfrm>
        </p:spPr>
        <p:txBody>
          <a:bodyPr>
            <a:normAutofit/>
          </a:bodyPr>
          <a:lstStyle/>
          <a:p>
            <a:pPr>
              <a:buNone/>
            </a:pPr>
            <a:r>
              <a:rPr lang="en-US" dirty="0" smtClean="0">
                <a:solidFill>
                  <a:schemeClr val="tx2">
                    <a:lumMod val="75000"/>
                  </a:schemeClr>
                </a:solidFill>
              </a:rPr>
              <a:t>Linear Regression</a:t>
            </a:r>
            <a:endParaRPr lang="en-IN" dirty="0" smtClean="0">
              <a:solidFill>
                <a:schemeClr val="tx2">
                  <a:lumMod val="75000"/>
                </a:schemeClr>
              </a:solidFill>
            </a:endParaRPr>
          </a:p>
          <a:p>
            <a:pPr>
              <a:buNone/>
            </a:pPr>
            <a:r>
              <a:rPr lang="en-US" sz="2400" dirty="0" smtClean="0"/>
              <a:t>Common data mining algorithms for estimation</a:t>
            </a:r>
          </a:p>
          <a:p>
            <a:pPr>
              <a:buNone/>
            </a:pPr>
            <a:r>
              <a:rPr lang="en-US" sz="2400" dirty="0" smtClean="0"/>
              <a:t>data mining tasks.</a:t>
            </a:r>
          </a:p>
          <a:p>
            <a:pPr>
              <a:buNone/>
            </a:pPr>
            <a:endParaRPr lang="en-US" dirty="0" smtClean="0"/>
          </a:p>
          <a:p>
            <a:pPr>
              <a:buNone/>
            </a:pPr>
            <a:r>
              <a:rPr lang="en-US" dirty="0" smtClean="0">
                <a:solidFill>
                  <a:schemeClr val="tx2">
                    <a:lumMod val="75000"/>
                  </a:schemeClr>
                </a:solidFill>
              </a:rPr>
              <a:t>Data mining algorithms used for classification </a:t>
            </a:r>
          </a:p>
          <a:p>
            <a:pPr>
              <a:buNone/>
            </a:pPr>
            <a:r>
              <a:rPr lang="en-US" dirty="0" smtClean="0">
                <a:solidFill>
                  <a:schemeClr val="tx2">
                    <a:lumMod val="75000"/>
                  </a:schemeClr>
                </a:solidFill>
              </a:rPr>
              <a:t>tasks</a:t>
            </a:r>
          </a:p>
          <a:p>
            <a:r>
              <a:rPr lang="en-US" sz="2400" dirty="0" smtClean="0"/>
              <a:t>Logistic regression</a:t>
            </a:r>
          </a:p>
          <a:p>
            <a:r>
              <a:rPr lang="en-US" sz="2400" dirty="0" smtClean="0"/>
              <a:t>Decision trees </a:t>
            </a:r>
          </a:p>
          <a:p>
            <a:r>
              <a:rPr lang="en-US" sz="2400" dirty="0" smtClean="0"/>
              <a:t>Neural networks </a:t>
            </a:r>
          </a:p>
          <a:p>
            <a:r>
              <a:rPr lang="en-US" sz="2400" dirty="0" smtClean="0"/>
              <a:t>Memory based reasoning (k-nearest neighbor)</a:t>
            </a:r>
          </a:p>
          <a:p>
            <a:r>
              <a:rPr lang="en-US" sz="2400" dirty="0" smtClean="0"/>
              <a:t>Naïve </a:t>
            </a:r>
            <a:r>
              <a:rPr lang="en-US" sz="2400" dirty="0" err="1" smtClean="0"/>
              <a:t>Bayes</a:t>
            </a:r>
            <a:endParaRPr lang="en-IN" sz="2400" dirty="0" smtClean="0"/>
          </a:p>
          <a:p>
            <a:pPr>
              <a:buNone/>
            </a:pPr>
            <a:endParaRPr lang="en-US" sz="2400" dirty="0" smtClean="0"/>
          </a:p>
        </p:txBody>
      </p:sp>
      <p:sp>
        <p:nvSpPr>
          <p:cNvPr id="8"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7</a:t>
            </a:fld>
            <a:endParaRPr kumimoji="0" lang="en-US" dirty="0">
              <a:solidFill>
                <a:schemeClr val="accent1">
                  <a:lumMod val="50000"/>
                </a:schemeClr>
              </a:solidFill>
            </a:endParaRPr>
          </a:p>
        </p:txBody>
      </p:sp>
      <p:sp>
        <p:nvSpPr>
          <p:cNvPr id="9"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0" name="Rectangle 9"/>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8596" y="857232"/>
            <a:ext cx="9144000" cy="1143000"/>
          </a:xfrm>
        </p:spPr>
        <p:txBody>
          <a:bodyPr>
            <a:noAutofit/>
          </a:bodyPr>
          <a:lstStyle/>
          <a:p>
            <a:r>
              <a:rPr lang="en-US" b="1" dirty="0" smtClean="0"/>
              <a:t>Data Mining Tasks without a Target or Dependent Variable</a:t>
            </a:r>
            <a:r>
              <a:rPr lang="en-IN" dirty="0" smtClean="0"/>
              <a:t/>
            </a:r>
            <a:br>
              <a:rPr lang="en-IN" dirty="0" smtClean="0"/>
            </a:br>
            <a:endParaRPr lang="en-IN" dirty="0"/>
          </a:p>
        </p:txBody>
      </p:sp>
      <p:sp>
        <p:nvSpPr>
          <p:cNvPr id="3" name="Content Placeholder 2"/>
          <p:cNvSpPr>
            <a:spLocks noGrp="1"/>
          </p:cNvSpPr>
          <p:nvPr>
            <p:ph idx="4294967295"/>
          </p:nvPr>
        </p:nvSpPr>
        <p:spPr>
          <a:xfrm>
            <a:off x="285720" y="1500188"/>
            <a:ext cx="8858280" cy="6000750"/>
          </a:xfrm>
        </p:spPr>
        <p:txBody>
          <a:bodyPr>
            <a:normAutofit/>
          </a:bodyPr>
          <a:lstStyle/>
          <a:p>
            <a:pPr>
              <a:buNone/>
            </a:pPr>
            <a:r>
              <a:rPr lang="en-US" dirty="0" smtClean="0">
                <a:solidFill>
                  <a:schemeClr val="tx2">
                    <a:lumMod val="75000"/>
                  </a:schemeClr>
                </a:solidFill>
              </a:rPr>
              <a:t>Association Analysis</a:t>
            </a:r>
          </a:p>
          <a:p>
            <a:r>
              <a:rPr lang="en-US" sz="2400" dirty="0" smtClean="0"/>
              <a:t>Affinity Analysis- Used for Market Basket Analysis </a:t>
            </a:r>
          </a:p>
          <a:p>
            <a:endParaRPr lang="en-US" sz="2400" dirty="0" smtClean="0"/>
          </a:p>
          <a:p>
            <a:pPr>
              <a:buNone/>
            </a:pPr>
            <a:r>
              <a:rPr lang="en-US" dirty="0" smtClean="0">
                <a:solidFill>
                  <a:schemeClr val="tx2">
                    <a:lumMod val="75000"/>
                  </a:schemeClr>
                </a:solidFill>
              </a:rPr>
              <a:t>Clustering</a:t>
            </a:r>
          </a:p>
          <a:p>
            <a:r>
              <a:rPr lang="en-US" sz="2400" dirty="0" smtClean="0"/>
              <a:t>Attempts to put records into groups based on the</a:t>
            </a:r>
          </a:p>
          <a:p>
            <a:pPr>
              <a:buNone/>
            </a:pPr>
            <a:r>
              <a:rPr lang="en-US" sz="2400" dirty="0" smtClean="0"/>
              <a:t>	record’s attributes.</a:t>
            </a:r>
          </a:p>
          <a:p>
            <a:r>
              <a:rPr lang="en-US" sz="2400" dirty="0" smtClean="0"/>
              <a:t>Those within a cluster are very similar to each other</a:t>
            </a:r>
          </a:p>
          <a:p>
            <a:pPr>
              <a:buNone/>
            </a:pPr>
            <a:r>
              <a:rPr lang="en-US" sz="2400" dirty="0" smtClean="0"/>
              <a:t>	and are not similar with those in another cluster.</a:t>
            </a:r>
          </a:p>
          <a:p>
            <a:pPr>
              <a:buNone/>
            </a:pPr>
            <a:endParaRPr lang="en-IN" sz="2400" dirty="0"/>
          </a:p>
        </p:txBody>
      </p:sp>
      <p:sp>
        <p:nvSpPr>
          <p:cNvPr id="4" name="TextBox 3"/>
          <p:cNvSpPr txBox="1"/>
          <p:nvPr/>
        </p:nvSpPr>
        <p:spPr>
          <a:xfrm>
            <a:off x="428596" y="5143512"/>
            <a:ext cx="8572560" cy="830997"/>
          </a:xfrm>
          <a:prstGeom prst="rect">
            <a:avLst/>
          </a:prstGeom>
          <a:noFill/>
        </p:spPr>
        <p:txBody>
          <a:bodyPr wrap="square" rtlCol="0">
            <a:spAutoFit/>
          </a:bodyPr>
          <a:lstStyle/>
          <a:p>
            <a:r>
              <a:rPr lang="en-US" sz="2400" b="1" dirty="0" smtClean="0"/>
              <a:t>Note: </a:t>
            </a:r>
            <a:r>
              <a:rPr lang="en-US" sz="2400" dirty="0" smtClean="0"/>
              <a:t>Since these data mining tasks do not have a target variable, their corresponding models cannot be used for prediction.</a:t>
            </a:r>
            <a:endParaRPr lang="en-IN" sz="2400" dirty="0"/>
          </a:p>
        </p:txBody>
      </p:sp>
      <p:sp>
        <p:nvSpPr>
          <p:cNvPr id="11"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8</a:t>
            </a:fld>
            <a:endParaRPr kumimoji="0" lang="en-US" dirty="0">
              <a:solidFill>
                <a:schemeClr val="accent1">
                  <a:lumMod val="50000"/>
                </a:schemeClr>
              </a:solidFill>
            </a:endParaRPr>
          </a:p>
        </p:txBody>
      </p:sp>
      <p:sp>
        <p:nvSpPr>
          <p:cNvPr id="12"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3" name="Rectangle 12"/>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8596" y="357166"/>
            <a:ext cx="8443913" cy="1143000"/>
          </a:xfrm>
        </p:spPr>
        <p:txBody>
          <a:bodyPr>
            <a:noAutofit/>
          </a:bodyPr>
          <a:lstStyle/>
          <a:p>
            <a:r>
              <a:rPr lang="en-US" b="1" dirty="0" smtClean="0"/>
              <a:t>Data mining overview summary</a:t>
            </a:r>
            <a:r>
              <a:rPr lang="en-IN" dirty="0" smtClean="0"/>
              <a:t/>
            </a:r>
            <a:br>
              <a:rPr lang="en-IN" dirty="0" smtClean="0"/>
            </a:br>
            <a:endParaRPr lang="en-IN" dirty="0"/>
          </a:p>
        </p:txBody>
      </p:sp>
      <p:graphicFrame>
        <p:nvGraphicFramePr>
          <p:cNvPr id="5" name="Table 4"/>
          <p:cNvGraphicFramePr>
            <a:graphicFrameLocks noGrp="1"/>
          </p:cNvGraphicFramePr>
          <p:nvPr/>
        </p:nvGraphicFramePr>
        <p:xfrm>
          <a:off x="857224" y="1000108"/>
          <a:ext cx="7572429" cy="5608320"/>
        </p:xfrm>
        <a:graphic>
          <a:graphicData uri="http://schemas.openxmlformats.org/drawingml/2006/table">
            <a:tbl>
              <a:tblPr/>
              <a:tblGrid>
                <a:gridCol w="1735972"/>
                <a:gridCol w="1496528"/>
                <a:gridCol w="4339929"/>
              </a:tblGrid>
              <a:tr h="687591">
                <a:tc>
                  <a:txBody>
                    <a:bodyPr/>
                    <a:lstStyle/>
                    <a:p>
                      <a:pPr>
                        <a:lnSpc>
                          <a:spcPct val="115000"/>
                        </a:lnSpc>
                        <a:spcAft>
                          <a:spcPts val="0"/>
                        </a:spcAft>
                      </a:pPr>
                      <a:r>
                        <a:rPr lang="en-US" sz="2000" b="1" i="1" dirty="0">
                          <a:latin typeface="Calibri"/>
                          <a:ea typeface="Calibri"/>
                          <a:cs typeface="Times New Roman"/>
                        </a:rPr>
                        <a:t>Data mining tasks</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US" sz="2000" b="1" i="1">
                          <a:latin typeface="Calibri"/>
                          <a:ea typeface="Calibri"/>
                          <a:cs typeface="Times New Roman"/>
                        </a:rPr>
                        <a:t>Target Variable</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US" sz="2000" b="1" i="1">
                          <a:latin typeface="Calibri"/>
                          <a:ea typeface="Calibri"/>
                          <a:cs typeface="Times New Roman"/>
                        </a:rPr>
                        <a:t>Typical Data Mining Algorithm(s)</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87591">
                <a:tc>
                  <a:txBody>
                    <a:bodyPr/>
                    <a:lstStyle/>
                    <a:p>
                      <a:pPr>
                        <a:lnSpc>
                          <a:spcPct val="115000"/>
                        </a:lnSpc>
                        <a:spcAft>
                          <a:spcPts val="0"/>
                        </a:spcAft>
                      </a:pPr>
                      <a:r>
                        <a:rPr lang="en-US" sz="2000" dirty="0">
                          <a:latin typeface="Calibri"/>
                          <a:ea typeface="Calibri"/>
                          <a:cs typeface="Times New Roman"/>
                        </a:rPr>
                        <a:t>Description</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Calibri"/>
                          <a:ea typeface="Calibri"/>
                          <a:cs typeface="Times New Roman"/>
                        </a:rPr>
                        <a:t>No</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Statistics, including descriptive, &amp; visualization</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1386">
                <a:tc>
                  <a:txBody>
                    <a:bodyPr/>
                    <a:lstStyle/>
                    <a:p>
                      <a:pPr>
                        <a:lnSpc>
                          <a:spcPct val="115000"/>
                        </a:lnSpc>
                        <a:spcAft>
                          <a:spcPts val="0"/>
                        </a:spcAft>
                      </a:pPr>
                      <a:endParaRPr lang="en-US" sz="2000">
                        <a:latin typeface="Calibri"/>
                        <a:ea typeface="Calibri"/>
                        <a:cs typeface="Times New Roman"/>
                      </a:endParaRPr>
                    </a:p>
                    <a:p>
                      <a:pPr>
                        <a:lnSpc>
                          <a:spcPct val="115000"/>
                        </a:lnSpc>
                        <a:spcAft>
                          <a:spcPts val="0"/>
                        </a:spcAft>
                      </a:pPr>
                      <a:r>
                        <a:rPr lang="en-US" sz="2000">
                          <a:latin typeface="Calibri"/>
                          <a:ea typeface="Calibri"/>
                          <a:cs typeface="Times New Roman"/>
                        </a:rPr>
                        <a:t>Estimation</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Calibri"/>
                          <a:ea typeface="Calibri"/>
                          <a:cs typeface="Times New Roman"/>
                        </a:rPr>
                        <a:t>Yes</a:t>
                      </a:r>
                      <a:endParaRPr lang="en-IN" sz="2000">
                        <a:latin typeface="Calibri"/>
                        <a:ea typeface="Calibri"/>
                        <a:cs typeface="Times New Roman"/>
                      </a:endParaRPr>
                    </a:p>
                    <a:p>
                      <a:pPr algn="ctr">
                        <a:lnSpc>
                          <a:spcPct val="115000"/>
                        </a:lnSpc>
                        <a:spcAft>
                          <a:spcPts val="0"/>
                        </a:spcAft>
                      </a:pPr>
                      <a:r>
                        <a:rPr lang="en-US" sz="2000">
                          <a:latin typeface="Calibri"/>
                          <a:ea typeface="Calibri"/>
                          <a:cs typeface="Times New Roman"/>
                        </a:rPr>
                        <a:t>Interval Numeric</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000" dirty="0">
                        <a:latin typeface="Calibri"/>
                        <a:ea typeface="Calibri"/>
                        <a:cs typeface="Times New Roman"/>
                      </a:endParaRPr>
                    </a:p>
                    <a:p>
                      <a:pPr>
                        <a:lnSpc>
                          <a:spcPct val="115000"/>
                        </a:lnSpc>
                        <a:spcAft>
                          <a:spcPts val="0"/>
                        </a:spcAft>
                      </a:pPr>
                      <a:r>
                        <a:rPr lang="en-US" sz="2000" dirty="0">
                          <a:latin typeface="Calibri"/>
                          <a:ea typeface="Calibri"/>
                          <a:cs typeface="Times New Roman"/>
                        </a:rPr>
                        <a:t>Linear Regression</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1386">
                <a:tc>
                  <a:txBody>
                    <a:bodyPr/>
                    <a:lstStyle/>
                    <a:p>
                      <a:pPr>
                        <a:lnSpc>
                          <a:spcPct val="115000"/>
                        </a:lnSpc>
                        <a:spcAft>
                          <a:spcPts val="0"/>
                        </a:spcAft>
                      </a:pPr>
                      <a:r>
                        <a:rPr lang="en-US" sz="2000">
                          <a:latin typeface="Calibri"/>
                          <a:ea typeface="Calibri"/>
                          <a:cs typeface="Times New Roman"/>
                        </a:rPr>
                        <a:t>Classification</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Calibri"/>
                          <a:ea typeface="Calibri"/>
                          <a:cs typeface="Times New Roman"/>
                        </a:rPr>
                        <a:t>Yes</a:t>
                      </a:r>
                      <a:endParaRPr lang="en-IN" sz="2000">
                        <a:latin typeface="Calibri"/>
                        <a:ea typeface="Calibri"/>
                        <a:cs typeface="Times New Roman"/>
                      </a:endParaRPr>
                    </a:p>
                    <a:p>
                      <a:pPr algn="ctr">
                        <a:lnSpc>
                          <a:spcPct val="115000"/>
                        </a:lnSpc>
                        <a:spcAft>
                          <a:spcPts val="0"/>
                        </a:spcAft>
                      </a:pPr>
                      <a:r>
                        <a:rPr lang="en-US" sz="2000">
                          <a:latin typeface="Calibri"/>
                          <a:ea typeface="Calibri"/>
                          <a:cs typeface="Times New Roman"/>
                        </a:rPr>
                        <a:t>Categorical</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Logistic Regression, Decision Trees, Neural Networks, Memory Based Reasoning, Naïve </a:t>
                      </a:r>
                      <a:r>
                        <a:rPr lang="en-US" sz="2000" dirty="0" err="1">
                          <a:latin typeface="Calibri"/>
                          <a:ea typeface="Calibri"/>
                          <a:cs typeface="Times New Roman"/>
                        </a:rPr>
                        <a:t>Bayes</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591">
                <a:tc>
                  <a:txBody>
                    <a:bodyPr/>
                    <a:lstStyle/>
                    <a:p>
                      <a:pPr>
                        <a:lnSpc>
                          <a:spcPct val="115000"/>
                        </a:lnSpc>
                        <a:spcAft>
                          <a:spcPts val="0"/>
                        </a:spcAft>
                      </a:pPr>
                      <a:r>
                        <a:rPr lang="en-US" sz="2000">
                          <a:latin typeface="Calibri"/>
                          <a:ea typeface="Calibri"/>
                          <a:cs typeface="Times New Roman"/>
                        </a:rPr>
                        <a:t>Prediction</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Calibri"/>
                          <a:ea typeface="Calibri"/>
                          <a:cs typeface="Times New Roman"/>
                        </a:rPr>
                        <a:t>Yes</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Estimation and Classification models for prediction</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591">
                <a:tc>
                  <a:txBody>
                    <a:bodyPr/>
                    <a:lstStyle/>
                    <a:p>
                      <a:pPr>
                        <a:lnSpc>
                          <a:spcPct val="115000"/>
                        </a:lnSpc>
                        <a:spcAft>
                          <a:spcPts val="0"/>
                        </a:spcAft>
                      </a:pPr>
                      <a:r>
                        <a:rPr lang="en-US" sz="2000" dirty="0">
                          <a:latin typeface="Calibri"/>
                          <a:ea typeface="Calibri"/>
                          <a:cs typeface="Times New Roman"/>
                        </a:rPr>
                        <a:t>Association Analysis</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Calibri"/>
                          <a:ea typeface="Calibri"/>
                          <a:cs typeface="Times New Roman"/>
                        </a:rPr>
                        <a:t>No</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Affinity Analysis (Market Basket Analysis)</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591">
                <a:tc>
                  <a:txBody>
                    <a:bodyPr/>
                    <a:lstStyle/>
                    <a:p>
                      <a:pPr>
                        <a:lnSpc>
                          <a:spcPct val="115000"/>
                        </a:lnSpc>
                        <a:spcAft>
                          <a:spcPts val="0"/>
                        </a:spcAft>
                      </a:pPr>
                      <a:r>
                        <a:rPr lang="en-US" sz="2000" dirty="0">
                          <a:latin typeface="Calibri"/>
                          <a:ea typeface="Calibri"/>
                          <a:cs typeface="Times New Roman"/>
                        </a:rPr>
                        <a:t>Clustering</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Calibri"/>
                          <a:ea typeface="Calibri"/>
                          <a:cs typeface="Times New Roman"/>
                        </a:rPr>
                        <a:t>No</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dirty="0">
                          <a:latin typeface="Calibri"/>
                          <a:ea typeface="Calibri"/>
                          <a:cs typeface="Times New Roman"/>
                        </a:rPr>
                        <a:t>k-</a:t>
                      </a:r>
                      <a:r>
                        <a:rPr lang="en-US" sz="2000" dirty="0">
                          <a:latin typeface="Calibri"/>
                          <a:ea typeface="Calibri"/>
                          <a:cs typeface="Times New Roman"/>
                        </a:rPr>
                        <a:t>means, </a:t>
                      </a:r>
                      <a:r>
                        <a:rPr lang="en-US" sz="2000" dirty="0" err="1">
                          <a:latin typeface="Calibri"/>
                          <a:ea typeface="Calibri"/>
                          <a:cs typeface="Times New Roman"/>
                        </a:rPr>
                        <a:t>Kohonen</a:t>
                      </a:r>
                      <a:r>
                        <a:rPr lang="en-US" sz="2000" dirty="0">
                          <a:latin typeface="Calibri"/>
                          <a:ea typeface="Calibri"/>
                          <a:cs typeface="Times New Roman"/>
                        </a:rPr>
                        <a:t> Self Organizing Maps (SOM)</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5"/>
          <p:cNvSpPr>
            <a:spLocks noGrp="1"/>
          </p:cNvSpPr>
          <p:nvPr>
            <p:ph type="sldNum" sz="quarter" idx="12"/>
          </p:nvPr>
        </p:nvSpPr>
        <p:spPr>
          <a:xfrm>
            <a:off x="8686800" y="6492875"/>
            <a:ext cx="457200" cy="365125"/>
          </a:xfrm>
        </p:spPr>
        <p:txBody>
          <a:bodyPr/>
          <a:lstStyle/>
          <a:p>
            <a:fld id="{91974DF9-AD47-4691-BA21-BBFCE3637A9A}" type="slidenum">
              <a:rPr kumimoji="0" lang="en-US" smtClean="0">
                <a:solidFill>
                  <a:schemeClr val="accent1">
                    <a:lumMod val="50000"/>
                  </a:schemeClr>
                </a:solidFill>
              </a:rPr>
              <a:pPr/>
              <a:t>9</a:t>
            </a:fld>
            <a:endParaRPr kumimoji="0" lang="en-US" dirty="0">
              <a:solidFill>
                <a:schemeClr val="accent1">
                  <a:lumMod val="50000"/>
                </a:schemeClr>
              </a:solidFill>
            </a:endParaRPr>
          </a:p>
        </p:txBody>
      </p:sp>
      <p:sp>
        <p:nvSpPr>
          <p:cNvPr id="10" name="Date Placeholder 3"/>
          <p:cNvSpPr>
            <a:spLocks noGrp="1"/>
          </p:cNvSpPr>
          <p:nvPr>
            <p:ph type="dt" sz="half" idx="10"/>
          </p:nvPr>
        </p:nvSpPr>
        <p:spPr>
          <a:xfrm>
            <a:off x="-214346" y="6645275"/>
            <a:ext cx="4081128" cy="212725"/>
          </a:xfrm>
        </p:spPr>
        <p:txBody>
          <a:bodyPr/>
          <a:lstStyle/>
          <a:p>
            <a:r>
              <a:rPr lang="en-US" dirty="0" smtClean="0">
                <a:solidFill>
                  <a:schemeClr val="accent1">
                    <a:lumMod val="50000"/>
                  </a:schemeClr>
                </a:solidFill>
              </a:rPr>
              <a:t>Prepared by David Douglas, University of Arkansas</a:t>
            </a:r>
            <a:endParaRPr lang="en-US" dirty="0">
              <a:solidFill>
                <a:schemeClr val="accent1">
                  <a:lumMod val="50000"/>
                </a:schemeClr>
              </a:solidFill>
            </a:endParaRPr>
          </a:p>
        </p:txBody>
      </p:sp>
      <p:sp>
        <p:nvSpPr>
          <p:cNvPr id="11" name="Rectangle 10"/>
          <p:cNvSpPr/>
          <p:nvPr/>
        </p:nvSpPr>
        <p:spPr>
          <a:xfrm>
            <a:off x="5286380" y="6550223"/>
            <a:ext cx="3527184" cy="307777"/>
          </a:xfrm>
          <a:prstGeom prst="rect">
            <a:avLst/>
          </a:prstGeom>
        </p:spPr>
        <p:txBody>
          <a:bodyPr wrap="none">
            <a:spAutoFit/>
          </a:bodyPr>
          <a:lstStyle/>
          <a:p>
            <a:r>
              <a:rPr lang="en-US" sz="1400" dirty="0" smtClean="0">
                <a:solidFill>
                  <a:schemeClr val="accent1">
                    <a:lumMod val="50000"/>
                  </a:schemeClr>
                </a:solidFill>
              </a:rPr>
              <a:t>Hosted by the University of Arkansas</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795</TotalTime>
  <Words>4343</Words>
  <Application>Microsoft Office PowerPoint</Application>
  <PresentationFormat>On-screen Show (4:3)</PresentationFormat>
  <Paragraphs>654</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Aspect</vt:lpstr>
      <vt:lpstr>Slide 1</vt:lpstr>
      <vt:lpstr>What is Data Mining?</vt:lpstr>
      <vt:lpstr>Data Mining Tasks</vt:lpstr>
      <vt:lpstr>Description</vt:lpstr>
      <vt:lpstr>Data Mining Tasks with a Target or  Dependent Variable </vt:lpstr>
      <vt:lpstr>Prediction</vt:lpstr>
      <vt:lpstr>Data Mining Algorithms for Directed/Supervised Data Mining Tasks</vt:lpstr>
      <vt:lpstr>Data Mining Tasks without a Target or Dependent Variable </vt:lpstr>
      <vt:lpstr>Data mining overview summary </vt:lpstr>
      <vt:lpstr>Data Mining Example using SQL 2008 BI Development Studio  from REMOTE </vt:lpstr>
      <vt:lpstr>Click either the SQL Server Business Intelligence Development Studio icon the Desktop.  (or) Click Start and then click SQL Server Business Intelligence Development Studio as shown.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Processing the Project</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  Undirected (unsupervised) Data Mining </vt:lpstr>
      <vt:lpstr>Illustration</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Shameem</dc:creator>
  <cp:lastModifiedBy>lridley</cp:lastModifiedBy>
  <cp:revision>93</cp:revision>
  <dcterms:created xsi:type="dcterms:W3CDTF">2010-09-07T00:15:16Z</dcterms:created>
  <dcterms:modified xsi:type="dcterms:W3CDTF">2010-11-10T20:29:08Z</dcterms:modified>
</cp:coreProperties>
</file>