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7" r:id="rId3"/>
    <p:sldId id="280" r:id="rId4"/>
    <p:sldId id="281" r:id="rId5"/>
    <p:sldId id="295" r:id="rId6"/>
    <p:sldId id="283" r:id="rId7"/>
    <p:sldId id="284" r:id="rId8"/>
    <p:sldId id="285" r:id="rId9"/>
    <p:sldId id="286" r:id="rId10"/>
    <p:sldId id="287" r:id="rId11"/>
    <p:sldId id="288" r:id="rId12"/>
    <p:sldId id="289" r:id="rId13"/>
    <p:sldId id="290" r:id="rId14"/>
    <p:sldId id="291" r:id="rId15"/>
    <p:sldId id="296" r:id="rId16"/>
    <p:sldId id="297" r:id="rId17"/>
    <p:sldId id="292" r:id="rId18"/>
    <p:sldId id="298" r:id="rId19"/>
    <p:sldId id="293" r:id="rId20"/>
    <p:sldId id="2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9/30/2010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extLst>
      <p:ext uri="{BB962C8B-B14F-4D97-AF65-F5344CB8AC3E}">
        <p14:creationId xmlns:p14="http://schemas.microsoft.com/office/powerpoint/2010/main" val="356169094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9/30/2010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extLst>
      <p:ext uri="{BB962C8B-B14F-4D97-AF65-F5344CB8AC3E}">
        <p14:creationId xmlns:p14="http://schemas.microsoft.com/office/powerpoint/2010/main" val="201841437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13"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14"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2" name="Date Placeholder 11"/>
          <p:cNvSpPr>
            <a:spLocks noGrp="1"/>
          </p:cNvSpPr>
          <p:nvPr>
            <p:ph type="dt" sz="half" idx="10"/>
          </p:nvPr>
        </p:nvSpPr>
        <p:spPr>
          <a:xfrm>
            <a:off x="1676400" y="6553200"/>
            <a:ext cx="3852528" cy="304800"/>
          </a:xfrm>
          <a:prstGeom prst="rect">
            <a:avLst/>
          </a:prstGeom>
        </p:spPr>
        <p:txBody>
          <a:bodyPr/>
          <a:lstStyle/>
          <a:p>
            <a:r>
              <a:rPr lang="en-US" dirty="0" smtClean="0"/>
              <a:t>Prepared by David Douglas, University of Arkansas</a:t>
            </a:r>
            <a:endParaRPr lang="en-US" dirty="0"/>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
        <p:nvSpPr>
          <p:cNvPr id="15" name="Footer Placeholder 14"/>
          <p:cNvSpPr>
            <a:spLocks noGrp="1"/>
          </p:cNvSpPr>
          <p:nvPr>
            <p:ph type="ftr" sz="quarter" idx="12"/>
          </p:nvPr>
        </p:nvSpPr>
        <p:spPr>
          <a:xfrm>
            <a:off x="5715000" y="6553200"/>
            <a:ext cx="2633328" cy="304800"/>
          </a:xfrm>
          <a:prstGeom prst="rect">
            <a:avLst/>
          </a:prstGeom>
        </p:spPr>
        <p:txBody>
          <a:bodyPr/>
          <a:lstStyle/>
          <a:p>
            <a:r>
              <a:rPr lang="en-US" smtClean="0"/>
              <a:t>Microsoft Enterprise Consortium</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0"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11"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7"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3" name="Footer Placeholder 2"/>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8" name="Date Placeholder 3"/>
          <p:cNvSpPr>
            <a:spLocks noGrp="1"/>
          </p:cNvSpPr>
          <p:nvPr>
            <p:ph type="dt" sz="half" idx="2"/>
          </p:nvPr>
        </p:nvSpPr>
        <p:spPr>
          <a:xfrm>
            <a:off x="167640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824872" y="6553200"/>
            <a:ext cx="2557128" cy="212725"/>
          </a:xfrm>
          <a:prstGeom prst="rect">
            <a:avLst/>
          </a:prstGeom>
        </p:spPr>
        <p:txBody>
          <a:bodyPr/>
          <a:lstStyle>
            <a:lvl1pPr>
              <a:defRPr sz="1000" b="1">
                <a:solidFill>
                  <a:schemeClr val="accent1">
                    <a:lumMod val="75000"/>
                  </a:schemeClr>
                </a:solidFill>
              </a:defRPr>
            </a:lvl1pPr>
            <a:extLst/>
          </a:lstStyle>
          <a:p>
            <a:r>
              <a:rPr lang="en-US" smtClean="0"/>
              <a:t>Microsoft Enterprise Consortium</a:t>
            </a:r>
            <a:endParaRPr lang="en-US"/>
          </a:p>
        </p:txBody>
      </p:sp>
      <p:sp>
        <p:nvSpPr>
          <p:cNvPr id="10" name="Rectangle 9"/>
          <p:cNvSpPr/>
          <p:nvPr userDrawn="1"/>
        </p:nvSpPr>
        <p:spPr>
          <a:xfrm>
            <a:off x="381000" y="27801"/>
            <a:ext cx="2986715"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3.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0.wmf"/><Relationship Id="rId10" Type="http://schemas.openxmlformats.org/officeDocument/2006/relationships/image" Target="../media/image3.png"/><Relationship Id="rId4" Type="http://schemas.openxmlformats.org/officeDocument/2006/relationships/oleObject" Target="../embeddings/oleObject5.bin"/><Relationship Id="rId9"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13.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5.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image" Target="../media/image5.wmf"/><Relationship Id="rId10" Type="http://schemas.openxmlformats.org/officeDocument/2006/relationships/image" Target="../media/image7.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9.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Data Mining Concepts</a:t>
            </a:r>
            <a:endParaRPr lang="en-US" sz="4000" dirty="0"/>
          </a:p>
        </p:txBody>
      </p:sp>
      <p:sp>
        <p:nvSpPr>
          <p:cNvPr id="3" name="Subtitle 2"/>
          <p:cNvSpPr>
            <a:spLocks noGrp="1"/>
          </p:cNvSpPr>
          <p:nvPr>
            <p:ph type="subTitle" idx="1"/>
          </p:nvPr>
        </p:nvSpPr>
        <p:spPr/>
        <p:txBody>
          <a:bodyPr/>
          <a:lstStyle/>
          <a:p>
            <a:r>
              <a:rPr lang="en-US" dirty="0" smtClean="0"/>
              <a:t>Introduction to Directed Data Mining: Neural Networks</a:t>
            </a:r>
          </a:p>
        </p:txBody>
      </p:sp>
      <p:sp>
        <p:nvSpPr>
          <p:cNvPr id="4"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A Numeric Example</a:t>
            </a:r>
          </a:p>
        </p:txBody>
      </p:sp>
      <p:sp>
        <p:nvSpPr>
          <p:cNvPr id="14349" name="Footer Placeholder 52"/>
          <p:cNvSpPr>
            <a:spLocks noGrp="1"/>
          </p:cNvSpPr>
          <p:nvPr>
            <p:ph type="ftr" sz="quarter" idx="11"/>
          </p:nvPr>
        </p:nvSpPr>
        <p:spPr>
          <a:noFill/>
        </p:spPr>
        <p:txBody>
          <a:bodyPr/>
          <a:lstStyle/>
          <a:p>
            <a:r>
              <a:rPr lang="en-US" dirty="0" smtClean="0"/>
              <a:t>Hosted by the University of Arkansas</a:t>
            </a:r>
          </a:p>
        </p:txBody>
      </p:sp>
      <p:sp>
        <p:nvSpPr>
          <p:cNvPr id="14348" name="Slide Number Placeholder 51"/>
          <p:cNvSpPr>
            <a:spLocks noGrp="1"/>
          </p:cNvSpPr>
          <p:nvPr>
            <p:ph type="sldNum" sz="quarter" idx="12"/>
          </p:nvPr>
        </p:nvSpPr>
        <p:spPr>
          <a:noFill/>
        </p:spPr>
        <p:txBody>
          <a:bodyPr/>
          <a:lstStyle/>
          <a:p>
            <a:fld id="{DEAF7611-C9A3-4C9B-AD2E-E0CA0E369149}" type="slidenum">
              <a:rPr lang="en-US" smtClean="0"/>
              <a:pPr/>
              <a:t>10</a:t>
            </a:fld>
            <a:endParaRPr lang="en-US" smtClean="0"/>
          </a:p>
        </p:txBody>
      </p:sp>
      <p:sp>
        <p:nvSpPr>
          <p:cNvPr id="14339" name="Rectangle 3"/>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4340" name="Rectangle 4"/>
          <p:cNvSpPr>
            <a:spLocks noChangeArrowheads="1"/>
          </p:cNvSpPr>
          <p:nvPr/>
        </p:nvSpPr>
        <p:spPr bwMode="auto">
          <a:xfrm>
            <a:off x="1752600" y="1066800"/>
            <a:ext cx="7239000" cy="5029200"/>
          </a:xfrm>
          <a:prstGeom prst="rect">
            <a:avLst/>
          </a:prstGeom>
          <a:noFill/>
          <a:ln w="9525">
            <a:noFill/>
            <a:miter lim="800000"/>
            <a:headEnd/>
            <a:tailEnd/>
          </a:ln>
        </p:spPr>
        <p:txBody>
          <a:bodyPr/>
          <a:lstStyle/>
          <a:p>
            <a:pPr marL="342900" indent="-342900" eaLnBrk="1" hangingPunct="1">
              <a:spcBef>
                <a:spcPct val="20000"/>
              </a:spcBef>
              <a:buClr>
                <a:srgbClr val="104270"/>
              </a:buClr>
              <a:buFont typeface="Wingdings 2" pitchFamily="18" charset="2"/>
              <a:buBlip>
                <a:blip r:embed="rId3"/>
              </a:buBlip>
            </a:pPr>
            <a:endParaRPr lang="en-US" sz="2400" b="1" dirty="0">
              <a:latin typeface="Arial" charset="0"/>
            </a:endParaRPr>
          </a:p>
          <a:p>
            <a:pPr marL="342900" indent="-342900" eaLnBrk="1" hangingPunct="1">
              <a:spcBef>
                <a:spcPct val="20000"/>
              </a:spcBef>
              <a:buClr>
                <a:srgbClr val="104270"/>
              </a:buClr>
              <a:buFont typeface="Wingdings 2" pitchFamily="18" charset="2"/>
              <a:buNone/>
            </a:pPr>
            <a:endParaRPr lang="en-US" sz="2100" dirty="0">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100" dirty="0">
              <a:latin typeface="Arial" charset="0"/>
            </a:endParaRPr>
          </a:p>
          <a:p>
            <a:pPr marL="742950" lvl="1" indent="-285750" eaLnBrk="1" hangingPunct="1">
              <a:spcBef>
                <a:spcPct val="20000"/>
              </a:spcBef>
              <a:buClr>
                <a:srgbClr val="104270"/>
              </a:buClr>
              <a:buFont typeface="Wingdings 2" pitchFamily="18" charset="2"/>
              <a:buNone/>
            </a:pPr>
            <a:endParaRPr lang="en-US" sz="1900" dirty="0">
              <a:latin typeface="Arial" charset="0"/>
            </a:endParaRPr>
          </a:p>
          <a:p>
            <a:pPr marL="342900" indent="-342900" eaLnBrk="1" hangingPunct="1">
              <a:spcBef>
                <a:spcPct val="20000"/>
              </a:spcBef>
              <a:buClr>
                <a:srgbClr val="104270"/>
              </a:buClr>
              <a:buFont typeface="Wingdings 2" pitchFamily="18" charset="2"/>
              <a:buBlip>
                <a:blip r:embed="rId3"/>
              </a:buBlip>
            </a:pPr>
            <a:endParaRPr lang="en-US" sz="2200" dirty="0">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sz="1900" dirty="0">
              <a:latin typeface="Arial" charset="0"/>
            </a:endParaRPr>
          </a:p>
          <a:p>
            <a:pPr marL="742950" lvl="1" indent="-285750" eaLnBrk="1" hangingPunct="1">
              <a:spcBef>
                <a:spcPct val="20000"/>
              </a:spcBef>
              <a:buClr>
                <a:srgbClr val="104270"/>
              </a:buClr>
              <a:buFont typeface="Wingdings 2" pitchFamily="18" charset="2"/>
              <a:buNone/>
            </a:pPr>
            <a:endParaRPr lang="en-US" dirty="0">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dirty="0">
              <a:latin typeface="Arial" charset="0"/>
            </a:endParaRPr>
          </a:p>
        </p:txBody>
      </p:sp>
      <p:sp>
        <p:nvSpPr>
          <p:cNvPr id="78894" name="Rectangle 46"/>
          <p:cNvSpPr>
            <a:spLocks noChangeArrowheads="1"/>
          </p:cNvSpPr>
          <p:nvPr/>
        </p:nvSpPr>
        <p:spPr bwMode="auto">
          <a:xfrm>
            <a:off x="914400" y="4800600"/>
            <a:ext cx="7162800" cy="1631216"/>
          </a:xfrm>
          <a:prstGeom prst="rect">
            <a:avLst/>
          </a:prstGeom>
          <a:noFill/>
          <a:ln w="9525" algn="ctr">
            <a:noFill/>
            <a:miter lim="800000"/>
            <a:headEnd/>
            <a:tailEnd/>
          </a:ln>
          <a:effectLst/>
        </p:spPr>
        <p:txBody>
          <a:bodyPr wrap="square">
            <a:spAutoFit/>
          </a:bodyPr>
          <a:lstStyle/>
          <a:p>
            <a:pPr lvl="1">
              <a:buClr>
                <a:schemeClr val="accent1"/>
              </a:buClr>
              <a:buSzPct val="150000"/>
              <a:buFont typeface="Wingdings" pitchFamily="2" charset="2"/>
              <a:buChar char="§"/>
              <a:defRPr/>
            </a:pPr>
            <a:r>
              <a:rPr lang="en-US" sz="2000" dirty="0" smtClean="0"/>
              <a:t> Feed forward </a:t>
            </a:r>
            <a:r>
              <a:rPr lang="en-US" sz="2000" dirty="0"/>
              <a:t>restricts network flow to </a:t>
            </a:r>
            <a:r>
              <a:rPr lang="en-US" sz="2000" dirty="0" smtClean="0"/>
              <a:t>single</a:t>
            </a:r>
          </a:p>
          <a:p>
            <a:pPr lvl="1">
              <a:buClr>
                <a:schemeClr val="accent1"/>
              </a:buClr>
              <a:buSzPct val="150000"/>
              <a:defRPr/>
            </a:pPr>
            <a:r>
              <a:rPr lang="en-US" sz="2000" dirty="0" smtClean="0"/>
              <a:t>   direction</a:t>
            </a:r>
            <a:endParaRPr lang="en-US" sz="2000" dirty="0"/>
          </a:p>
          <a:p>
            <a:pPr lvl="1">
              <a:buClr>
                <a:schemeClr val="accent1"/>
              </a:buClr>
              <a:buSzPct val="150000"/>
              <a:buFont typeface="Wingdings" pitchFamily="2" charset="2"/>
              <a:buChar char="§"/>
              <a:defRPr/>
            </a:pPr>
            <a:r>
              <a:rPr lang="en-US" sz="2000" dirty="0" smtClean="0"/>
              <a:t> Fully </a:t>
            </a:r>
            <a:r>
              <a:rPr lang="en-US" sz="2000" dirty="0"/>
              <a:t>connected</a:t>
            </a:r>
          </a:p>
          <a:p>
            <a:pPr lvl="1">
              <a:buClr>
                <a:schemeClr val="accent1"/>
              </a:buClr>
              <a:buSzPct val="150000"/>
              <a:buFont typeface="Wingdings" pitchFamily="2" charset="2"/>
              <a:buChar char="§"/>
              <a:defRPr/>
            </a:pPr>
            <a:r>
              <a:rPr lang="en-US" sz="2000" dirty="0" smtClean="0"/>
              <a:t> Flow </a:t>
            </a:r>
            <a:r>
              <a:rPr lang="en-US" sz="2000" dirty="0"/>
              <a:t>does not loop or cycle</a:t>
            </a:r>
          </a:p>
          <a:p>
            <a:pPr lvl="1">
              <a:buClr>
                <a:schemeClr val="accent1"/>
              </a:buClr>
              <a:buSzPct val="150000"/>
              <a:buFont typeface="Wingdings" pitchFamily="2" charset="2"/>
              <a:buChar char="§"/>
              <a:defRPr/>
            </a:pPr>
            <a:r>
              <a:rPr lang="en-US" sz="2000" dirty="0" smtClean="0"/>
              <a:t> Network </a:t>
            </a:r>
            <a:r>
              <a:rPr lang="en-US" sz="2000" dirty="0"/>
              <a:t>composed of two or more layers</a:t>
            </a:r>
          </a:p>
        </p:txBody>
      </p:sp>
      <p:sp>
        <p:nvSpPr>
          <p:cNvPr id="14343" name="Text Box 41"/>
          <p:cNvSpPr txBox="1">
            <a:spLocks noChangeArrowheads="1"/>
          </p:cNvSpPr>
          <p:nvPr/>
        </p:nvSpPr>
        <p:spPr bwMode="auto">
          <a:xfrm>
            <a:off x="2590800" y="4572000"/>
            <a:ext cx="533400" cy="309563"/>
          </a:xfrm>
          <a:prstGeom prst="rect">
            <a:avLst/>
          </a:prstGeom>
          <a:noFill/>
          <a:ln w="9525">
            <a:noFill/>
            <a:miter lim="800000"/>
            <a:headEnd/>
            <a:tailEnd/>
          </a:ln>
        </p:spPr>
        <p:txBody>
          <a:bodyPr>
            <a:spAutoFit/>
          </a:bodyPr>
          <a:lstStyle/>
          <a:p>
            <a:pPr>
              <a:spcBef>
                <a:spcPct val="50000"/>
              </a:spcBef>
            </a:pPr>
            <a:r>
              <a:rPr lang="en-US" sz="1400" b="1" dirty="0"/>
              <a:t>x</a:t>
            </a:r>
            <a:r>
              <a:rPr lang="en-US" sz="1400" b="1" baseline="-25000" dirty="0"/>
              <a:t>0</a:t>
            </a:r>
          </a:p>
        </p:txBody>
      </p:sp>
      <p:sp>
        <p:nvSpPr>
          <p:cNvPr id="14345" name="Text Box 41"/>
          <p:cNvSpPr txBox="1">
            <a:spLocks noChangeArrowheads="1"/>
          </p:cNvSpPr>
          <p:nvPr/>
        </p:nvSpPr>
        <p:spPr bwMode="auto">
          <a:xfrm>
            <a:off x="1524000" y="2509837"/>
            <a:ext cx="457200" cy="309563"/>
          </a:xfrm>
          <a:prstGeom prst="rect">
            <a:avLst/>
          </a:prstGeom>
          <a:noFill/>
          <a:ln w="9525">
            <a:noFill/>
            <a:miter lim="800000"/>
            <a:headEnd/>
            <a:tailEnd/>
          </a:ln>
        </p:spPr>
        <p:txBody>
          <a:bodyPr>
            <a:spAutoFit/>
          </a:bodyPr>
          <a:lstStyle/>
          <a:p>
            <a:pPr>
              <a:spcBef>
                <a:spcPct val="50000"/>
              </a:spcBef>
            </a:pPr>
            <a:r>
              <a:rPr lang="en-US" sz="1400" b="1"/>
              <a:t>x</a:t>
            </a:r>
            <a:r>
              <a:rPr lang="en-US" sz="1400" b="1" baseline="-25000"/>
              <a:t>1</a:t>
            </a:r>
          </a:p>
        </p:txBody>
      </p:sp>
      <p:sp>
        <p:nvSpPr>
          <p:cNvPr id="14346" name="Text Box 41"/>
          <p:cNvSpPr txBox="1">
            <a:spLocks noChangeArrowheads="1"/>
          </p:cNvSpPr>
          <p:nvPr/>
        </p:nvSpPr>
        <p:spPr bwMode="auto">
          <a:xfrm>
            <a:off x="1524000" y="3267075"/>
            <a:ext cx="457200" cy="309562"/>
          </a:xfrm>
          <a:prstGeom prst="rect">
            <a:avLst/>
          </a:prstGeom>
          <a:noFill/>
          <a:ln w="9525">
            <a:noFill/>
            <a:miter lim="800000"/>
            <a:headEnd/>
            <a:tailEnd/>
          </a:ln>
        </p:spPr>
        <p:txBody>
          <a:bodyPr>
            <a:spAutoFit/>
          </a:bodyPr>
          <a:lstStyle/>
          <a:p>
            <a:pPr>
              <a:spcBef>
                <a:spcPct val="50000"/>
              </a:spcBef>
            </a:pPr>
            <a:r>
              <a:rPr lang="en-US" sz="1400" b="1"/>
              <a:t>x</a:t>
            </a:r>
            <a:r>
              <a:rPr lang="en-US" sz="1400" b="1" baseline="-25000"/>
              <a:t>2</a:t>
            </a:r>
          </a:p>
        </p:txBody>
      </p:sp>
      <p:sp>
        <p:nvSpPr>
          <p:cNvPr id="14347" name="Text Box 41"/>
          <p:cNvSpPr txBox="1">
            <a:spLocks noChangeArrowheads="1"/>
          </p:cNvSpPr>
          <p:nvPr/>
        </p:nvSpPr>
        <p:spPr bwMode="auto">
          <a:xfrm>
            <a:off x="1524000" y="4029075"/>
            <a:ext cx="457200" cy="309562"/>
          </a:xfrm>
          <a:prstGeom prst="rect">
            <a:avLst/>
          </a:prstGeom>
          <a:noFill/>
          <a:ln w="9525">
            <a:noFill/>
            <a:miter lim="800000"/>
            <a:headEnd/>
            <a:tailEnd/>
          </a:ln>
        </p:spPr>
        <p:txBody>
          <a:bodyPr>
            <a:spAutoFit/>
          </a:bodyPr>
          <a:lstStyle/>
          <a:p>
            <a:pPr>
              <a:spcBef>
                <a:spcPct val="50000"/>
              </a:spcBef>
            </a:pPr>
            <a:r>
              <a:rPr lang="en-US" sz="1400" b="1"/>
              <a:t>x</a:t>
            </a:r>
            <a:r>
              <a:rPr lang="en-US" sz="1400" b="1" baseline="-25000"/>
              <a:t>3</a:t>
            </a:r>
          </a:p>
        </p:txBody>
      </p:sp>
      <p:sp>
        <p:nvSpPr>
          <p:cNvPr id="14350"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5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grpSp>
        <p:nvGrpSpPr>
          <p:cNvPr id="56" name="Group 5"/>
          <p:cNvGrpSpPr>
            <a:grpSpLocks/>
          </p:cNvGrpSpPr>
          <p:nvPr/>
        </p:nvGrpSpPr>
        <p:grpSpPr bwMode="auto">
          <a:xfrm>
            <a:off x="1600200" y="1447800"/>
            <a:ext cx="6248400" cy="3173669"/>
            <a:chOff x="1608" y="1544"/>
            <a:chExt cx="4056" cy="1850"/>
          </a:xfrm>
        </p:grpSpPr>
        <p:grpSp>
          <p:nvGrpSpPr>
            <p:cNvPr id="57" name="Group 6"/>
            <p:cNvGrpSpPr>
              <a:grpSpLocks/>
            </p:cNvGrpSpPr>
            <p:nvPr/>
          </p:nvGrpSpPr>
          <p:grpSpPr bwMode="auto">
            <a:xfrm>
              <a:off x="1608" y="1968"/>
              <a:ext cx="3960" cy="1296"/>
              <a:chOff x="1080" y="9017"/>
              <a:chExt cx="9900" cy="3240"/>
            </a:xfrm>
          </p:grpSpPr>
          <p:sp>
            <p:nvSpPr>
              <p:cNvPr id="75" name="Oval 7"/>
              <p:cNvSpPr>
                <a:spLocks noChangeArrowheads="1"/>
              </p:cNvSpPr>
              <p:nvPr/>
            </p:nvSpPr>
            <p:spPr bwMode="auto">
              <a:xfrm>
                <a:off x="1800" y="9197"/>
                <a:ext cx="1440" cy="720"/>
              </a:xfrm>
              <a:prstGeom prst="ellipse">
                <a:avLst/>
              </a:prstGeom>
              <a:solidFill>
                <a:srgbClr val="3366FF">
                  <a:alpha val="14117"/>
                </a:srgbClr>
              </a:solidFill>
              <a:ln w="9525">
                <a:solidFill>
                  <a:schemeClr val="bg1"/>
                </a:solidFill>
                <a:round/>
                <a:headEnd/>
                <a:tailEnd/>
              </a:ln>
            </p:spPr>
            <p:txBody>
              <a:bodyPr/>
              <a:lstStyle/>
              <a:p>
                <a:r>
                  <a:rPr lang="en-US" sz="1000" b="1" dirty="0"/>
                  <a:t>Node 1</a:t>
                </a:r>
                <a:endParaRPr lang="en-US" sz="1000" dirty="0"/>
              </a:p>
            </p:txBody>
          </p:sp>
          <p:sp>
            <p:nvSpPr>
              <p:cNvPr id="76" name="Oval 8"/>
              <p:cNvSpPr>
                <a:spLocks noChangeArrowheads="1"/>
              </p:cNvSpPr>
              <p:nvPr/>
            </p:nvSpPr>
            <p:spPr bwMode="auto">
              <a:xfrm>
                <a:off x="1800" y="10277"/>
                <a:ext cx="1440" cy="720"/>
              </a:xfrm>
              <a:prstGeom prst="ellipse">
                <a:avLst/>
              </a:prstGeom>
              <a:solidFill>
                <a:srgbClr val="3366FF">
                  <a:alpha val="14117"/>
                </a:srgbClr>
              </a:solidFill>
              <a:ln w="9525">
                <a:solidFill>
                  <a:schemeClr val="bg1"/>
                </a:solidFill>
                <a:round/>
                <a:headEnd/>
                <a:tailEnd/>
              </a:ln>
            </p:spPr>
            <p:txBody>
              <a:bodyPr/>
              <a:lstStyle/>
              <a:p>
                <a:r>
                  <a:rPr lang="en-US" sz="1000" b="1" dirty="0"/>
                  <a:t>Node </a:t>
                </a:r>
                <a:r>
                  <a:rPr lang="en-US" sz="1000" b="1" dirty="0" smtClean="0"/>
                  <a:t>    2</a:t>
                </a:r>
                <a:endParaRPr lang="en-US" sz="1000" dirty="0"/>
              </a:p>
            </p:txBody>
          </p:sp>
          <p:sp>
            <p:nvSpPr>
              <p:cNvPr id="77" name="Oval 9"/>
              <p:cNvSpPr>
                <a:spLocks noChangeArrowheads="1"/>
              </p:cNvSpPr>
              <p:nvPr/>
            </p:nvSpPr>
            <p:spPr bwMode="auto">
              <a:xfrm>
                <a:off x="1800" y="11357"/>
                <a:ext cx="1440" cy="720"/>
              </a:xfrm>
              <a:prstGeom prst="ellipse">
                <a:avLst/>
              </a:prstGeom>
              <a:solidFill>
                <a:srgbClr val="3366FF">
                  <a:alpha val="14117"/>
                </a:srgbClr>
              </a:solidFill>
              <a:ln w="9525">
                <a:solidFill>
                  <a:schemeClr val="bg1"/>
                </a:solidFill>
                <a:round/>
                <a:headEnd/>
                <a:tailEnd/>
              </a:ln>
            </p:spPr>
            <p:txBody>
              <a:bodyPr/>
              <a:lstStyle/>
              <a:p>
                <a:r>
                  <a:rPr lang="en-US" sz="1000" b="1" dirty="0"/>
                  <a:t>Node 3</a:t>
                </a:r>
                <a:endParaRPr lang="en-US" sz="1000" dirty="0"/>
              </a:p>
            </p:txBody>
          </p:sp>
          <p:sp>
            <p:nvSpPr>
              <p:cNvPr id="78" name="Oval 10"/>
              <p:cNvSpPr>
                <a:spLocks noChangeArrowheads="1"/>
              </p:cNvSpPr>
              <p:nvPr/>
            </p:nvSpPr>
            <p:spPr bwMode="auto">
              <a:xfrm>
                <a:off x="6300" y="10817"/>
                <a:ext cx="1440" cy="720"/>
              </a:xfrm>
              <a:prstGeom prst="ellipse">
                <a:avLst/>
              </a:prstGeom>
              <a:solidFill>
                <a:srgbClr val="3366FF">
                  <a:alpha val="14117"/>
                </a:srgbClr>
              </a:solidFill>
              <a:ln w="9525">
                <a:solidFill>
                  <a:schemeClr val="bg1"/>
                </a:solidFill>
                <a:round/>
                <a:headEnd/>
                <a:tailEnd/>
              </a:ln>
            </p:spPr>
            <p:txBody>
              <a:bodyPr/>
              <a:lstStyle/>
              <a:p>
                <a:r>
                  <a:rPr lang="en-US" sz="1000" b="1"/>
                  <a:t>Node B</a:t>
                </a:r>
                <a:endParaRPr lang="en-US" sz="1000"/>
              </a:p>
            </p:txBody>
          </p:sp>
          <p:sp>
            <p:nvSpPr>
              <p:cNvPr id="79" name="Oval 11"/>
              <p:cNvSpPr>
                <a:spLocks noChangeArrowheads="1"/>
              </p:cNvSpPr>
              <p:nvPr/>
            </p:nvSpPr>
            <p:spPr bwMode="auto">
              <a:xfrm>
                <a:off x="6300" y="9737"/>
                <a:ext cx="1440" cy="720"/>
              </a:xfrm>
              <a:prstGeom prst="ellipse">
                <a:avLst/>
              </a:prstGeom>
              <a:solidFill>
                <a:srgbClr val="3366FF">
                  <a:alpha val="14117"/>
                </a:srgbClr>
              </a:solidFill>
              <a:ln w="9525">
                <a:solidFill>
                  <a:schemeClr val="bg1"/>
                </a:solidFill>
                <a:round/>
                <a:headEnd/>
                <a:tailEnd/>
              </a:ln>
            </p:spPr>
            <p:txBody>
              <a:bodyPr/>
              <a:lstStyle/>
              <a:p>
                <a:r>
                  <a:rPr lang="en-US" sz="1000" b="1"/>
                  <a:t>Node A</a:t>
                </a:r>
                <a:endParaRPr lang="en-US" sz="1000"/>
              </a:p>
            </p:txBody>
          </p:sp>
          <p:sp>
            <p:nvSpPr>
              <p:cNvPr id="80" name="Oval 12"/>
              <p:cNvSpPr>
                <a:spLocks noChangeArrowheads="1"/>
              </p:cNvSpPr>
              <p:nvPr/>
            </p:nvSpPr>
            <p:spPr bwMode="auto">
              <a:xfrm>
                <a:off x="8820" y="10277"/>
                <a:ext cx="1440" cy="720"/>
              </a:xfrm>
              <a:prstGeom prst="ellipse">
                <a:avLst/>
              </a:prstGeom>
              <a:solidFill>
                <a:srgbClr val="3366FF">
                  <a:alpha val="14117"/>
                </a:srgbClr>
              </a:solidFill>
              <a:ln w="9525">
                <a:solidFill>
                  <a:schemeClr val="bg1"/>
                </a:solidFill>
                <a:round/>
                <a:headEnd/>
                <a:tailEnd/>
              </a:ln>
            </p:spPr>
            <p:txBody>
              <a:bodyPr/>
              <a:lstStyle/>
              <a:p>
                <a:r>
                  <a:rPr lang="en-US" sz="1000" b="1"/>
                  <a:t>Node Z</a:t>
                </a:r>
                <a:endParaRPr lang="en-US" sz="1000"/>
              </a:p>
            </p:txBody>
          </p:sp>
          <p:sp>
            <p:nvSpPr>
              <p:cNvPr id="81" name="Line 13"/>
              <p:cNvSpPr>
                <a:spLocks noChangeShapeType="1"/>
              </p:cNvSpPr>
              <p:nvPr/>
            </p:nvSpPr>
            <p:spPr bwMode="auto">
              <a:xfrm>
                <a:off x="3420" y="9557"/>
                <a:ext cx="2700" cy="360"/>
              </a:xfrm>
              <a:prstGeom prst="line">
                <a:avLst/>
              </a:prstGeom>
              <a:noFill/>
              <a:ln w="9525">
                <a:solidFill>
                  <a:schemeClr val="bg1"/>
                </a:solidFill>
                <a:round/>
                <a:headEnd/>
                <a:tailEnd type="triangle" w="med" len="med"/>
              </a:ln>
            </p:spPr>
            <p:txBody>
              <a:bodyPr/>
              <a:lstStyle/>
              <a:p>
                <a:endParaRPr lang="en-US"/>
              </a:p>
            </p:txBody>
          </p:sp>
          <p:sp>
            <p:nvSpPr>
              <p:cNvPr id="82" name="Line 14"/>
              <p:cNvSpPr>
                <a:spLocks noChangeShapeType="1"/>
              </p:cNvSpPr>
              <p:nvPr/>
            </p:nvSpPr>
            <p:spPr bwMode="auto">
              <a:xfrm>
                <a:off x="3420" y="9737"/>
                <a:ext cx="2700" cy="1260"/>
              </a:xfrm>
              <a:prstGeom prst="line">
                <a:avLst/>
              </a:prstGeom>
              <a:noFill/>
              <a:ln w="9525">
                <a:solidFill>
                  <a:schemeClr val="bg1"/>
                </a:solidFill>
                <a:round/>
                <a:headEnd/>
                <a:tailEnd type="triangle" w="med" len="med"/>
              </a:ln>
            </p:spPr>
            <p:txBody>
              <a:bodyPr/>
              <a:lstStyle/>
              <a:p>
                <a:endParaRPr lang="en-US"/>
              </a:p>
            </p:txBody>
          </p:sp>
          <p:sp>
            <p:nvSpPr>
              <p:cNvPr id="83" name="Line 15"/>
              <p:cNvSpPr>
                <a:spLocks noChangeShapeType="1"/>
              </p:cNvSpPr>
              <p:nvPr/>
            </p:nvSpPr>
            <p:spPr bwMode="auto">
              <a:xfrm flipV="1">
                <a:off x="3420" y="10097"/>
                <a:ext cx="2700" cy="360"/>
              </a:xfrm>
              <a:prstGeom prst="line">
                <a:avLst/>
              </a:prstGeom>
              <a:noFill/>
              <a:ln w="9525">
                <a:solidFill>
                  <a:schemeClr val="bg1"/>
                </a:solidFill>
                <a:round/>
                <a:headEnd/>
                <a:tailEnd type="triangle" w="med" len="med"/>
              </a:ln>
            </p:spPr>
            <p:txBody>
              <a:bodyPr/>
              <a:lstStyle/>
              <a:p>
                <a:endParaRPr lang="en-US"/>
              </a:p>
            </p:txBody>
          </p:sp>
          <p:sp>
            <p:nvSpPr>
              <p:cNvPr id="84" name="Line 16"/>
              <p:cNvSpPr>
                <a:spLocks noChangeShapeType="1"/>
              </p:cNvSpPr>
              <p:nvPr/>
            </p:nvSpPr>
            <p:spPr bwMode="auto">
              <a:xfrm>
                <a:off x="3420" y="10637"/>
                <a:ext cx="2700" cy="540"/>
              </a:xfrm>
              <a:prstGeom prst="line">
                <a:avLst/>
              </a:prstGeom>
              <a:noFill/>
              <a:ln w="9525">
                <a:solidFill>
                  <a:schemeClr val="bg1"/>
                </a:solidFill>
                <a:round/>
                <a:headEnd/>
                <a:tailEnd type="triangle" w="med" len="med"/>
              </a:ln>
            </p:spPr>
            <p:txBody>
              <a:bodyPr/>
              <a:lstStyle/>
              <a:p>
                <a:endParaRPr lang="en-US"/>
              </a:p>
            </p:txBody>
          </p:sp>
          <p:sp>
            <p:nvSpPr>
              <p:cNvPr id="85" name="Line 17"/>
              <p:cNvSpPr>
                <a:spLocks noChangeShapeType="1"/>
              </p:cNvSpPr>
              <p:nvPr/>
            </p:nvSpPr>
            <p:spPr bwMode="auto">
              <a:xfrm flipV="1">
                <a:off x="3420" y="10277"/>
                <a:ext cx="2700" cy="1260"/>
              </a:xfrm>
              <a:prstGeom prst="line">
                <a:avLst/>
              </a:prstGeom>
              <a:noFill/>
              <a:ln w="9525">
                <a:solidFill>
                  <a:schemeClr val="bg1"/>
                </a:solidFill>
                <a:round/>
                <a:headEnd/>
                <a:tailEnd type="triangle" w="med" len="med"/>
              </a:ln>
            </p:spPr>
            <p:txBody>
              <a:bodyPr/>
              <a:lstStyle/>
              <a:p>
                <a:endParaRPr lang="en-US"/>
              </a:p>
            </p:txBody>
          </p:sp>
          <p:sp>
            <p:nvSpPr>
              <p:cNvPr id="86" name="Line 18"/>
              <p:cNvSpPr>
                <a:spLocks noChangeShapeType="1"/>
              </p:cNvSpPr>
              <p:nvPr/>
            </p:nvSpPr>
            <p:spPr bwMode="auto">
              <a:xfrm flipV="1">
                <a:off x="3600" y="11357"/>
                <a:ext cx="2520" cy="360"/>
              </a:xfrm>
              <a:prstGeom prst="line">
                <a:avLst/>
              </a:prstGeom>
              <a:noFill/>
              <a:ln w="9525">
                <a:solidFill>
                  <a:schemeClr val="bg1"/>
                </a:solidFill>
                <a:round/>
                <a:headEnd/>
                <a:tailEnd type="triangle" w="med" len="med"/>
              </a:ln>
            </p:spPr>
            <p:txBody>
              <a:bodyPr/>
              <a:lstStyle/>
              <a:p>
                <a:endParaRPr lang="en-US"/>
              </a:p>
            </p:txBody>
          </p:sp>
          <p:sp>
            <p:nvSpPr>
              <p:cNvPr id="87" name="Line 19"/>
              <p:cNvSpPr>
                <a:spLocks noChangeShapeType="1"/>
              </p:cNvSpPr>
              <p:nvPr/>
            </p:nvSpPr>
            <p:spPr bwMode="auto">
              <a:xfrm flipV="1">
                <a:off x="7920" y="10817"/>
                <a:ext cx="900" cy="360"/>
              </a:xfrm>
              <a:prstGeom prst="line">
                <a:avLst/>
              </a:prstGeom>
              <a:noFill/>
              <a:ln w="9525">
                <a:solidFill>
                  <a:schemeClr val="bg1"/>
                </a:solidFill>
                <a:round/>
                <a:headEnd/>
                <a:tailEnd type="triangle" w="med" len="med"/>
              </a:ln>
            </p:spPr>
            <p:txBody>
              <a:bodyPr/>
              <a:lstStyle/>
              <a:p>
                <a:endParaRPr lang="en-US"/>
              </a:p>
            </p:txBody>
          </p:sp>
          <p:sp>
            <p:nvSpPr>
              <p:cNvPr id="88" name="Line 20"/>
              <p:cNvSpPr>
                <a:spLocks noChangeShapeType="1"/>
              </p:cNvSpPr>
              <p:nvPr/>
            </p:nvSpPr>
            <p:spPr bwMode="auto">
              <a:xfrm>
                <a:off x="7920" y="10097"/>
                <a:ext cx="900" cy="360"/>
              </a:xfrm>
              <a:prstGeom prst="line">
                <a:avLst/>
              </a:prstGeom>
              <a:noFill/>
              <a:ln w="9525">
                <a:solidFill>
                  <a:schemeClr val="bg1"/>
                </a:solidFill>
                <a:round/>
                <a:headEnd/>
                <a:tailEnd type="triangle" w="med" len="med"/>
              </a:ln>
            </p:spPr>
            <p:txBody>
              <a:bodyPr/>
              <a:lstStyle/>
              <a:p>
                <a:endParaRPr lang="en-US"/>
              </a:p>
            </p:txBody>
          </p:sp>
          <p:sp>
            <p:nvSpPr>
              <p:cNvPr id="89" name="Line 21"/>
              <p:cNvSpPr>
                <a:spLocks noChangeShapeType="1"/>
              </p:cNvSpPr>
              <p:nvPr/>
            </p:nvSpPr>
            <p:spPr bwMode="auto">
              <a:xfrm>
                <a:off x="1080" y="9557"/>
                <a:ext cx="540" cy="0"/>
              </a:xfrm>
              <a:prstGeom prst="line">
                <a:avLst/>
              </a:prstGeom>
              <a:noFill/>
              <a:ln w="9525">
                <a:solidFill>
                  <a:schemeClr val="bg1"/>
                </a:solidFill>
                <a:round/>
                <a:headEnd/>
                <a:tailEnd type="triangle" w="med" len="med"/>
              </a:ln>
            </p:spPr>
            <p:txBody>
              <a:bodyPr/>
              <a:lstStyle/>
              <a:p>
                <a:endParaRPr lang="en-US"/>
              </a:p>
            </p:txBody>
          </p:sp>
          <p:sp>
            <p:nvSpPr>
              <p:cNvPr id="90" name="Line 22"/>
              <p:cNvSpPr>
                <a:spLocks noChangeShapeType="1"/>
              </p:cNvSpPr>
              <p:nvPr/>
            </p:nvSpPr>
            <p:spPr bwMode="auto">
              <a:xfrm>
                <a:off x="1080" y="10637"/>
                <a:ext cx="540" cy="0"/>
              </a:xfrm>
              <a:prstGeom prst="line">
                <a:avLst/>
              </a:prstGeom>
              <a:noFill/>
              <a:ln w="9525">
                <a:solidFill>
                  <a:schemeClr val="bg1"/>
                </a:solidFill>
                <a:round/>
                <a:headEnd/>
                <a:tailEnd type="triangle" w="med" len="med"/>
              </a:ln>
            </p:spPr>
            <p:txBody>
              <a:bodyPr/>
              <a:lstStyle/>
              <a:p>
                <a:endParaRPr lang="en-US"/>
              </a:p>
            </p:txBody>
          </p:sp>
          <p:sp>
            <p:nvSpPr>
              <p:cNvPr id="91" name="Line 23"/>
              <p:cNvSpPr>
                <a:spLocks noChangeShapeType="1"/>
              </p:cNvSpPr>
              <p:nvPr/>
            </p:nvSpPr>
            <p:spPr bwMode="auto">
              <a:xfrm>
                <a:off x="1080" y="11717"/>
                <a:ext cx="540" cy="0"/>
              </a:xfrm>
              <a:prstGeom prst="line">
                <a:avLst/>
              </a:prstGeom>
              <a:noFill/>
              <a:ln w="9525">
                <a:solidFill>
                  <a:schemeClr val="bg1"/>
                </a:solidFill>
                <a:round/>
                <a:headEnd/>
                <a:tailEnd type="triangle" w="med" len="med"/>
              </a:ln>
            </p:spPr>
            <p:txBody>
              <a:bodyPr/>
              <a:lstStyle/>
              <a:p>
                <a:endParaRPr lang="en-US"/>
              </a:p>
            </p:txBody>
          </p:sp>
          <p:sp>
            <p:nvSpPr>
              <p:cNvPr id="92" name="Line 24"/>
              <p:cNvSpPr>
                <a:spLocks noChangeShapeType="1"/>
              </p:cNvSpPr>
              <p:nvPr/>
            </p:nvSpPr>
            <p:spPr bwMode="auto">
              <a:xfrm>
                <a:off x="10440" y="10637"/>
                <a:ext cx="540" cy="0"/>
              </a:xfrm>
              <a:prstGeom prst="line">
                <a:avLst/>
              </a:prstGeom>
              <a:noFill/>
              <a:ln w="9525">
                <a:solidFill>
                  <a:schemeClr val="bg1"/>
                </a:solidFill>
                <a:round/>
                <a:headEnd/>
                <a:tailEnd type="triangle" w="med" len="med"/>
              </a:ln>
            </p:spPr>
            <p:txBody>
              <a:bodyPr/>
              <a:lstStyle/>
              <a:p>
                <a:endParaRPr lang="en-US"/>
              </a:p>
            </p:txBody>
          </p:sp>
          <p:sp>
            <p:nvSpPr>
              <p:cNvPr id="93" name="Line 25"/>
              <p:cNvSpPr>
                <a:spLocks noChangeShapeType="1"/>
              </p:cNvSpPr>
              <p:nvPr/>
            </p:nvSpPr>
            <p:spPr bwMode="auto">
              <a:xfrm flipV="1">
                <a:off x="7020" y="11717"/>
                <a:ext cx="0" cy="540"/>
              </a:xfrm>
              <a:prstGeom prst="line">
                <a:avLst/>
              </a:prstGeom>
              <a:noFill/>
              <a:ln w="9525">
                <a:solidFill>
                  <a:schemeClr val="bg1"/>
                </a:solidFill>
                <a:round/>
                <a:headEnd/>
                <a:tailEnd type="triangle" w="med" len="med"/>
              </a:ln>
            </p:spPr>
            <p:txBody>
              <a:bodyPr/>
              <a:lstStyle/>
              <a:p>
                <a:endParaRPr lang="en-US"/>
              </a:p>
            </p:txBody>
          </p:sp>
          <p:sp>
            <p:nvSpPr>
              <p:cNvPr id="94" name="Line 26"/>
              <p:cNvSpPr>
                <a:spLocks noChangeShapeType="1"/>
              </p:cNvSpPr>
              <p:nvPr/>
            </p:nvSpPr>
            <p:spPr bwMode="auto">
              <a:xfrm>
                <a:off x="7020" y="9017"/>
                <a:ext cx="0" cy="540"/>
              </a:xfrm>
              <a:prstGeom prst="line">
                <a:avLst/>
              </a:prstGeom>
              <a:noFill/>
              <a:ln w="9525">
                <a:solidFill>
                  <a:schemeClr val="bg1"/>
                </a:solidFill>
                <a:round/>
                <a:headEnd/>
                <a:tailEnd type="triangle" w="med" len="med"/>
              </a:ln>
            </p:spPr>
            <p:txBody>
              <a:bodyPr/>
              <a:lstStyle/>
              <a:p>
                <a:endParaRPr lang="en-US"/>
              </a:p>
            </p:txBody>
          </p:sp>
          <p:sp>
            <p:nvSpPr>
              <p:cNvPr id="95" name="Line 27"/>
              <p:cNvSpPr>
                <a:spLocks noChangeShapeType="1"/>
              </p:cNvSpPr>
              <p:nvPr/>
            </p:nvSpPr>
            <p:spPr bwMode="auto">
              <a:xfrm flipV="1">
                <a:off x="9540" y="11177"/>
                <a:ext cx="0" cy="540"/>
              </a:xfrm>
              <a:prstGeom prst="line">
                <a:avLst/>
              </a:prstGeom>
              <a:noFill/>
              <a:ln w="9525">
                <a:solidFill>
                  <a:schemeClr val="bg1"/>
                </a:solidFill>
                <a:round/>
                <a:headEnd/>
                <a:tailEnd type="triangle" w="med" len="med"/>
              </a:ln>
            </p:spPr>
            <p:txBody>
              <a:bodyPr/>
              <a:lstStyle/>
              <a:p>
                <a:endParaRPr lang="en-US"/>
              </a:p>
            </p:txBody>
          </p:sp>
        </p:grpSp>
        <p:grpSp>
          <p:nvGrpSpPr>
            <p:cNvPr id="58" name="Group 28"/>
            <p:cNvGrpSpPr>
              <a:grpSpLocks/>
            </p:cNvGrpSpPr>
            <p:nvPr/>
          </p:nvGrpSpPr>
          <p:grpSpPr bwMode="auto">
            <a:xfrm>
              <a:off x="2496" y="1976"/>
              <a:ext cx="432" cy="372"/>
              <a:chOff x="2496" y="1920"/>
              <a:chExt cx="432" cy="372"/>
            </a:xfrm>
          </p:grpSpPr>
          <p:sp>
            <p:nvSpPr>
              <p:cNvPr id="73" name="Text Box 29"/>
              <p:cNvSpPr txBox="1">
                <a:spLocks noChangeArrowheads="1"/>
              </p:cNvSpPr>
              <p:nvPr/>
            </p:nvSpPr>
            <p:spPr bwMode="auto">
              <a:xfrm>
                <a:off x="2496" y="1920"/>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1A</a:t>
                </a:r>
              </a:p>
            </p:txBody>
          </p:sp>
          <p:sp>
            <p:nvSpPr>
              <p:cNvPr id="74" name="Text Box 30"/>
              <p:cNvSpPr txBox="1">
                <a:spLocks noChangeArrowheads="1"/>
              </p:cNvSpPr>
              <p:nvPr/>
            </p:nvSpPr>
            <p:spPr bwMode="auto">
              <a:xfrm>
                <a:off x="2496" y="2113"/>
                <a:ext cx="432" cy="179"/>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1B</a:t>
                </a:r>
              </a:p>
            </p:txBody>
          </p:sp>
        </p:grpSp>
        <p:grpSp>
          <p:nvGrpSpPr>
            <p:cNvPr id="59" name="Group 31"/>
            <p:cNvGrpSpPr>
              <a:grpSpLocks/>
            </p:cNvGrpSpPr>
            <p:nvPr/>
          </p:nvGrpSpPr>
          <p:grpSpPr bwMode="auto">
            <a:xfrm>
              <a:off x="2496" y="2394"/>
              <a:ext cx="432" cy="390"/>
              <a:chOff x="2496" y="2332"/>
              <a:chExt cx="432" cy="390"/>
            </a:xfrm>
          </p:grpSpPr>
          <p:sp>
            <p:nvSpPr>
              <p:cNvPr id="71" name="Text Box 32"/>
              <p:cNvSpPr txBox="1">
                <a:spLocks noChangeArrowheads="1"/>
              </p:cNvSpPr>
              <p:nvPr/>
            </p:nvSpPr>
            <p:spPr bwMode="auto">
              <a:xfrm>
                <a:off x="2496" y="2332"/>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2A</a:t>
                </a:r>
              </a:p>
            </p:txBody>
          </p:sp>
          <p:sp>
            <p:nvSpPr>
              <p:cNvPr id="72" name="Text Box 33"/>
              <p:cNvSpPr txBox="1">
                <a:spLocks noChangeArrowheads="1"/>
              </p:cNvSpPr>
              <p:nvPr/>
            </p:nvSpPr>
            <p:spPr bwMode="auto">
              <a:xfrm>
                <a:off x="2496" y="2544"/>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2B</a:t>
                </a:r>
              </a:p>
            </p:txBody>
          </p:sp>
        </p:grpSp>
        <p:sp>
          <p:nvSpPr>
            <p:cNvPr id="60" name="Text Box 34"/>
            <p:cNvSpPr txBox="1">
              <a:spLocks noChangeArrowheads="1"/>
            </p:cNvSpPr>
            <p:nvPr/>
          </p:nvSpPr>
          <p:spPr bwMode="auto">
            <a:xfrm>
              <a:off x="4344" y="2250"/>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AZ</a:t>
              </a:r>
            </a:p>
          </p:txBody>
        </p:sp>
        <p:grpSp>
          <p:nvGrpSpPr>
            <p:cNvPr id="61" name="Group 35"/>
            <p:cNvGrpSpPr>
              <a:grpSpLocks/>
            </p:cNvGrpSpPr>
            <p:nvPr/>
          </p:nvGrpSpPr>
          <p:grpSpPr bwMode="auto">
            <a:xfrm>
              <a:off x="2496" y="2847"/>
              <a:ext cx="432" cy="372"/>
              <a:chOff x="2496" y="3072"/>
              <a:chExt cx="432" cy="372"/>
            </a:xfrm>
          </p:grpSpPr>
          <p:sp>
            <p:nvSpPr>
              <p:cNvPr id="69" name="Text Box 36"/>
              <p:cNvSpPr txBox="1">
                <a:spLocks noChangeArrowheads="1"/>
              </p:cNvSpPr>
              <p:nvPr/>
            </p:nvSpPr>
            <p:spPr bwMode="auto">
              <a:xfrm>
                <a:off x="2496" y="3072"/>
                <a:ext cx="432" cy="178"/>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3A</a:t>
                </a:r>
              </a:p>
            </p:txBody>
          </p:sp>
          <p:sp>
            <p:nvSpPr>
              <p:cNvPr id="70" name="Text Box 37"/>
              <p:cNvSpPr txBox="1">
                <a:spLocks noChangeArrowheads="1"/>
              </p:cNvSpPr>
              <p:nvPr/>
            </p:nvSpPr>
            <p:spPr bwMode="auto">
              <a:xfrm>
                <a:off x="2496" y="3265"/>
                <a:ext cx="432" cy="179"/>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3B</a:t>
                </a:r>
              </a:p>
            </p:txBody>
          </p:sp>
        </p:grpSp>
        <p:sp>
          <p:nvSpPr>
            <p:cNvPr id="62" name="Text Box 38"/>
            <p:cNvSpPr txBox="1">
              <a:spLocks noChangeArrowheads="1"/>
            </p:cNvSpPr>
            <p:nvPr/>
          </p:nvSpPr>
          <p:spPr bwMode="auto">
            <a:xfrm>
              <a:off x="3765" y="1813"/>
              <a:ext cx="431" cy="178"/>
            </a:xfrm>
            <a:prstGeom prst="rect">
              <a:avLst/>
            </a:prstGeom>
            <a:noFill/>
            <a:ln w="9525">
              <a:noFill/>
              <a:miter lim="800000"/>
              <a:headEnd/>
              <a:tailEnd/>
            </a:ln>
          </p:spPr>
          <p:txBody>
            <a:bodyPr>
              <a:spAutoFit/>
            </a:bodyPr>
            <a:lstStyle/>
            <a:p>
              <a:pPr>
                <a:spcBef>
                  <a:spcPct val="50000"/>
                </a:spcBef>
              </a:pPr>
              <a:r>
                <a:rPr lang="en-US" sz="1400" b="1" dirty="0"/>
                <a:t>W</a:t>
              </a:r>
              <a:r>
                <a:rPr lang="en-US" sz="1400" b="1" baseline="-25000" dirty="0"/>
                <a:t>0A</a:t>
              </a:r>
            </a:p>
          </p:txBody>
        </p:sp>
        <p:sp>
          <p:nvSpPr>
            <p:cNvPr id="63" name="Text Box 39"/>
            <p:cNvSpPr txBox="1">
              <a:spLocks noChangeArrowheads="1"/>
            </p:cNvSpPr>
            <p:nvPr/>
          </p:nvSpPr>
          <p:spPr bwMode="auto">
            <a:xfrm>
              <a:off x="4344" y="2792"/>
              <a:ext cx="432" cy="179"/>
            </a:xfrm>
            <a:prstGeom prst="rect">
              <a:avLst/>
            </a:prstGeom>
            <a:noFill/>
            <a:ln w="9525">
              <a:noFill/>
              <a:miter lim="800000"/>
              <a:headEnd/>
              <a:tailEnd/>
            </a:ln>
          </p:spPr>
          <p:txBody>
            <a:bodyPr>
              <a:spAutoFit/>
            </a:bodyPr>
            <a:lstStyle/>
            <a:p>
              <a:pPr>
                <a:spcBef>
                  <a:spcPct val="50000"/>
                </a:spcBef>
              </a:pPr>
              <a:r>
                <a:rPr lang="en-US" sz="1400" b="1"/>
                <a:t>W</a:t>
              </a:r>
              <a:r>
                <a:rPr lang="en-US" sz="1400" b="1" baseline="-25000"/>
                <a:t>BZ</a:t>
              </a:r>
            </a:p>
          </p:txBody>
        </p:sp>
        <p:sp>
          <p:nvSpPr>
            <p:cNvPr id="64" name="Text Box 40"/>
            <p:cNvSpPr txBox="1">
              <a:spLocks noChangeArrowheads="1"/>
            </p:cNvSpPr>
            <p:nvPr/>
          </p:nvSpPr>
          <p:spPr bwMode="auto">
            <a:xfrm>
              <a:off x="4823" y="2968"/>
              <a:ext cx="432" cy="178"/>
            </a:xfrm>
            <a:prstGeom prst="rect">
              <a:avLst/>
            </a:prstGeom>
            <a:noFill/>
            <a:ln w="9525">
              <a:noFill/>
              <a:miter lim="800000"/>
              <a:headEnd/>
              <a:tailEnd/>
            </a:ln>
          </p:spPr>
          <p:txBody>
            <a:bodyPr>
              <a:spAutoFit/>
            </a:bodyPr>
            <a:lstStyle/>
            <a:p>
              <a:pPr>
                <a:spcBef>
                  <a:spcPct val="50000"/>
                </a:spcBef>
              </a:pPr>
              <a:r>
                <a:rPr lang="en-US" sz="1400" b="1" dirty="0"/>
                <a:t>W</a:t>
              </a:r>
              <a:r>
                <a:rPr lang="en-US" sz="1400" b="1" baseline="-25000" dirty="0"/>
                <a:t>0Z</a:t>
              </a:r>
            </a:p>
          </p:txBody>
        </p:sp>
        <p:sp>
          <p:nvSpPr>
            <p:cNvPr id="65" name="Text Box 41"/>
            <p:cNvSpPr txBox="1">
              <a:spLocks noChangeArrowheads="1"/>
            </p:cNvSpPr>
            <p:nvPr/>
          </p:nvSpPr>
          <p:spPr bwMode="auto">
            <a:xfrm>
              <a:off x="3848" y="3215"/>
              <a:ext cx="431" cy="179"/>
            </a:xfrm>
            <a:prstGeom prst="rect">
              <a:avLst/>
            </a:prstGeom>
            <a:noFill/>
            <a:ln w="9525">
              <a:noFill/>
              <a:miter lim="800000"/>
              <a:headEnd/>
              <a:tailEnd/>
            </a:ln>
          </p:spPr>
          <p:txBody>
            <a:bodyPr>
              <a:spAutoFit/>
            </a:bodyPr>
            <a:lstStyle/>
            <a:p>
              <a:pPr>
                <a:spcBef>
                  <a:spcPct val="50000"/>
                </a:spcBef>
              </a:pPr>
              <a:r>
                <a:rPr lang="en-US" sz="1400" b="1" dirty="0"/>
                <a:t>W</a:t>
              </a:r>
              <a:r>
                <a:rPr lang="en-US" sz="1400" b="1" baseline="-25000" dirty="0"/>
                <a:t>0B</a:t>
              </a:r>
            </a:p>
          </p:txBody>
        </p:sp>
        <p:sp>
          <p:nvSpPr>
            <p:cNvPr id="66" name="Text Box 42"/>
            <p:cNvSpPr txBox="1">
              <a:spLocks noChangeArrowheads="1"/>
            </p:cNvSpPr>
            <p:nvPr/>
          </p:nvSpPr>
          <p:spPr bwMode="auto">
            <a:xfrm>
              <a:off x="1766" y="1544"/>
              <a:ext cx="1110" cy="183"/>
            </a:xfrm>
            <a:prstGeom prst="rect">
              <a:avLst/>
            </a:prstGeom>
            <a:solidFill>
              <a:srgbClr val="3366FF">
                <a:alpha val="14000"/>
              </a:srgbClr>
            </a:solidFill>
            <a:ln w="9525">
              <a:solidFill>
                <a:schemeClr val="bg1"/>
              </a:solidFill>
              <a:miter lim="800000"/>
              <a:headEnd/>
              <a:tailEnd/>
            </a:ln>
            <a:effectLst/>
          </p:spPr>
          <p:txBody>
            <a:bodyPr>
              <a:spAutoFit/>
            </a:bodyPr>
            <a:lstStyle/>
            <a:p>
              <a:pPr>
                <a:spcBef>
                  <a:spcPct val="50000"/>
                </a:spcBef>
                <a:defRPr/>
              </a:pPr>
              <a:r>
                <a:rPr lang="en-US" sz="1400" b="1" dirty="0">
                  <a:effectLst>
                    <a:outerShdw blurRad="38100" dist="38100" dir="2700000" algn="tl">
                      <a:srgbClr val="000000"/>
                    </a:outerShdw>
                  </a:effectLst>
                </a:rPr>
                <a:t>Input Layer</a:t>
              </a:r>
              <a:endParaRPr lang="en-US" sz="1400" b="1" baseline="-25000" dirty="0">
                <a:effectLst>
                  <a:outerShdw blurRad="38100" dist="38100" dir="2700000" algn="tl">
                    <a:srgbClr val="000000"/>
                  </a:outerShdw>
                </a:effectLst>
              </a:endParaRPr>
            </a:p>
          </p:txBody>
        </p:sp>
        <p:sp>
          <p:nvSpPr>
            <p:cNvPr id="67" name="Text Box 43"/>
            <p:cNvSpPr txBox="1">
              <a:spLocks noChangeArrowheads="1"/>
            </p:cNvSpPr>
            <p:nvPr/>
          </p:nvSpPr>
          <p:spPr bwMode="auto">
            <a:xfrm>
              <a:off x="3488" y="1544"/>
              <a:ext cx="1044" cy="183"/>
            </a:xfrm>
            <a:prstGeom prst="rect">
              <a:avLst/>
            </a:prstGeom>
            <a:solidFill>
              <a:srgbClr val="3366FF">
                <a:alpha val="14000"/>
              </a:srgbClr>
            </a:solidFill>
            <a:ln w="9525">
              <a:solidFill>
                <a:schemeClr val="bg1"/>
              </a:solidFill>
              <a:miter lim="800000"/>
              <a:headEnd/>
              <a:tailEnd/>
            </a:ln>
            <a:effectLst/>
          </p:spPr>
          <p:txBody>
            <a:bodyPr>
              <a:spAutoFit/>
            </a:bodyPr>
            <a:lstStyle/>
            <a:p>
              <a:pPr>
                <a:spcBef>
                  <a:spcPct val="50000"/>
                </a:spcBef>
                <a:defRPr/>
              </a:pPr>
              <a:r>
                <a:rPr lang="en-US" sz="1400" b="1">
                  <a:effectLst>
                    <a:outerShdw blurRad="38100" dist="38100" dir="2700000" algn="tl">
                      <a:srgbClr val="000000"/>
                    </a:outerShdw>
                  </a:effectLst>
                </a:rPr>
                <a:t>Hidden Layer</a:t>
              </a:r>
              <a:endParaRPr lang="en-US" sz="1400" b="1" baseline="-25000">
                <a:effectLst>
                  <a:outerShdw blurRad="38100" dist="38100" dir="2700000" algn="tl">
                    <a:srgbClr val="000000"/>
                  </a:outerShdw>
                </a:effectLst>
              </a:endParaRPr>
            </a:p>
          </p:txBody>
        </p:sp>
        <p:sp>
          <p:nvSpPr>
            <p:cNvPr id="68" name="Text Box 44"/>
            <p:cNvSpPr txBox="1">
              <a:spLocks noChangeArrowheads="1"/>
            </p:cNvSpPr>
            <p:nvPr/>
          </p:nvSpPr>
          <p:spPr bwMode="auto">
            <a:xfrm>
              <a:off x="4560" y="1544"/>
              <a:ext cx="1104" cy="183"/>
            </a:xfrm>
            <a:prstGeom prst="rect">
              <a:avLst/>
            </a:prstGeom>
            <a:solidFill>
              <a:srgbClr val="3366FF">
                <a:alpha val="14000"/>
              </a:srgbClr>
            </a:solidFill>
            <a:ln w="9525">
              <a:solidFill>
                <a:schemeClr val="bg1"/>
              </a:solidFill>
              <a:miter lim="800000"/>
              <a:headEnd/>
              <a:tailEnd/>
            </a:ln>
            <a:effectLst/>
          </p:spPr>
          <p:txBody>
            <a:bodyPr>
              <a:spAutoFit/>
            </a:bodyPr>
            <a:lstStyle/>
            <a:p>
              <a:pPr>
                <a:spcBef>
                  <a:spcPct val="50000"/>
                </a:spcBef>
                <a:defRPr/>
              </a:pPr>
              <a:r>
                <a:rPr lang="en-US" sz="1400" b="1">
                  <a:effectLst>
                    <a:outerShdw blurRad="38100" dist="38100" dir="2700000" algn="tl">
                      <a:srgbClr val="000000"/>
                    </a:outerShdw>
                  </a:effectLst>
                </a:rPr>
                <a:t>Output Layer</a:t>
              </a:r>
              <a:endParaRPr lang="en-US" sz="1400" b="1" baseline="-25000">
                <a:effectLst>
                  <a:outerShdw blurRad="38100" dist="38100" dir="2700000" algn="tl">
                    <a:srgbClr val="000000"/>
                  </a:outerShdw>
                </a:effectLst>
              </a:endParaRPr>
            </a:p>
          </p:txBody>
        </p:sp>
      </p:grpSp>
      <p:sp>
        <p:nvSpPr>
          <p:cNvPr id="96" name="Line 13"/>
          <p:cNvSpPr>
            <a:spLocks noChangeShapeType="1"/>
          </p:cNvSpPr>
          <p:nvPr/>
        </p:nvSpPr>
        <p:spPr bwMode="auto">
          <a:xfrm>
            <a:off x="3270738" y="2693355"/>
            <a:ext cx="1663775" cy="247032"/>
          </a:xfrm>
          <a:prstGeom prst="line">
            <a:avLst/>
          </a:prstGeom>
          <a:noFill/>
          <a:ln w="9525">
            <a:solidFill>
              <a:schemeClr val="tx1"/>
            </a:solidFill>
            <a:round/>
            <a:headEnd/>
            <a:tailEnd type="triangle" w="med" len="med"/>
          </a:ln>
        </p:spPr>
        <p:txBody>
          <a:bodyPr/>
          <a:lstStyle/>
          <a:p>
            <a:endParaRPr lang="en-US"/>
          </a:p>
        </p:txBody>
      </p:sp>
      <p:sp>
        <p:nvSpPr>
          <p:cNvPr id="97" name="Line 14"/>
          <p:cNvSpPr>
            <a:spLocks noChangeShapeType="1"/>
          </p:cNvSpPr>
          <p:nvPr/>
        </p:nvSpPr>
        <p:spPr bwMode="auto">
          <a:xfrm>
            <a:off x="3270738" y="2816871"/>
            <a:ext cx="1663775" cy="864610"/>
          </a:xfrm>
          <a:prstGeom prst="line">
            <a:avLst/>
          </a:prstGeom>
          <a:noFill/>
          <a:ln w="9525">
            <a:solidFill>
              <a:schemeClr val="tx1"/>
            </a:solidFill>
            <a:round/>
            <a:headEnd/>
            <a:tailEnd type="triangle" w="med" len="med"/>
          </a:ln>
        </p:spPr>
        <p:txBody>
          <a:bodyPr/>
          <a:lstStyle/>
          <a:p>
            <a:endParaRPr lang="en-US"/>
          </a:p>
        </p:txBody>
      </p:sp>
      <p:sp>
        <p:nvSpPr>
          <p:cNvPr id="98" name="Line 15"/>
          <p:cNvSpPr>
            <a:spLocks noChangeShapeType="1"/>
          </p:cNvSpPr>
          <p:nvPr/>
        </p:nvSpPr>
        <p:spPr bwMode="auto">
          <a:xfrm flipV="1">
            <a:off x="3270738" y="3063903"/>
            <a:ext cx="1663775" cy="247032"/>
          </a:xfrm>
          <a:prstGeom prst="line">
            <a:avLst/>
          </a:prstGeom>
          <a:noFill/>
          <a:ln w="9525">
            <a:solidFill>
              <a:schemeClr val="tx1"/>
            </a:solidFill>
            <a:round/>
            <a:headEnd/>
            <a:tailEnd type="triangle" w="med" len="med"/>
          </a:ln>
        </p:spPr>
        <p:txBody>
          <a:bodyPr/>
          <a:lstStyle/>
          <a:p>
            <a:endParaRPr lang="en-US"/>
          </a:p>
        </p:txBody>
      </p:sp>
      <p:sp>
        <p:nvSpPr>
          <p:cNvPr id="99" name="Line 16"/>
          <p:cNvSpPr>
            <a:spLocks noChangeShapeType="1"/>
          </p:cNvSpPr>
          <p:nvPr/>
        </p:nvSpPr>
        <p:spPr bwMode="auto">
          <a:xfrm>
            <a:off x="3270738" y="3434450"/>
            <a:ext cx="1663775" cy="370547"/>
          </a:xfrm>
          <a:prstGeom prst="line">
            <a:avLst/>
          </a:prstGeom>
          <a:noFill/>
          <a:ln w="9525">
            <a:solidFill>
              <a:schemeClr val="tx1"/>
            </a:solidFill>
            <a:round/>
            <a:headEnd/>
            <a:tailEnd type="triangle" w="med" len="med"/>
          </a:ln>
        </p:spPr>
        <p:txBody>
          <a:bodyPr/>
          <a:lstStyle/>
          <a:p>
            <a:endParaRPr lang="en-US"/>
          </a:p>
        </p:txBody>
      </p:sp>
      <p:sp>
        <p:nvSpPr>
          <p:cNvPr id="100" name="Line 17"/>
          <p:cNvSpPr>
            <a:spLocks noChangeShapeType="1"/>
          </p:cNvSpPr>
          <p:nvPr/>
        </p:nvSpPr>
        <p:spPr bwMode="auto">
          <a:xfrm flipV="1">
            <a:off x="3270738" y="3187418"/>
            <a:ext cx="1663775" cy="864610"/>
          </a:xfrm>
          <a:prstGeom prst="line">
            <a:avLst/>
          </a:prstGeom>
          <a:noFill/>
          <a:ln w="9525">
            <a:solidFill>
              <a:schemeClr val="tx1"/>
            </a:solidFill>
            <a:round/>
            <a:headEnd/>
            <a:tailEnd type="triangle" w="med" len="med"/>
          </a:ln>
        </p:spPr>
        <p:txBody>
          <a:bodyPr/>
          <a:lstStyle/>
          <a:p>
            <a:endParaRPr lang="en-US"/>
          </a:p>
        </p:txBody>
      </p:sp>
      <p:sp>
        <p:nvSpPr>
          <p:cNvPr id="101" name="Line 18"/>
          <p:cNvSpPr>
            <a:spLocks noChangeShapeType="1"/>
          </p:cNvSpPr>
          <p:nvPr/>
        </p:nvSpPr>
        <p:spPr bwMode="auto">
          <a:xfrm flipV="1">
            <a:off x="3381657" y="3928513"/>
            <a:ext cx="1552857" cy="247032"/>
          </a:xfrm>
          <a:prstGeom prst="line">
            <a:avLst/>
          </a:prstGeom>
          <a:noFill/>
          <a:ln w="9525">
            <a:solidFill>
              <a:schemeClr val="tx1"/>
            </a:solidFill>
            <a:round/>
            <a:headEnd/>
            <a:tailEnd type="triangle" w="med" len="med"/>
          </a:ln>
        </p:spPr>
        <p:txBody>
          <a:bodyPr/>
          <a:lstStyle/>
          <a:p>
            <a:endParaRPr lang="en-US"/>
          </a:p>
        </p:txBody>
      </p:sp>
      <p:sp>
        <p:nvSpPr>
          <p:cNvPr id="102" name="Line 19"/>
          <p:cNvSpPr>
            <a:spLocks noChangeShapeType="1"/>
          </p:cNvSpPr>
          <p:nvPr/>
        </p:nvSpPr>
        <p:spPr bwMode="auto">
          <a:xfrm flipV="1">
            <a:off x="6043697" y="3557966"/>
            <a:ext cx="554592" cy="247032"/>
          </a:xfrm>
          <a:prstGeom prst="line">
            <a:avLst/>
          </a:prstGeom>
          <a:noFill/>
          <a:ln w="9525">
            <a:solidFill>
              <a:schemeClr val="tx1"/>
            </a:solidFill>
            <a:round/>
            <a:headEnd/>
            <a:tailEnd type="triangle" w="med" len="med"/>
          </a:ln>
        </p:spPr>
        <p:txBody>
          <a:bodyPr/>
          <a:lstStyle/>
          <a:p>
            <a:endParaRPr lang="en-US"/>
          </a:p>
        </p:txBody>
      </p:sp>
      <p:sp>
        <p:nvSpPr>
          <p:cNvPr id="103" name="Line 20"/>
          <p:cNvSpPr>
            <a:spLocks noChangeShapeType="1"/>
          </p:cNvSpPr>
          <p:nvPr/>
        </p:nvSpPr>
        <p:spPr bwMode="auto">
          <a:xfrm>
            <a:off x="6043697" y="3063903"/>
            <a:ext cx="554592" cy="247032"/>
          </a:xfrm>
          <a:prstGeom prst="line">
            <a:avLst/>
          </a:prstGeom>
          <a:noFill/>
          <a:ln w="9525">
            <a:solidFill>
              <a:schemeClr val="tx1"/>
            </a:solidFill>
            <a:round/>
            <a:headEnd/>
            <a:tailEnd type="triangle" w="med" len="med"/>
          </a:ln>
        </p:spPr>
        <p:txBody>
          <a:bodyPr/>
          <a:lstStyle/>
          <a:p>
            <a:endParaRPr lang="en-US"/>
          </a:p>
        </p:txBody>
      </p:sp>
      <p:sp>
        <p:nvSpPr>
          <p:cNvPr id="104" name="Line 21"/>
          <p:cNvSpPr>
            <a:spLocks noChangeShapeType="1"/>
          </p:cNvSpPr>
          <p:nvPr/>
        </p:nvSpPr>
        <p:spPr bwMode="auto">
          <a:xfrm>
            <a:off x="1828800" y="2693355"/>
            <a:ext cx="332755" cy="0"/>
          </a:xfrm>
          <a:prstGeom prst="line">
            <a:avLst/>
          </a:prstGeom>
          <a:noFill/>
          <a:ln w="9525">
            <a:solidFill>
              <a:schemeClr val="tx1"/>
            </a:solidFill>
            <a:round/>
            <a:headEnd/>
            <a:tailEnd type="triangle" w="med" len="med"/>
          </a:ln>
        </p:spPr>
        <p:txBody>
          <a:bodyPr/>
          <a:lstStyle/>
          <a:p>
            <a:endParaRPr lang="en-US"/>
          </a:p>
        </p:txBody>
      </p:sp>
      <p:sp>
        <p:nvSpPr>
          <p:cNvPr id="105" name="Line 22"/>
          <p:cNvSpPr>
            <a:spLocks noChangeShapeType="1"/>
          </p:cNvSpPr>
          <p:nvPr/>
        </p:nvSpPr>
        <p:spPr bwMode="auto">
          <a:xfrm>
            <a:off x="1828800" y="3434450"/>
            <a:ext cx="332755" cy="0"/>
          </a:xfrm>
          <a:prstGeom prst="line">
            <a:avLst/>
          </a:prstGeom>
          <a:noFill/>
          <a:ln w="9525">
            <a:solidFill>
              <a:schemeClr val="tx1"/>
            </a:solidFill>
            <a:round/>
            <a:headEnd/>
            <a:tailEnd type="triangle" w="med" len="med"/>
          </a:ln>
        </p:spPr>
        <p:txBody>
          <a:bodyPr/>
          <a:lstStyle/>
          <a:p>
            <a:endParaRPr lang="en-US"/>
          </a:p>
        </p:txBody>
      </p:sp>
      <p:sp>
        <p:nvSpPr>
          <p:cNvPr id="106" name="Line 23"/>
          <p:cNvSpPr>
            <a:spLocks noChangeShapeType="1"/>
          </p:cNvSpPr>
          <p:nvPr/>
        </p:nvSpPr>
        <p:spPr bwMode="auto">
          <a:xfrm>
            <a:off x="1828800" y="4175545"/>
            <a:ext cx="332755" cy="0"/>
          </a:xfrm>
          <a:prstGeom prst="line">
            <a:avLst/>
          </a:prstGeom>
          <a:noFill/>
          <a:ln w="9525">
            <a:solidFill>
              <a:schemeClr val="tx1"/>
            </a:solidFill>
            <a:round/>
            <a:headEnd/>
            <a:tailEnd type="triangle" w="med" len="med"/>
          </a:ln>
        </p:spPr>
        <p:txBody>
          <a:bodyPr/>
          <a:lstStyle/>
          <a:p>
            <a:endParaRPr lang="en-US"/>
          </a:p>
        </p:txBody>
      </p:sp>
      <p:sp>
        <p:nvSpPr>
          <p:cNvPr id="107" name="Line 24"/>
          <p:cNvSpPr>
            <a:spLocks noChangeShapeType="1"/>
          </p:cNvSpPr>
          <p:nvPr/>
        </p:nvSpPr>
        <p:spPr bwMode="auto">
          <a:xfrm>
            <a:off x="7596554" y="3434450"/>
            <a:ext cx="332755" cy="0"/>
          </a:xfrm>
          <a:prstGeom prst="line">
            <a:avLst/>
          </a:prstGeom>
          <a:noFill/>
          <a:ln w="9525">
            <a:solidFill>
              <a:schemeClr val="tx1"/>
            </a:solidFill>
            <a:round/>
            <a:headEnd/>
            <a:tailEnd type="triangle" w="med" len="med"/>
          </a:ln>
        </p:spPr>
        <p:txBody>
          <a:bodyPr/>
          <a:lstStyle/>
          <a:p>
            <a:endParaRPr lang="en-US"/>
          </a:p>
        </p:txBody>
      </p:sp>
      <p:sp>
        <p:nvSpPr>
          <p:cNvPr id="108" name="Line 25"/>
          <p:cNvSpPr>
            <a:spLocks noChangeShapeType="1"/>
          </p:cNvSpPr>
          <p:nvPr/>
        </p:nvSpPr>
        <p:spPr bwMode="auto">
          <a:xfrm flipH="1" flipV="1">
            <a:off x="2743200" y="4267200"/>
            <a:ext cx="45719" cy="381000"/>
          </a:xfrm>
          <a:prstGeom prst="line">
            <a:avLst/>
          </a:prstGeom>
          <a:noFill/>
          <a:ln w="9525">
            <a:solidFill>
              <a:schemeClr val="tx1"/>
            </a:solidFill>
            <a:round/>
            <a:headEnd/>
            <a:tailEnd type="triangle" w="med" len="med"/>
          </a:ln>
        </p:spPr>
        <p:txBody>
          <a:bodyPr/>
          <a:lstStyle/>
          <a:p>
            <a:endParaRPr lang="en-US"/>
          </a:p>
        </p:txBody>
      </p:sp>
      <p:sp>
        <p:nvSpPr>
          <p:cNvPr id="109" name="Line 25"/>
          <p:cNvSpPr>
            <a:spLocks noChangeShapeType="1"/>
          </p:cNvSpPr>
          <p:nvPr/>
        </p:nvSpPr>
        <p:spPr bwMode="auto">
          <a:xfrm flipH="1" flipV="1">
            <a:off x="5486400" y="4114800"/>
            <a:ext cx="45720" cy="381000"/>
          </a:xfrm>
          <a:prstGeom prst="line">
            <a:avLst/>
          </a:prstGeom>
          <a:noFill/>
          <a:ln w="9525">
            <a:solidFill>
              <a:schemeClr val="tx1"/>
            </a:solidFill>
            <a:round/>
            <a:headEnd/>
            <a:tailEnd type="triangle" w="med" len="med"/>
          </a:ln>
        </p:spPr>
        <p:txBody>
          <a:bodyPr/>
          <a:lstStyle/>
          <a:p>
            <a:endParaRPr lang="en-US"/>
          </a:p>
        </p:txBody>
      </p:sp>
      <p:sp>
        <p:nvSpPr>
          <p:cNvPr id="110" name="Line 25"/>
          <p:cNvSpPr>
            <a:spLocks noChangeShapeType="1"/>
          </p:cNvSpPr>
          <p:nvPr/>
        </p:nvSpPr>
        <p:spPr bwMode="auto">
          <a:xfrm>
            <a:off x="5410200" y="2362200"/>
            <a:ext cx="45719" cy="457200"/>
          </a:xfrm>
          <a:prstGeom prst="line">
            <a:avLst/>
          </a:prstGeom>
          <a:noFill/>
          <a:ln w="9525">
            <a:solidFill>
              <a:schemeClr val="tx1"/>
            </a:solidFill>
            <a:round/>
            <a:headEnd/>
            <a:tailEnd type="triangle" w="med" len="med"/>
          </a:ln>
        </p:spPr>
        <p:txBody>
          <a:bodyPr/>
          <a:lstStyle/>
          <a:p>
            <a:endParaRPr lang="en-US"/>
          </a:p>
        </p:txBody>
      </p:sp>
      <p:sp>
        <p:nvSpPr>
          <p:cNvPr id="111" name="Line 25"/>
          <p:cNvSpPr>
            <a:spLocks noChangeShapeType="1"/>
          </p:cNvSpPr>
          <p:nvPr/>
        </p:nvSpPr>
        <p:spPr bwMode="auto">
          <a:xfrm flipH="1" flipV="1">
            <a:off x="7010400" y="3657600"/>
            <a:ext cx="4572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8107680" cy="914400"/>
          </a:xfrm>
        </p:spPr>
        <p:txBody>
          <a:bodyPr>
            <a:normAutofit/>
          </a:bodyPr>
          <a:lstStyle/>
          <a:p>
            <a:pPr eaLnBrk="1" hangingPunct="1"/>
            <a:r>
              <a:rPr lang="en-US" b="1" dirty="0" smtClean="0"/>
              <a:t>Numeric Example </a:t>
            </a:r>
            <a:r>
              <a:rPr lang="en-US" sz="1400" b="1" dirty="0" smtClean="0"/>
              <a:t>(Cont)</a:t>
            </a:r>
          </a:p>
        </p:txBody>
      </p:sp>
      <p:sp>
        <p:nvSpPr>
          <p:cNvPr id="15366" name="Footer Placeholder 6"/>
          <p:cNvSpPr>
            <a:spLocks noGrp="1"/>
          </p:cNvSpPr>
          <p:nvPr>
            <p:ph type="ftr" sz="quarter" idx="11"/>
          </p:nvPr>
        </p:nvSpPr>
        <p:spPr>
          <a:noFill/>
        </p:spPr>
        <p:txBody>
          <a:bodyPr/>
          <a:lstStyle/>
          <a:p>
            <a:r>
              <a:rPr lang="en-US" dirty="0" smtClean="0"/>
              <a:t>Hosted by the University of Arkansas</a:t>
            </a:r>
          </a:p>
        </p:txBody>
      </p:sp>
      <p:sp>
        <p:nvSpPr>
          <p:cNvPr id="15365" name="Slide Number Placeholder 5"/>
          <p:cNvSpPr>
            <a:spLocks noGrp="1"/>
          </p:cNvSpPr>
          <p:nvPr>
            <p:ph type="sldNum" sz="quarter" idx="12"/>
          </p:nvPr>
        </p:nvSpPr>
        <p:spPr>
          <a:noFill/>
        </p:spPr>
        <p:txBody>
          <a:bodyPr/>
          <a:lstStyle/>
          <a:p>
            <a:fld id="{24DDB52A-4234-4332-959B-8564B223F73C}" type="slidenum">
              <a:rPr lang="en-US" smtClean="0"/>
              <a:pPr/>
              <a:t>11</a:t>
            </a:fld>
            <a:endParaRPr lang="en-US" smtClean="0"/>
          </a:p>
        </p:txBody>
      </p:sp>
      <p:sp>
        <p:nvSpPr>
          <p:cNvPr id="15363" name="Rectangle 4"/>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5364" name="Rectangle 5"/>
          <p:cNvSpPr>
            <a:spLocks noChangeArrowheads="1"/>
          </p:cNvSpPr>
          <p:nvPr/>
        </p:nvSpPr>
        <p:spPr bwMode="auto">
          <a:xfrm>
            <a:off x="0" y="838200"/>
            <a:ext cx="8915400" cy="5562600"/>
          </a:xfrm>
          <a:prstGeom prst="rect">
            <a:avLst/>
          </a:prstGeom>
          <a:noFill/>
          <a:ln w="9525">
            <a:noFill/>
            <a:miter lim="800000"/>
            <a:headEnd/>
            <a:tailEnd/>
          </a:ln>
        </p:spPr>
        <p:txBody>
          <a:bodyPr/>
          <a:lstStyle/>
          <a:p>
            <a:pPr marL="742950" lvl="1" indent="-285750" eaLnBrk="1" hangingPunct="1">
              <a:spcBef>
                <a:spcPct val="20000"/>
              </a:spcBef>
              <a:buClr>
                <a:schemeClr val="accent1"/>
              </a:buClr>
              <a:buFont typeface="Wingdings" pitchFamily="2" charset="2"/>
              <a:buChar char="§"/>
            </a:pPr>
            <a:r>
              <a:rPr lang="en-US" sz="2000" dirty="0" smtClean="0">
                <a:solidFill>
                  <a:srgbClr val="000000"/>
                </a:solidFill>
              </a:rPr>
              <a:t>Most networks have input, hidden &amp; output layers.</a:t>
            </a:r>
          </a:p>
          <a:p>
            <a:pPr marL="742950" lvl="1" indent="-285750">
              <a:spcBef>
                <a:spcPct val="20000"/>
              </a:spcBef>
              <a:buClr>
                <a:schemeClr val="accent1"/>
              </a:buClr>
              <a:buFont typeface="Wingdings" pitchFamily="2" charset="2"/>
              <a:buChar char="§"/>
            </a:pPr>
            <a:r>
              <a:rPr lang="en-US" sz="2000" dirty="0" smtClean="0">
                <a:solidFill>
                  <a:srgbClr val="000000"/>
                </a:solidFill>
              </a:rPr>
              <a:t>Network may contain more than one hidden layer.</a:t>
            </a:r>
          </a:p>
          <a:p>
            <a:pPr marL="742950" lvl="1" indent="-285750" eaLnBrk="1" hangingPunct="1">
              <a:spcBef>
                <a:spcPct val="20000"/>
              </a:spcBef>
              <a:buClr>
                <a:schemeClr val="accent1"/>
              </a:buClr>
              <a:buFont typeface="Wingdings" pitchFamily="2" charset="2"/>
              <a:buChar char="§"/>
            </a:pPr>
            <a:r>
              <a:rPr lang="en-US" sz="2000" dirty="0" smtClean="0">
                <a:solidFill>
                  <a:srgbClr val="000000"/>
                </a:solidFill>
              </a:rPr>
              <a:t>Network </a:t>
            </a:r>
            <a:r>
              <a:rPr lang="en-US" sz="2000" dirty="0">
                <a:solidFill>
                  <a:srgbClr val="000000"/>
                </a:solidFill>
              </a:rPr>
              <a:t>is completely </a:t>
            </a:r>
            <a:r>
              <a:rPr lang="en-US" sz="2000" dirty="0" smtClean="0">
                <a:solidFill>
                  <a:srgbClr val="000000"/>
                </a:solidFill>
              </a:rPr>
              <a:t>connected.</a:t>
            </a: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Each node in given layer, connected to every node in next </a:t>
            </a:r>
            <a:r>
              <a:rPr lang="en-US" sz="2000" dirty="0" smtClean="0">
                <a:solidFill>
                  <a:srgbClr val="000000"/>
                </a:solidFill>
              </a:rPr>
              <a:t>layer.</a:t>
            </a: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Every connection has weight (</a:t>
            </a:r>
            <a:r>
              <a:rPr lang="en-US" sz="2000" dirty="0" err="1">
                <a:solidFill>
                  <a:srgbClr val="000000"/>
                </a:solidFill>
              </a:rPr>
              <a:t>W</a:t>
            </a:r>
            <a:r>
              <a:rPr lang="en-US" sz="2000" baseline="-30000" dirty="0" err="1">
                <a:solidFill>
                  <a:srgbClr val="000000"/>
                </a:solidFill>
              </a:rPr>
              <a:t>ij</a:t>
            </a:r>
            <a:r>
              <a:rPr lang="en-US" sz="2000" dirty="0">
                <a:solidFill>
                  <a:srgbClr val="000000"/>
                </a:solidFill>
              </a:rPr>
              <a:t>) associated with it</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Weight values randomly assigned 0 to 1 by algorithm</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Number of input nodes dependent on number of predictors</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Number of hidden and output nodes configurable</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How many nodes in hidden layer?</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Large number of nodes increases complexity of </a:t>
            </a:r>
            <a:r>
              <a:rPr lang="en-US" sz="2000" dirty="0" smtClean="0">
                <a:solidFill>
                  <a:srgbClr val="000000"/>
                </a:solidFill>
              </a:rPr>
              <a:t>model.</a:t>
            </a: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Detailed patterns uncovered in data</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Leads to </a:t>
            </a:r>
            <a:r>
              <a:rPr lang="en-US" sz="2000" dirty="0" err="1">
                <a:solidFill>
                  <a:srgbClr val="000000"/>
                </a:solidFill>
              </a:rPr>
              <a:t>overfitting</a:t>
            </a:r>
            <a:r>
              <a:rPr lang="en-US" sz="2000" dirty="0">
                <a:solidFill>
                  <a:srgbClr val="000000"/>
                </a:solidFill>
              </a:rPr>
              <a:t>, at expense of </a:t>
            </a:r>
            <a:r>
              <a:rPr lang="en-US" sz="2000" dirty="0" err="1">
                <a:solidFill>
                  <a:srgbClr val="000000"/>
                </a:solidFill>
              </a:rPr>
              <a:t>generalizability</a:t>
            </a: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Reduce number of hidden nodes when </a:t>
            </a:r>
            <a:r>
              <a:rPr lang="en-US" sz="2000" dirty="0" err="1">
                <a:solidFill>
                  <a:srgbClr val="000000"/>
                </a:solidFill>
              </a:rPr>
              <a:t>overfitting</a:t>
            </a:r>
            <a:r>
              <a:rPr lang="en-US" sz="2000" dirty="0">
                <a:solidFill>
                  <a:srgbClr val="000000"/>
                </a:solidFill>
              </a:rPr>
              <a:t> occurs</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Increase number of hidden nodes when training accuracy unacceptably </a:t>
            </a:r>
            <a:r>
              <a:rPr lang="en-US" sz="2000" dirty="0" smtClean="0">
                <a:solidFill>
                  <a:srgbClr val="000000"/>
                </a:solidFill>
              </a:rPr>
              <a:t>low</a:t>
            </a:r>
          </a:p>
          <a:p>
            <a:pPr marL="742950" lvl="1" indent="-285750" eaLnBrk="1" hangingPunct="1">
              <a:spcBef>
                <a:spcPct val="20000"/>
              </a:spcBef>
              <a:buClr>
                <a:schemeClr val="accent1"/>
              </a:buClr>
            </a:pPr>
            <a:endParaRPr lang="en-US"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dirty="0">
              <a:solidFill>
                <a:srgbClr val="000000"/>
              </a:solidFill>
              <a:latin typeface="Arial" charset="0"/>
            </a:endParaRPr>
          </a:p>
          <a:p>
            <a:pPr marL="342900" indent="-342900" eaLnBrk="1" hangingPunct="1">
              <a:spcBef>
                <a:spcPct val="20000"/>
              </a:spcBef>
              <a:buClr>
                <a:schemeClr val="accent1"/>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chemeClr val="accent1"/>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chemeClr val="accent1"/>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chemeClr val="accent1"/>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chemeClr val="accent1"/>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chemeClr val="accent1"/>
              </a:buClr>
              <a:buFont typeface="Wingdings 2" pitchFamily="18" charset="2"/>
              <a:buBlip>
                <a:blip r:embed="rId3"/>
              </a:buBlip>
            </a:pPr>
            <a:endParaRPr lang="en-US" dirty="0">
              <a:solidFill>
                <a:srgbClr val="000000"/>
              </a:solidFill>
              <a:latin typeface="Arial" charset="0"/>
            </a:endParaRP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914400" y="1371600"/>
            <a:ext cx="7086600" cy="50292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Combination function produces linear combination of node inputs and connection weights to single scalar </a:t>
            </a:r>
            <a:r>
              <a:rPr lang="en-US" sz="2000" dirty="0" smtClean="0">
                <a:solidFill>
                  <a:srgbClr val="000000"/>
                </a:solidFill>
              </a:rPr>
              <a:t>value.</a:t>
            </a:r>
          </a:p>
          <a:p>
            <a:pPr marL="342900" indent="-342900" eaLnBrk="1" hangingPunct="1">
              <a:spcBef>
                <a:spcPct val="20000"/>
              </a:spcBef>
              <a:buClr>
                <a:schemeClr val="accent1"/>
              </a:buClr>
            </a:pPr>
            <a:r>
              <a:rPr lang="en-US" sz="2000" dirty="0" smtClean="0">
                <a:solidFill>
                  <a:srgbClr val="000000"/>
                </a:solidFill>
              </a:rPr>
              <a:t>	Consider </a:t>
            </a:r>
            <a:r>
              <a:rPr lang="en-US" sz="2000" dirty="0">
                <a:solidFill>
                  <a:srgbClr val="000000"/>
                </a:solidFill>
              </a:rPr>
              <a:t>the following </a:t>
            </a:r>
            <a:r>
              <a:rPr lang="en-US" sz="2000" dirty="0" smtClean="0">
                <a:solidFill>
                  <a:srgbClr val="000000"/>
                </a:solidFill>
              </a:rPr>
              <a:t>weights:</a:t>
            </a: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smtClean="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Combination function to get hidden layer node values</a:t>
            </a:r>
          </a:p>
          <a:p>
            <a:pPr marL="742950" lvl="1" indent="-285750" eaLnBrk="1" hangingPunct="1">
              <a:spcBef>
                <a:spcPct val="20000"/>
              </a:spcBef>
              <a:buClr>
                <a:schemeClr val="accent1"/>
              </a:buClr>
              <a:buFont typeface="Arial" pitchFamily="34" charset="0"/>
              <a:buChar char="•"/>
            </a:pPr>
            <a:r>
              <a:rPr lang="en-US" sz="2000" dirty="0" err="1">
                <a:solidFill>
                  <a:srgbClr val="000000"/>
                </a:solidFill>
              </a:rPr>
              <a:t>Net</a:t>
            </a:r>
            <a:r>
              <a:rPr lang="en-US" sz="2000" baseline="-25000" dirty="0" err="1">
                <a:solidFill>
                  <a:srgbClr val="000000"/>
                </a:solidFill>
              </a:rPr>
              <a:t>A</a:t>
            </a:r>
            <a:r>
              <a:rPr lang="en-US" sz="2000" dirty="0">
                <a:solidFill>
                  <a:srgbClr val="000000"/>
                </a:solidFill>
              </a:rPr>
              <a:t> = .5(1) + .6(.4) + .8(.2) + .6(.7) = 1.32</a:t>
            </a:r>
          </a:p>
          <a:p>
            <a:pPr marL="742950" lvl="1" indent="-285750" eaLnBrk="1" hangingPunct="1">
              <a:spcBef>
                <a:spcPct val="20000"/>
              </a:spcBef>
              <a:buClr>
                <a:schemeClr val="accent1"/>
              </a:buClr>
              <a:buFont typeface="Arial" pitchFamily="34" charset="0"/>
              <a:buChar char="•"/>
            </a:pPr>
            <a:r>
              <a:rPr lang="en-US" sz="2000" dirty="0" err="1">
                <a:solidFill>
                  <a:srgbClr val="000000"/>
                </a:solidFill>
              </a:rPr>
              <a:t>Net</a:t>
            </a:r>
            <a:r>
              <a:rPr lang="en-US" sz="2000" baseline="-25000" dirty="0" err="1">
                <a:solidFill>
                  <a:srgbClr val="000000"/>
                </a:solidFill>
              </a:rPr>
              <a:t>B</a:t>
            </a:r>
            <a:r>
              <a:rPr lang="en-US" sz="2000" dirty="0">
                <a:solidFill>
                  <a:srgbClr val="000000"/>
                </a:solidFill>
              </a:rPr>
              <a:t> = .7(1) + .9(.4) + .8(.2) + .4(.7) = 1.50</a:t>
            </a: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p:txBody>
      </p:sp>
      <p:sp>
        <p:nvSpPr>
          <p:cNvPr id="16387" name="Rectangle 2"/>
          <p:cNvSpPr>
            <a:spLocks noGrp="1" noChangeArrowheads="1"/>
          </p:cNvSpPr>
          <p:nvPr>
            <p:ph type="title"/>
          </p:nvPr>
        </p:nvSpPr>
        <p:spPr>
          <a:xfrm>
            <a:off x="457200" y="152400"/>
            <a:ext cx="8183880" cy="1051560"/>
          </a:xfrm>
        </p:spPr>
        <p:txBody>
          <a:bodyPr>
            <a:normAutofit/>
          </a:bodyPr>
          <a:lstStyle/>
          <a:p>
            <a:pPr eaLnBrk="1" hangingPunct="1"/>
            <a:r>
              <a:rPr lang="en-US" b="1" dirty="0" smtClean="0"/>
              <a:t>Numeric Example </a:t>
            </a:r>
            <a:r>
              <a:rPr lang="en-US" sz="1400" b="1" dirty="0" smtClean="0"/>
              <a:t>(Cont)</a:t>
            </a:r>
          </a:p>
        </p:txBody>
      </p:sp>
      <p:sp>
        <p:nvSpPr>
          <p:cNvPr id="16417" name="Footer Placeholder 7"/>
          <p:cNvSpPr>
            <a:spLocks noGrp="1"/>
          </p:cNvSpPr>
          <p:nvPr>
            <p:ph type="ftr" sz="quarter" idx="11"/>
          </p:nvPr>
        </p:nvSpPr>
        <p:spPr>
          <a:noFill/>
        </p:spPr>
        <p:txBody>
          <a:bodyPr/>
          <a:lstStyle/>
          <a:p>
            <a:r>
              <a:rPr lang="en-US" dirty="0" smtClean="0"/>
              <a:t>Hosted by the University of Arkansas</a:t>
            </a:r>
          </a:p>
        </p:txBody>
      </p:sp>
      <p:sp>
        <p:nvSpPr>
          <p:cNvPr id="16416" name="Slide Number Placeholder 6"/>
          <p:cNvSpPr>
            <a:spLocks noGrp="1"/>
          </p:cNvSpPr>
          <p:nvPr>
            <p:ph type="sldNum" sz="quarter" idx="12"/>
          </p:nvPr>
        </p:nvSpPr>
        <p:spPr>
          <a:noFill/>
        </p:spPr>
        <p:txBody>
          <a:bodyPr/>
          <a:lstStyle/>
          <a:p>
            <a:fld id="{09D96DB9-6105-4B20-A389-A01C24DEF345}" type="slidenum">
              <a:rPr lang="en-US" smtClean="0"/>
              <a:pPr/>
              <a:t>12</a:t>
            </a:fld>
            <a:endParaRPr lang="en-US" smtClean="0"/>
          </a:p>
        </p:txBody>
      </p:sp>
      <p:sp>
        <p:nvSpPr>
          <p:cNvPr id="16388" name="Rectangle 4"/>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6418"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graphicFrame>
        <p:nvGraphicFramePr>
          <p:cNvPr id="11" name="Group 7"/>
          <p:cNvGraphicFramePr>
            <a:graphicFrameLocks noGrp="1"/>
          </p:cNvGraphicFramePr>
          <p:nvPr>
            <p:ph idx="4294967295"/>
          </p:nvPr>
        </p:nvGraphicFramePr>
        <p:xfrm>
          <a:off x="1371600" y="2971800"/>
          <a:ext cx="6324600" cy="1524000"/>
        </p:xfrm>
        <a:graphic>
          <a:graphicData uri="http://schemas.openxmlformats.org/drawingml/2006/table">
            <a:tbl>
              <a:tblPr/>
              <a:tblGrid>
                <a:gridCol w="1570038"/>
                <a:gridCol w="1620837"/>
                <a:gridCol w="1655763"/>
                <a:gridCol w="1477962"/>
              </a:tblGrid>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0</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1.0</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0A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0.5</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0B</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0.7</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0Z</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0.5</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1</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0.4</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1A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0.6</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1B</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0.9</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AZ</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0.9</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0.2</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2A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0.8</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2B</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0.8</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BZ</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0.9</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x</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3</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0.7</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smtClean="0">
                          <a:ln>
                            <a:noFill/>
                          </a:ln>
                          <a:solidFill>
                            <a:srgbClr val="000000"/>
                          </a:solidFill>
                          <a:effectLst/>
                          <a:latin typeface="Times New Roman" pitchFamily="18" charset="0"/>
                          <a:cs typeface="Times New Roman" pitchFamily="18" charset="0"/>
                        </a:rPr>
                        <a:t>3A</a:t>
                      </a:r>
                      <a:r>
                        <a:rPr kumimoji="0" lang="en-US" sz="1000" b="1" i="1" u="none" strike="noStrike" cap="none" normalizeH="0" baseline="0" smtClean="0">
                          <a:ln>
                            <a:noFill/>
                          </a:ln>
                          <a:solidFill>
                            <a:srgbClr val="000000"/>
                          </a:solidFill>
                          <a:effectLst/>
                          <a:latin typeface="Times New Roman" pitchFamily="18" charset="0"/>
                          <a:cs typeface="Times New Roman" pitchFamily="18" charset="0"/>
                        </a:rPr>
                        <a:t> = 0.6</a:t>
                      </a: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W</a:t>
                      </a:r>
                      <a:r>
                        <a:rPr kumimoji="0" lang="en-US" sz="1000" b="1" i="1" u="none" strike="noStrike" cap="none" normalizeH="0" baseline="-30000" dirty="0" smtClean="0">
                          <a:ln>
                            <a:noFill/>
                          </a:ln>
                          <a:solidFill>
                            <a:srgbClr val="000000"/>
                          </a:solidFill>
                          <a:effectLst/>
                          <a:latin typeface="Times New Roman" pitchFamily="18" charset="0"/>
                          <a:cs typeface="Times New Roman" pitchFamily="18" charset="0"/>
                        </a:rPr>
                        <a:t>3B</a:t>
                      </a:r>
                      <a:r>
                        <a:rPr kumimoji="0" lang="en-US" sz="1000" b="1" i="1" u="none" strike="noStrike" cap="none" normalizeH="0" baseline="0" dirty="0" smtClean="0">
                          <a:ln>
                            <a:noFill/>
                          </a:ln>
                          <a:solidFill>
                            <a:srgbClr val="000000"/>
                          </a:solidFill>
                          <a:effectLst/>
                          <a:latin typeface="Times New Roman" pitchFamily="18" charset="0"/>
                          <a:cs typeface="Times New Roman" pitchFamily="18" charset="0"/>
                        </a:rPr>
                        <a:t> = 0.4</a:t>
                      </a:r>
                      <a:endParaRPr kumimoji="0" lang="en-US"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104270"/>
                        </a:buClr>
                        <a:buSzTx/>
                        <a:buFont typeface="Wingdings 2" pitchFamily="18" charset="2"/>
                        <a:buNone/>
                        <a:tabLst/>
                      </a:pPr>
                      <a:endParaRPr kumimoji="0" lang="en-US" sz="10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ChangeArrowheads="1"/>
          </p:cNvSpPr>
          <p:nvPr/>
        </p:nvSpPr>
        <p:spPr bwMode="auto">
          <a:xfrm>
            <a:off x="685800" y="1219200"/>
            <a:ext cx="7315200" cy="50292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endParaRPr lang="en-US" sz="2000" dirty="0" smtClean="0">
              <a:solidFill>
                <a:srgbClr val="000000"/>
              </a:solidFill>
            </a:endParaRP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Transformation </a:t>
            </a:r>
            <a:r>
              <a:rPr lang="en-US" sz="2000" dirty="0">
                <a:solidFill>
                  <a:srgbClr val="000000"/>
                </a:solidFill>
              </a:rPr>
              <a:t>function is typically the sigmoid function as shown below:</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smtClean="0">
              <a:solidFill>
                <a:srgbClr val="000000"/>
              </a:solidFill>
            </a:endParaRP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The  </a:t>
            </a:r>
            <a:r>
              <a:rPr lang="en-US" sz="2000" dirty="0">
                <a:solidFill>
                  <a:srgbClr val="000000"/>
                </a:solidFill>
              </a:rPr>
              <a:t>transformed values for nodes A &amp; B would then be:</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p:txBody>
      </p:sp>
      <p:sp>
        <p:nvSpPr>
          <p:cNvPr id="3078" name="Rectangle 3"/>
          <p:cNvSpPr>
            <a:spLocks noGrp="1" noChangeArrowheads="1"/>
          </p:cNvSpPr>
          <p:nvPr>
            <p:ph type="title"/>
          </p:nvPr>
        </p:nvSpPr>
        <p:spPr>
          <a:xfrm>
            <a:off x="457200" y="228600"/>
            <a:ext cx="8183880" cy="1051560"/>
          </a:xfrm>
        </p:spPr>
        <p:txBody>
          <a:bodyPr/>
          <a:lstStyle/>
          <a:p>
            <a:pPr eaLnBrk="1" hangingPunct="1"/>
            <a:r>
              <a:rPr lang="en-US" b="1" dirty="0" smtClean="0"/>
              <a:t>Numeric Example </a:t>
            </a:r>
            <a:r>
              <a:rPr lang="en-US" sz="1400" b="1" dirty="0" smtClean="0"/>
              <a:t>(Cont)</a:t>
            </a:r>
          </a:p>
        </p:txBody>
      </p:sp>
      <p:graphicFrame>
        <p:nvGraphicFramePr>
          <p:cNvPr id="3074" name="Object 10"/>
          <p:cNvGraphicFramePr>
            <a:graphicFrameLocks noGrp="1" noChangeAspect="1"/>
          </p:cNvGraphicFramePr>
          <p:nvPr>
            <p:ph idx="1"/>
          </p:nvPr>
        </p:nvGraphicFramePr>
        <p:xfrm>
          <a:off x="2209800" y="3848100"/>
          <a:ext cx="3632200" cy="647700"/>
        </p:xfrm>
        <a:graphic>
          <a:graphicData uri="http://schemas.openxmlformats.org/presentationml/2006/ole">
            <mc:AlternateContent xmlns:mc="http://schemas.openxmlformats.org/markup-compatibility/2006">
              <mc:Choice xmlns:v="urn:schemas-microsoft-com:vml" Requires="v">
                <p:oleObj spid="_x0000_s3101" name="Equation" r:id="rId4" imgW="3632040" imgH="647640" progId="Equation.3">
                  <p:embed/>
                </p:oleObj>
              </mc:Choice>
              <mc:Fallback>
                <p:oleObj name="Equation" r:id="rId4" imgW="3632040" imgH="64764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848100"/>
                        <a:ext cx="36322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1" name="Footer Placeholder 9"/>
          <p:cNvSpPr>
            <a:spLocks noGrp="1"/>
          </p:cNvSpPr>
          <p:nvPr>
            <p:ph type="ftr" sz="quarter" idx="11"/>
          </p:nvPr>
        </p:nvSpPr>
        <p:spPr>
          <a:noFill/>
        </p:spPr>
        <p:txBody>
          <a:bodyPr/>
          <a:lstStyle/>
          <a:p>
            <a:r>
              <a:rPr lang="en-US" dirty="0" smtClean="0"/>
              <a:t>Hosted by the University of Arkansas</a:t>
            </a:r>
          </a:p>
        </p:txBody>
      </p:sp>
      <p:sp>
        <p:nvSpPr>
          <p:cNvPr id="3080" name="Slide Number Placeholder 8"/>
          <p:cNvSpPr>
            <a:spLocks noGrp="1"/>
          </p:cNvSpPr>
          <p:nvPr>
            <p:ph type="sldNum" sz="quarter" idx="12"/>
          </p:nvPr>
        </p:nvSpPr>
        <p:spPr>
          <a:noFill/>
        </p:spPr>
        <p:txBody>
          <a:bodyPr/>
          <a:lstStyle/>
          <a:p>
            <a:fld id="{E8789762-2C46-4C88-A5D8-9BD22BC822B9}" type="slidenum">
              <a:rPr lang="en-US" smtClean="0"/>
              <a:pPr/>
              <a:t>13</a:t>
            </a:fld>
            <a:endParaRPr lang="en-US" smtClean="0"/>
          </a:p>
        </p:txBody>
      </p:sp>
      <p:graphicFrame>
        <p:nvGraphicFramePr>
          <p:cNvPr id="3075" name="Object 12"/>
          <p:cNvGraphicFramePr>
            <a:graphicFrameLocks noGrp="1" noChangeAspect="1"/>
          </p:cNvGraphicFramePr>
          <p:nvPr>
            <p:ph sz="quarter" idx="4294967295"/>
          </p:nvPr>
        </p:nvGraphicFramePr>
        <p:xfrm>
          <a:off x="2349500" y="5029200"/>
          <a:ext cx="3517900" cy="647700"/>
        </p:xfrm>
        <a:graphic>
          <a:graphicData uri="http://schemas.openxmlformats.org/presentationml/2006/ole">
            <mc:AlternateContent xmlns:mc="http://schemas.openxmlformats.org/markup-compatibility/2006">
              <mc:Choice xmlns:v="urn:schemas-microsoft-com:vml" Requires="v">
                <p:oleObj spid="_x0000_s3102" name="Equation" r:id="rId6" imgW="3517560" imgH="647640" progId="Equation.3">
                  <p:embed/>
                </p:oleObj>
              </mc:Choice>
              <mc:Fallback>
                <p:oleObj name="Equation" r:id="rId6" imgW="3517560" imgH="647640"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9500" y="5029200"/>
                        <a:ext cx="35179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15"/>
          <p:cNvGraphicFramePr>
            <a:graphicFrameLocks noGrp="1" noChangeAspect="1"/>
          </p:cNvGraphicFramePr>
          <p:nvPr>
            <p:ph sz="quarter" idx="4294967295"/>
          </p:nvPr>
        </p:nvGraphicFramePr>
        <p:xfrm>
          <a:off x="3505200" y="2362200"/>
          <a:ext cx="1295400" cy="647700"/>
        </p:xfrm>
        <a:graphic>
          <a:graphicData uri="http://schemas.openxmlformats.org/presentationml/2006/ole">
            <mc:AlternateContent xmlns:mc="http://schemas.openxmlformats.org/markup-compatibility/2006">
              <mc:Choice xmlns:v="urn:schemas-microsoft-com:vml" Requires="v">
                <p:oleObj spid="_x0000_s3103" name="Equation" r:id="rId8" imgW="1295280" imgH="647640" progId="Equation.3">
                  <p:embed/>
                </p:oleObj>
              </mc:Choice>
              <mc:Fallback>
                <p:oleObj name="Equation" r:id="rId8" imgW="1295280" imgH="647640"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5200" y="2362200"/>
                        <a:ext cx="1295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9" name="Rectangle 5"/>
          <p:cNvSpPr>
            <a:spLocks noChangeArrowheads="1"/>
          </p:cNvSpPr>
          <p:nvPr/>
        </p:nvSpPr>
        <p:spPr bwMode="auto">
          <a:xfrm>
            <a:off x="1905000" y="13716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10"/>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10"/>
              </a:buBlip>
            </a:pPr>
            <a:endParaRPr lang="en-US">
              <a:solidFill>
                <a:srgbClr val="000000"/>
              </a:solidFill>
              <a:latin typeface="Arial" charset="0"/>
            </a:endParaRPr>
          </a:p>
        </p:txBody>
      </p:sp>
      <p:sp>
        <p:nvSpPr>
          <p:cNvPr id="3082"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11"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762000" y="1600200"/>
            <a:ext cx="7086600" cy="39624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Node z combines the output of the two hidden nodes A &amp; B as follows:</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pPr>
            <a:r>
              <a:rPr lang="en-US" sz="2000" dirty="0" err="1">
                <a:solidFill>
                  <a:srgbClr val="000000"/>
                </a:solidFill>
              </a:rPr>
              <a:t>Net</a:t>
            </a:r>
            <a:r>
              <a:rPr lang="en-US" sz="2000" baseline="-25000" dirty="0" err="1">
                <a:solidFill>
                  <a:srgbClr val="000000"/>
                </a:solidFill>
              </a:rPr>
              <a:t>z</a:t>
            </a:r>
            <a:r>
              <a:rPr lang="en-US" sz="2000" baseline="-25000" dirty="0">
                <a:solidFill>
                  <a:srgbClr val="000000"/>
                </a:solidFill>
              </a:rPr>
              <a:t> </a:t>
            </a:r>
            <a:r>
              <a:rPr lang="en-US" sz="2000" dirty="0">
                <a:solidFill>
                  <a:srgbClr val="000000"/>
                </a:solidFill>
              </a:rPr>
              <a:t>= .5(1) + .9(.7892) + .9(.8716) = 1.9461</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The </a:t>
            </a:r>
            <a:r>
              <a:rPr lang="en-US" sz="2000" dirty="0" err="1">
                <a:solidFill>
                  <a:srgbClr val="000000"/>
                </a:solidFill>
              </a:rPr>
              <a:t>net</a:t>
            </a:r>
            <a:r>
              <a:rPr lang="en-US" sz="2000" baseline="-25000" dirty="0" err="1">
                <a:solidFill>
                  <a:srgbClr val="000000"/>
                </a:solidFill>
              </a:rPr>
              <a:t>z</a:t>
            </a:r>
            <a:r>
              <a:rPr lang="en-US" sz="2000" dirty="0">
                <a:solidFill>
                  <a:srgbClr val="000000"/>
                </a:solidFill>
              </a:rPr>
              <a:t> value is then put into the sigmoid function</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p:txBody>
      </p:sp>
      <p:sp>
        <p:nvSpPr>
          <p:cNvPr id="4100" name="Rectangle 3"/>
          <p:cNvSpPr>
            <a:spLocks noGrp="1" noChangeArrowheads="1"/>
          </p:cNvSpPr>
          <p:nvPr>
            <p:ph type="title"/>
          </p:nvPr>
        </p:nvSpPr>
        <p:spPr/>
        <p:txBody>
          <a:bodyPr>
            <a:normAutofit/>
          </a:bodyPr>
          <a:lstStyle/>
          <a:p>
            <a:pPr eaLnBrk="1" hangingPunct="1"/>
            <a:r>
              <a:rPr lang="en-US" b="1" dirty="0" smtClean="0"/>
              <a:t>Numeric Example </a:t>
            </a:r>
            <a:r>
              <a:rPr lang="en-US" sz="1400" b="1" dirty="0" smtClean="0"/>
              <a:t>(Cont)</a:t>
            </a:r>
          </a:p>
        </p:txBody>
      </p:sp>
      <p:graphicFrame>
        <p:nvGraphicFramePr>
          <p:cNvPr id="4098" name="Object 14"/>
          <p:cNvGraphicFramePr>
            <a:graphicFrameLocks noGrp="1" noChangeAspect="1"/>
          </p:cNvGraphicFramePr>
          <p:nvPr>
            <p:ph idx="1"/>
          </p:nvPr>
        </p:nvGraphicFramePr>
        <p:xfrm>
          <a:off x="1828800" y="4229100"/>
          <a:ext cx="3797300" cy="647700"/>
        </p:xfrm>
        <a:graphic>
          <a:graphicData uri="http://schemas.openxmlformats.org/presentationml/2006/ole">
            <mc:AlternateContent xmlns:mc="http://schemas.openxmlformats.org/markup-compatibility/2006">
              <mc:Choice xmlns:v="urn:schemas-microsoft-com:vml" Requires="v">
                <p:oleObj spid="_x0000_s4107" name="Equation" r:id="rId4" imgW="3797280" imgH="647640" progId="Equation.3">
                  <p:embed/>
                </p:oleObj>
              </mc:Choice>
              <mc:Fallback>
                <p:oleObj name="Equation" r:id="rId4" imgW="3797280" imgH="64764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4229100"/>
                        <a:ext cx="37973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Footer Placeholder 7"/>
          <p:cNvSpPr>
            <a:spLocks noGrp="1"/>
          </p:cNvSpPr>
          <p:nvPr>
            <p:ph type="ftr" sz="quarter" idx="11"/>
          </p:nvPr>
        </p:nvSpPr>
        <p:spPr>
          <a:noFill/>
        </p:spPr>
        <p:txBody>
          <a:bodyPr/>
          <a:lstStyle/>
          <a:p>
            <a:r>
              <a:rPr lang="en-US" dirty="0" smtClean="0"/>
              <a:t>Hosted by the University of Arkansas</a:t>
            </a:r>
          </a:p>
        </p:txBody>
      </p:sp>
      <p:sp>
        <p:nvSpPr>
          <p:cNvPr id="4102" name="Slide Number Placeholder 6"/>
          <p:cNvSpPr>
            <a:spLocks noGrp="1"/>
          </p:cNvSpPr>
          <p:nvPr>
            <p:ph type="sldNum" sz="quarter" idx="12"/>
          </p:nvPr>
        </p:nvSpPr>
        <p:spPr>
          <a:noFill/>
        </p:spPr>
        <p:txBody>
          <a:bodyPr/>
          <a:lstStyle/>
          <a:p>
            <a:fld id="{3CC50BB0-15FE-458A-9FF7-07A0FFB11860}" type="slidenum">
              <a:rPr lang="en-US" smtClean="0"/>
              <a:pPr/>
              <a:t>14</a:t>
            </a:fld>
            <a:endParaRPr lang="en-US" smtClean="0"/>
          </a:p>
        </p:txBody>
      </p:sp>
      <p:sp>
        <p:nvSpPr>
          <p:cNvPr id="4101" name="Rectangle 7"/>
          <p:cNvSpPr>
            <a:spLocks noChangeArrowheads="1"/>
          </p:cNvSpPr>
          <p:nvPr/>
        </p:nvSpPr>
        <p:spPr bwMode="auto">
          <a:xfrm>
            <a:off x="1676400" y="13716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6"/>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6"/>
              </a:buBlip>
            </a:pPr>
            <a:endParaRPr lang="en-US">
              <a:solidFill>
                <a:srgbClr val="000000"/>
              </a:solidFill>
              <a:latin typeface="Arial" charset="0"/>
            </a:endParaRPr>
          </a:p>
        </p:txBody>
      </p:sp>
      <p:sp>
        <p:nvSpPr>
          <p:cNvPr id="4104"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via Back Propagation</a:t>
            </a:r>
            <a:endParaRPr lang="en-US" dirty="0"/>
          </a:p>
        </p:txBody>
      </p:sp>
      <p:sp>
        <p:nvSpPr>
          <p:cNvPr id="3" name="Content Placeholder 2"/>
          <p:cNvSpPr>
            <a:spLocks noGrp="1"/>
          </p:cNvSpPr>
          <p:nvPr>
            <p:ph idx="1"/>
          </p:nvPr>
        </p:nvSpPr>
        <p:spPr/>
        <p:txBody>
          <a:bodyPr/>
          <a:lstStyle/>
          <a:p>
            <a:r>
              <a:rPr lang="en-US" dirty="0" smtClean="0"/>
              <a:t>The output from each record that goes through the network can be compared an actual value</a:t>
            </a:r>
          </a:p>
          <a:p>
            <a:r>
              <a:rPr lang="en-US" dirty="0" smtClean="0"/>
              <a:t>Then sum the squared differences for all the records (SSE)</a:t>
            </a:r>
          </a:p>
          <a:p>
            <a:r>
              <a:rPr lang="en-US" dirty="0" smtClean="0"/>
              <a:t>The idea is then to find weights that minimizes the sum of the squared errors</a:t>
            </a:r>
          </a:p>
          <a:p>
            <a:r>
              <a:rPr lang="en-US" dirty="0" smtClean="0"/>
              <a:t>The Gradient Descent method optimizes the weights to minimize the SSE</a:t>
            </a:r>
          </a:p>
          <a:p>
            <a:pPr lvl="1"/>
            <a:r>
              <a:rPr lang="en-US" dirty="0" smtClean="0"/>
              <a:t>Results in an equation for the output layer nodes and a different equation for hidden layer nodes</a:t>
            </a:r>
          </a:p>
          <a:p>
            <a:pPr lvl="1"/>
            <a:r>
              <a:rPr lang="en-US" dirty="0" smtClean="0"/>
              <a:t>Utilizes learning rate and momentum</a:t>
            </a:r>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15</a:t>
            </a:fld>
            <a:endParaRPr kumimoji="0" lang="en-US"/>
          </a:p>
        </p:txBody>
      </p:sp>
    </p:spTree>
    <p:extLst>
      <p:ext uri="{BB962C8B-B14F-4D97-AF65-F5344CB8AC3E}">
        <p14:creationId xmlns:p14="http://schemas.microsoft.com/office/powerpoint/2010/main" val="2070034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Gradient Descent Method Equations</a:t>
            </a:r>
            <a:endParaRPr lang="en-US" dirty="0"/>
          </a:p>
        </p:txBody>
      </p:sp>
      <p:sp>
        <p:nvSpPr>
          <p:cNvPr id="3" name="Content Placeholder 2"/>
          <p:cNvSpPr>
            <a:spLocks noGrp="1"/>
          </p:cNvSpPr>
          <p:nvPr>
            <p:ph idx="1"/>
          </p:nvPr>
        </p:nvSpPr>
        <p:spPr/>
        <p:txBody>
          <a:bodyPr/>
          <a:lstStyle/>
          <a:p>
            <a:r>
              <a:rPr lang="en-US" dirty="0" smtClean="0"/>
              <a:t>Output layer nodes </a:t>
            </a:r>
          </a:p>
          <a:p>
            <a:pPr lvl="1"/>
            <a:r>
              <a:rPr lang="en-US" i="1" dirty="0" err="1" smtClean="0"/>
              <a:t>R</a:t>
            </a:r>
            <a:r>
              <a:rPr lang="en-US" i="1" baseline="-25000" dirty="0" err="1" smtClean="0"/>
              <a:t>j</a:t>
            </a:r>
            <a:r>
              <a:rPr lang="en-US" i="1" baseline="-25000" dirty="0" smtClean="0"/>
              <a:t> </a:t>
            </a:r>
            <a:r>
              <a:rPr lang="en-US" i="1" dirty="0" smtClean="0"/>
              <a:t>= </a:t>
            </a:r>
            <a:r>
              <a:rPr lang="en-US" dirty="0" err="1" smtClean="0"/>
              <a:t>output</a:t>
            </a:r>
            <a:r>
              <a:rPr lang="en-US" i="1" baseline="-25000" dirty="0" err="1" smtClean="0"/>
              <a:t>j</a:t>
            </a:r>
            <a:r>
              <a:rPr lang="en-US" i="1" dirty="0" smtClean="0"/>
              <a:t>(</a:t>
            </a:r>
            <a:r>
              <a:rPr lang="en-US" dirty="0" smtClean="0"/>
              <a:t>1-output</a:t>
            </a:r>
            <a:r>
              <a:rPr lang="en-US" i="1" baseline="-25000" dirty="0" smtClean="0"/>
              <a:t>j</a:t>
            </a:r>
            <a:r>
              <a:rPr lang="en-US" dirty="0" smtClean="0"/>
              <a:t>)(actual-</a:t>
            </a:r>
            <a:r>
              <a:rPr lang="en-US" dirty="0" err="1" smtClean="0"/>
              <a:t>output</a:t>
            </a:r>
            <a:r>
              <a:rPr lang="en-US" i="1" baseline="-25000" dirty="0" err="1" smtClean="0"/>
              <a:t>j</a:t>
            </a:r>
            <a:r>
              <a:rPr lang="en-US" dirty="0" smtClean="0"/>
              <a:t>)</a:t>
            </a:r>
          </a:p>
          <a:p>
            <a:pPr marL="603504" lvl="2" indent="0">
              <a:buNone/>
            </a:pPr>
            <a:endParaRPr lang="en-US" dirty="0" smtClean="0"/>
          </a:p>
          <a:p>
            <a:pPr marL="603504" lvl="2" indent="0">
              <a:buNone/>
            </a:pPr>
            <a:r>
              <a:rPr lang="en-US" dirty="0" smtClean="0"/>
              <a:t>where </a:t>
            </a:r>
            <a:r>
              <a:rPr lang="en-US" i="1" dirty="0" err="1"/>
              <a:t>R</a:t>
            </a:r>
            <a:r>
              <a:rPr lang="en-US" i="1" baseline="-25000" dirty="0" err="1"/>
              <a:t>j</a:t>
            </a:r>
            <a:r>
              <a:rPr lang="en-US" i="1" baseline="-25000" dirty="0"/>
              <a:t> </a:t>
            </a:r>
            <a:r>
              <a:rPr lang="en-US" i="1" baseline="-25000" dirty="0" smtClean="0"/>
              <a:t> </a:t>
            </a:r>
            <a:r>
              <a:rPr lang="en-US" dirty="0" smtClean="0"/>
              <a:t>is the responsibility for error at node j</a:t>
            </a:r>
          </a:p>
          <a:p>
            <a:pPr marL="603504" lvl="2" indent="0">
              <a:buNone/>
            </a:pPr>
            <a:endParaRPr lang="en-US" dirty="0" smtClean="0"/>
          </a:p>
          <a:p>
            <a:r>
              <a:rPr lang="en-US" dirty="0" smtClean="0"/>
              <a:t>Hidden layer nodes</a:t>
            </a:r>
          </a:p>
          <a:p>
            <a:pPr lvl="1"/>
            <a:r>
              <a:rPr lang="en-US" i="1" dirty="0" err="1"/>
              <a:t>R</a:t>
            </a:r>
            <a:r>
              <a:rPr lang="en-US" i="1" baseline="-25000" dirty="0" err="1"/>
              <a:t>j</a:t>
            </a:r>
            <a:r>
              <a:rPr lang="en-US" i="1" baseline="-25000" dirty="0"/>
              <a:t> </a:t>
            </a:r>
            <a:r>
              <a:rPr lang="en-US" i="1" dirty="0"/>
              <a:t>= </a:t>
            </a:r>
            <a:r>
              <a:rPr lang="en-US" dirty="0" err="1"/>
              <a:t>output</a:t>
            </a:r>
            <a:r>
              <a:rPr lang="en-US" i="1" baseline="-25000" dirty="0" err="1"/>
              <a:t>j</a:t>
            </a:r>
            <a:r>
              <a:rPr lang="en-US" i="1" dirty="0"/>
              <a:t>(</a:t>
            </a:r>
            <a:r>
              <a:rPr lang="en-US" dirty="0"/>
              <a:t>1-output</a:t>
            </a:r>
            <a:r>
              <a:rPr lang="en-US" i="1" baseline="-25000" dirty="0"/>
              <a:t>j</a:t>
            </a:r>
            <a:r>
              <a:rPr lang="en-US" dirty="0" smtClean="0"/>
              <a:t>)  </a:t>
            </a:r>
            <a:r>
              <a:rPr lang="en-US" sz="2400" dirty="0" smtClean="0"/>
              <a:t>∑   </a:t>
            </a:r>
            <a:r>
              <a:rPr lang="en-US" i="1" dirty="0" err="1" smtClean="0"/>
              <a:t>w</a:t>
            </a:r>
            <a:r>
              <a:rPr lang="en-US" i="1" baseline="-25000" dirty="0" err="1" smtClean="0"/>
              <a:t>jk</a:t>
            </a:r>
            <a:r>
              <a:rPr lang="en-US" i="1" dirty="0" smtClean="0"/>
              <a:t> </a:t>
            </a:r>
            <a:r>
              <a:rPr lang="en-US" i="1" dirty="0" err="1"/>
              <a:t>R</a:t>
            </a:r>
            <a:r>
              <a:rPr lang="en-US" i="1" baseline="-25000" dirty="0" err="1"/>
              <a:t>j</a:t>
            </a:r>
            <a:endParaRPr lang="en-US" i="1" baseline="-25000" dirty="0"/>
          </a:p>
          <a:p>
            <a:pPr marL="347472" lvl="1" indent="0">
              <a:buNone/>
            </a:pPr>
            <a:endParaRPr lang="en-US" dirty="0" smtClean="0"/>
          </a:p>
          <a:p>
            <a:pPr marL="347472" lvl="1" indent="0">
              <a:buNone/>
            </a:pPr>
            <a:r>
              <a:rPr lang="en-US" dirty="0"/>
              <a:t>	</a:t>
            </a:r>
            <a:r>
              <a:rPr lang="en-US" dirty="0" smtClean="0"/>
              <a:t>where </a:t>
            </a:r>
            <a:r>
              <a:rPr lang="en-US" dirty="0"/>
              <a:t> </a:t>
            </a:r>
            <a:r>
              <a:rPr lang="en-US" sz="2400" dirty="0"/>
              <a:t>∑ </a:t>
            </a:r>
            <a:r>
              <a:rPr lang="en-US" sz="2400" dirty="0" smtClean="0"/>
              <a:t>  </a:t>
            </a:r>
            <a:r>
              <a:rPr lang="en-US" i="1" dirty="0" err="1" smtClean="0"/>
              <a:t>w</a:t>
            </a:r>
            <a:r>
              <a:rPr lang="en-US" i="1" baseline="-25000" dirty="0" err="1" smtClean="0"/>
              <a:t>jk</a:t>
            </a:r>
            <a:r>
              <a:rPr lang="en-US" i="1" dirty="0" smtClean="0"/>
              <a:t> </a:t>
            </a:r>
            <a:r>
              <a:rPr lang="en-US" i="1" dirty="0" err="1" smtClean="0"/>
              <a:t>R</a:t>
            </a:r>
            <a:r>
              <a:rPr lang="en-US" i="1" baseline="-25000" dirty="0" err="1" smtClean="0"/>
              <a:t>j</a:t>
            </a:r>
            <a:r>
              <a:rPr lang="en-US" i="1" baseline="-25000" dirty="0" smtClean="0"/>
              <a:t> </a:t>
            </a:r>
            <a:r>
              <a:rPr lang="en-US" dirty="0" smtClean="0"/>
              <a:t>is the weighted sum of the error 	</a:t>
            </a:r>
          </a:p>
          <a:p>
            <a:pPr marL="347472" lvl="1" indent="0">
              <a:buNone/>
            </a:pPr>
            <a:r>
              <a:rPr lang="en-US" dirty="0"/>
              <a:t>	</a:t>
            </a:r>
            <a:r>
              <a:rPr lang="en-US" dirty="0" smtClean="0"/>
              <a:t>responsibilities for the downstream nodes</a:t>
            </a:r>
            <a:endParaRPr lang="en-US" dirty="0"/>
          </a:p>
        </p:txBody>
      </p:sp>
      <p:sp>
        <p:nvSpPr>
          <p:cNvPr id="4" name="Date Placeholder 3"/>
          <p:cNvSpPr>
            <a:spLocks noGrp="1"/>
          </p:cNvSpPr>
          <p:nvPr>
            <p:ph type="dt" sz="half" idx="10"/>
          </p:nvPr>
        </p:nvSpPr>
        <p:spPr/>
        <p:txBody>
          <a:bodyPr/>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16</a:t>
            </a:fld>
            <a:endParaRPr kumimoji="0" lang="en-US"/>
          </a:p>
        </p:txBody>
      </p:sp>
      <p:sp>
        <p:nvSpPr>
          <p:cNvPr id="7" name="Date Placeholder 3"/>
          <p:cNvSpPr txBox="1">
            <a:spLocks/>
          </p:cNvSpPr>
          <p:nvPr/>
        </p:nvSpPr>
        <p:spPr>
          <a:xfrm>
            <a:off x="4040734" y="3975225"/>
            <a:ext cx="1062531" cy="212725"/>
          </a:xfrm>
          <a:prstGeom prst="rect">
            <a:avLst/>
          </a:prstGeom>
        </p:spPr>
        <p:txBody>
          <a:bodyPr/>
          <a:lstStyle>
            <a:defPPr>
              <a:defRPr lang="en-US"/>
            </a:defPPr>
            <a:lvl1pPr marL="0" algn="l"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downstream</a:t>
            </a:r>
            <a:endParaRPr lang="en-US" dirty="0"/>
          </a:p>
        </p:txBody>
      </p:sp>
      <p:sp>
        <p:nvSpPr>
          <p:cNvPr id="8" name="Date Placeholder 3"/>
          <p:cNvSpPr txBox="1">
            <a:spLocks/>
          </p:cNvSpPr>
          <p:nvPr/>
        </p:nvSpPr>
        <p:spPr>
          <a:xfrm>
            <a:off x="2295150" y="4734175"/>
            <a:ext cx="1062531" cy="212725"/>
          </a:xfrm>
          <a:prstGeom prst="rect">
            <a:avLst/>
          </a:prstGeom>
        </p:spPr>
        <p:txBody>
          <a:bodyPr/>
          <a:lstStyle>
            <a:defPPr>
              <a:defRPr lang="en-US"/>
            </a:defPPr>
            <a:lvl1pPr marL="0" algn="l"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downstream</a:t>
            </a:r>
            <a:endParaRPr lang="en-US" dirty="0"/>
          </a:p>
        </p:txBody>
      </p:sp>
    </p:spTree>
    <p:extLst>
      <p:ext uri="{BB962C8B-B14F-4D97-AF65-F5344CB8AC3E}">
        <p14:creationId xmlns:p14="http://schemas.microsoft.com/office/powerpoint/2010/main" val="517294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1066800"/>
            <a:ext cx="8686800" cy="59436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Assume </a:t>
            </a:r>
            <a:r>
              <a:rPr lang="en-US" sz="2000" dirty="0" smtClean="0">
                <a:solidFill>
                  <a:srgbClr val="000000"/>
                </a:solidFill>
              </a:rPr>
              <a:t>that these </a:t>
            </a:r>
            <a:r>
              <a:rPr lang="en-US" sz="2000" dirty="0">
                <a:solidFill>
                  <a:srgbClr val="000000"/>
                </a:solidFill>
              </a:rPr>
              <a:t>values </a:t>
            </a:r>
            <a:r>
              <a:rPr lang="en-US" sz="2000" dirty="0" smtClean="0">
                <a:solidFill>
                  <a:srgbClr val="000000"/>
                </a:solidFill>
              </a:rPr>
              <a:t>used </a:t>
            </a:r>
            <a:r>
              <a:rPr lang="en-US" sz="2000" dirty="0">
                <a:solidFill>
                  <a:srgbClr val="000000"/>
                </a:solidFill>
              </a:rPr>
              <a:t>to calculate the output of </a:t>
            </a:r>
            <a:endParaRPr lang="en-US" sz="2000" dirty="0" smtClean="0">
              <a:solidFill>
                <a:srgbClr val="000000"/>
              </a:solidFill>
            </a:endParaRPr>
          </a:p>
          <a:p>
            <a:pPr marL="342900" indent="-342900" eaLnBrk="1" hangingPunct="1">
              <a:spcBef>
                <a:spcPct val="20000"/>
              </a:spcBef>
              <a:buClr>
                <a:schemeClr val="accent1"/>
              </a:buClr>
            </a:pPr>
            <a:r>
              <a:rPr lang="en-US" sz="2000" dirty="0" smtClean="0">
                <a:solidFill>
                  <a:srgbClr val="000000"/>
                </a:solidFill>
              </a:rPr>
              <a:t>    .</a:t>
            </a:r>
            <a:r>
              <a:rPr lang="en-US" sz="2000" dirty="0">
                <a:solidFill>
                  <a:srgbClr val="000000"/>
                </a:solidFill>
              </a:rPr>
              <a:t>8750 is compared to the actual value of a record value of .8</a:t>
            </a: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Then </a:t>
            </a:r>
            <a:r>
              <a:rPr lang="en-US" sz="2000" dirty="0">
                <a:solidFill>
                  <a:srgbClr val="000000"/>
                </a:solidFill>
              </a:rPr>
              <a:t>the back propagation changes the weights based on the constant weight (initially .5) for node </a:t>
            </a:r>
            <a:r>
              <a:rPr lang="en-US" sz="2000" dirty="0" smtClean="0">
                <a:solidFill>
                  <a:srgbClr val="000000"/>
                </a:solidFill>
              </a:rPr>
              <a:t>z—the only output node</a:t>
            </a: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The equation for responsibility for error for the output node z</a:t>
            </a:r>
          </a:p>
          <a:p>
            <a:pPr lvl="1">
              <a:spcBef>
                <a:spcPct val="20000"/>
              </a:spcBef>
              <a:buClr>
                <a:schemeClr val="accent1"/>
              </a:buClr>
            </a:pPr>
            <a:r>
              <a:rPr lang="en-US" sz="2000" i="1" dirty="0" err="1"/>
              <a:t>R</a:t>
            </a:r>
            <a:r>
              <a:rPr lang="en-US" sz="2000" i="1" baseline="-25000" dirty="0" err="1"/>
              <a:t>j</a:t>
            </a:r>
            <a:r>
              <a:rPr lang="en-US" sz="2000" i="1" baseline="-25000" dirty="0"/>
              <a:t> </a:t>
            </a:r>
            <a:r>
              <a:rPr lang="en-US" sz="2000" i="1" dirty="0"/>
              <a:t>= </a:t>
            </a:r>
            <a:r>
              <a:rPr lang="en-US" sz="2000" dirty="0" err="1"/>
              <a:t>output</a:t>
            </a:r>
            <a:r>
              <a:rPr lang="en-US" sz="2000" i="1" baseline="-25000" dirty="0" err="1"/>
              <a:t>j</a:t>
            </a:r>
            <a:r>
              <a:rPr lang="en-US" sz="2000" i="1" dirty="0"/>
              <a:t>(</a:t>
            </a:r>
            <a:r>
              <a:rPr lang="en-US" sz="2000" dirty="0"/>
              <a:t>1-output</a:t>
            </a:r>
            <a:r>
              <a:rPr lang="en-US" sz="2000" i="1" baseline="-25000" dirty="0"/>
              <a:t>j</a:t>
            </a:r>
            <a:r>
              <a:rPr lang="en-US" sz="2000" dirty="0"/>
              <a:t>)(actual-</a:t>
            </a:r>
            <a:r>
              <a:rPr lang="en-US" sz="2000" dirty="0" err="1"/>
              <a:t>output</a:t>
            </a:r>
            <a:r>
              <a:rPr lang="en-US" sz="2000" i="1" baseline="-25000" dirty="0" err="1"/>
              <a:t>j</a:t>
            </a:r>
            <a:r>
              <a:rPr lang="en-US" sz="2000" dirty="0"/>
              <a:t>)</a:t>
            </a:r>
          </a:p>
          <a:p>
            <a:pPr lvl="1" eaLnBrk="1" hangingPunct="1">
              <a:spcBef>
                <a:spcPct val="20000"/>
              </a:spcBef>
              <a:buClr>
                <a:schemeClr val="accent1"/>
              </a:buClr>
            </a:pPr>
            <a:endParaRPr lang="en-US" sz="2000" dirty="0" smtClean="0">
              <a:solidFill>
                <a:srgbClr val="000000"/>
              </a:solidFill>
            </a:endParaRPr>
          </a:p>
          <a:p>
            <a:pPr marL="742950" lvl="1" indent="-285750">
              <a:spcBef>
                <a:spcPct val="20000"/>
              </a:spcBef>
              <a:buClr>
                <a:schemeClr val="accent1"/>
              </a:buClr>
              <a:buFont typeface="Arial" pitchFamily="34" charset="0"/>
              <a:buChar char="•"/>
            </a:pPr>
            <a:r>
              <a:rPr lang="en-US" sz="2000" i="1" dirty="0" err="1" smtClean="0"/>
              <a:t>R</a:t>
            </a:r>
            <a:r>
              <a:rPr lang="en-US" sz="2000" i="1" baseline="-25000" dirty="0" err="1" smtClean="0"/>
              <a:t>z</a:t>
            </a:r>
            <a:r>
              <a:rPr lang="en-US" sz="2000" dirty="0">
                <a:solidFill>
                  <a:srgbClr val="000000"/>
                </a:solidFill>
              </a:rPr>
              <a:t> </a:t>
            </a:r>
            <a:r>
              <a:rPr lang="en-US" sz="2000" dirty="0" smtClean="0">
                <a:solidFill>
                  <a:srgbClr val="000000"/>
                </a:solidFill>
              </a:rPr>
              <a:t> =</a:t>
            </a:r>
            <a:r>
              <a:rPr lang="en-US" sz="2000" dirty="0" smtClean="0">
                <a:solidFill>
                  <a:srgbClr val="000000"/>
                </a:solidFill>
              </a:rPr>
              <a:t>.8750(1-</a:t>
            </a:r>
            <a:r>
              <a:rPr lang="en-US" sz="2000" dirty="0">
                <a:solidFill>
                  <a:srgbClr val="000000"/>
                </a:solidFill>
              </a:rPr>
              <a:t>.8750)(.8-.8750) = -.0082</a:t>
            </a:r>
          </a:p>
          <a:p>
            <a:pPr marL="742950" lvl="1" indent="-285750" eaLnBrk="1" hangingPunct="1">
              <a:spcBef>
                <a:spcPct val="20000"/>
              </a:spcBef>
              <a:buClr>
                <a:schemeClr val="accent1"/>
              </a:buClr>
              <a:buFont typeface="Arial" pitchFamily="34" charset="0"/>
              <a:buChar char="•"/>
            </a:pPr>
            <a:r>
              <a:rPr lang="en-US" sz="2000" dirty="0" smtClean="0">
                <a:solidFill>
                  <a:srgbClr val="000000"/>
                </a:solidFill>
              </a:rPr>
              <a:t>Calculate change for weight </a:t>
            </a:r>
            <a:r>
              <a:rPr lang="en-US" sz="2000" dirty="0">
                <a:solidFill>
                  <a:srgbClr val="000000"/>
                </a:solidFill>
              </a:rPr>
              <a:t>transmitting 1 unit and learning rate </a:t>
            </a:r>
            <a:r>
              <a:rPr lang="en-US" sz="2000" dirty="0" smtClean="0">
                <a:solidFill>
                  <a:srgbClr val="000000"/>
                </a:solidFill>
              </a:rPr>
              <a:t>of </a:t>
            </a:r>
            <a:r>
              <a:rPr lang="en-US" sz="2000" dirty="0">
                <a:solidFill>
                  <a:srgbClr val="000000"/>
                </a:solidFill>
              </a:rPr>
              <a:t>.1</a:t>
            </a:r>
          </a:p>
          <a:p>
            <a:pPr marL="742950" lvl="1" indent="-285750" eaLnBrk="1" hangingPunct="1">
              <a:spcBef>
                <a:spcPct val="20000"/>
              </a:spcBef>
              <a:buClr>
                <a:schemeClr val="accent1"/>
              </a:buClr>
            </a:pPr>
            <a:r>
              <a:rPr lang="en-US" sz="2000" dirty="0" smtClean="0">
                <a:solidFill>
                  <a:srgbClr val="000000"/>
                </a:solidFill>
              </a:rPr>
              <a:t>	</a:t>
            </a:r>
            <a:r>
              <a:rPr lang="en-US" sz="2000" dirty="0">
                <a:solidFill>
                  <a:srgbClr val="000000"/>
                </a:solidFill>
              </a:rPr>
              <a:t>	</a:t>
            </a:r>
            <a:r>
              <a:rPr lang="en-US" sz="2000" dirty="0" smtClean="0">
                <a:solidFill>
                  <a:srgbClr val="000000"/>
                </a:solidFill>
              </a:rPr>
              <a:t>	</a:t>
            </a:r>
            <a:r>
              <a:rPr lang="en-US" sz="2000" dirty="0" smtClean="0">
                <a:solidFill>
                  <a:srgbClr val="000000"/>
                </a:solidFill>
              </a:rPr>
              <a:t>∆</a:t>
            </a:r>
            <a:r>
              <a:rPr lang="en-US" sz="2000" dirty="0" err="1" smtClean="0">
                <a:solidFill>
                  <a:srgbClr val="000000"/>
                </a:solidFill>
              </a:rPr>
              <a:t>w</a:t>
            </a:r>
            <a:r>
              <a:rPr lang="en-US" sz="2000" baseline="-25000" dirty="0" err="1" smtClean="0">
                <a:solidFill>
                  <a:srgbClr val="000000"/>
                </a:solidFill>
              </a:rPr>
              <a:t>z</a:t>
            </a:r>
            <a:r>
              <a:rPr lang="en-US" sz="2000" dirty="0" smtClean="0">
                <a:solidFill>
                  <a:srgbClr val="000000"/>
                </a:solidFill>
              </a:rPr>
              <a:t>    =   </a:t>
            </a:r>
            <a:r>
              <a:rPr lang="en-US" sz="2000" dirty="0">
                <a:solidFill>
                  <a:srgbClr val="000000"/>
                </a:solidFill>
              </a:rPr>
              <a:t>.1(-.0082)(1) = -.00082</a:t>
            </a:r>
          </a:p>
          <a:p>
            <a:pPr marL="742950" lvl="1" indent="-285750" eaLnBrk="1" hangingPunct="1">
              <a:spcBef>
                <a:spcPct val="20000"/>
              </a:spcBef>
              <a:buClr>
                <a:schemeClr val="accent1"/>
              </a:buClr>
              <a:buFont typeface="Arial" pitchFamily="34" charset="0"/>
              <a:buChar char="•"/>
            </a:pPr>
            <a:r>
              <a:rPr lang="en-US" sz="2000" dirty="0">
                <a:solidFill>
                  <a:srgbClr val="000000"/>
                </a:solidFill>
              </a:rPr>
              <a:t>Calculate new </a:t>
            </a:r>
            <a:r>
              <a:rPr lang="en-US" sz="2000" dirty="0" smtClean="0">
                <a:solidFill>
                  <a:srgbClr val="000000"/>
                </a:solidFill>
              </a:rPr>
              <a:t>weight </a:t>
            </a:r>
            <a:endParaRPr lang="en-US" sz="2000" dirty="0">
              <a:solidFill>
                <a:srgbClr val="000000"/>
              </a:solidFill>
            </a:endParaRPr>
          </a:p>
          <a:p>
            <a:pPr marL="1143000" lvl="2" indent="-228600">
              <a:spcBef>
                <a:spcPct val="20000"/>
              </a:spcBef>
              <a:buClr>
                <a:schemeClr val="accent1"/>
              </a:buClr>
            </a:pPr>
            <a:r>
              <a:rPr lang="en-US" sz="2000" dirty="0" smtClean="0">
                <a:solidFill>
                  <a:srgbClr val="000000"/>
                </a:solidFill>
              </a:rPr>
              <a:t>		</a:t>
            </a:r>
            <a:r>
              <a:rPr lang="en-US" sz="2000" dirty="0" err="1" smtClean="0">
                <a:solidFill>
                  <a:srgbClr val="000000"/>
                </a:solidFill>
              </a:rPr>
              <a:t>w</a:t>
            </a:r>
            <a:r>
              <a:rPr lang="en-US" sz="2000" baseline="-25000" dirty="0" err="1" smtClean="0">
                <a:solidFill>
                  <a:srgbClr val="000000"/>
                </a:solidFill>
              </a:rPr>
              <a:t>z,new</a:t>
            </a:r>
            <a:r>
              <a:rPr lang="en-US" sz="2000" baseline="-25000" dirty="0" smtClean="0">
                <a:solidFill>
                  <a:srgbClr val="000000"/>
                </a:solidFill>
              </a:rPr>
              <a:t> </a:t>
            </a:r>
            <a:r>
              <a:rPr lang="en-US" sz="2000" dirty="0" smtClean="0">
                <a:solidFill>
                  <a:srgbClr val="000000"/>
                </a:solidFill>
              </a:rPr>
              <a:t>=(.</a:t>
            </a:r>
            <a:r>
              <a:rPr lang="en-US" sz="2000" dirty="0">
                <a:solidFill>
                  <a:srgbClr val="000000"/>
                </a:solidFill>
              </a:rPr>
              <a:t>5  - .00082) = .</a:t>
            </a:r>
            <a:r>
              <a:rPr lang="en-US" sz="2000" dirty="0" smtClean="0">
                <a:solidFill>
                  <a:srgbClr val="000000"/>
                </a:solidFill>
              </a:rPr>
              <a:t>49918</a:t>
            </a:r>
          </a:p>
          <a:p>
            <a:pPr marL="1143000" lvl="2" indent="-228600" eaLnBrk="1" hangingPunct="1">
              <a:spcBef>
                <a:spcPct val="20000"/>
              </a:spcBef>
              <a:buClr>
                <a:schemeClr val="accent1"/>
              </a:buClr>
            </a:pPr>
            <a:r>
              <a:rPr lang="en-US" sz="2000" dirty="0">
                <a:solidFill>
                  <a:srgbClr val="000000"/>
                </a:solidFill>
              </a:rPr>
              <a:t>w</a:t>
            </a:r>
            <a:r>
              <a:rPr lang="en-US" sz="2000" dirty="0" smtClean="0">
                <a:solidFill>
                  <a:srgbClr val="000000"/>
                </a:solidFill>
              </a:rPr>
              <a:t>hich will now be used instead of .5</a:t>
            </a:r>
            <a:r>
              <a:rPr lang="en-US" sz="2000" dirty="0">
                <a:solidFill>
                  <a:srgbClr val="000000"/>
                </a:solidFill>
              </a:rPr>
              <a:t>	</a:t>
            </a:r>
            <a:endParaRPr lang="en-US" sz="2000" dirty="0">
              <a:solidFill>
                <a:srgbClr val="000000"/>
              </a:solidFill>
            </a:endParaRPr>
          </a:p>
          <a:p>
            <a:pPr lvl="1" eaLnBrk="1" hangingPunct="1">
              <a:spcBef>
                <a:spcPct val="20000"/>
              </a:spcBef>
              <a:buClr>
                <a:schemeClr val="accent1"/>
              </a:buCl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p:txBody>
      </p:sp>
      <p:sp>
        <p:nvSpPr>
          <p:cNvPr id="17414" name="Footer Placeholder 6"/>
          <p:cNvSpPr>
            <a:spLocks noGrp="1"/>
          </p:cNvSpPr>
          <p:nvPr>
            <p:ph type="ftr" sz="quarter" idx="11"/>
          </p:nvPr>
        </p:nvSpPr>
        <p:spPr>
          <a:noFill/>
        </p:spPr>
        <p:txBody>
          <a:bodyPr/>
          <a:lstStyle/>
          <a:p>
            <a:r>
              <a:rPr lang="en-US" dirty="0" smtClean="0"/>
              <a:t>Hosted by the University of Arkansas</a:t>
            </a:r>
          </a:p>
        </p:txBody>
      </p:sp>
      <p:sp>
        <p:nvSpPr>
          <p:cNvPr id="17413" name="Slide Number Placeholder 5"/>
          <p:cNvSpPr>
            <a:spLocks noGrp="1"/>
          </p:cNvSpPr>
          <p:nvPr>
            <p:ph type="sldNum" sz="quarter" idx="12"/>
          </p:nvPr>
        </p:nvSpPr>
        <p:spPr>
          <a:noFill/>
        </p:spPr>
        <p:txBody>
          <a:bodyPr/>
          <a:lstStyle/>
          <a:p>
            <a:fld id="{20535E4E-BF7A-4034-BBE1-BA959CFD94DB}" type="slidenum">
              <a:rPr lang="en-US" smtClean="0"/>
              <a:pPr/>
              <a:t>17</a:t>
            </a:fld>
            <a:endParaRPr lang="en-US" smtClean="0"/>
          </a:p>
        </p:txBody>
      </p:sp>
      <p:sp>
        <p:nvSpPr>
          <p:cNvPr id="17412" name="Rectangle 5"/>
          <p:cNvSpPr>
            <a:spLocks noChangeArrowheads="1"/>
          </p:cNvSpPr>
          <p:nvPr/>
        </p:nvSpPr>
        <p:spPr bwMode="auto">
          <a:xfrm>
            <a:off x="1828800" y="10668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7415"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65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12" name="Rectangle 3"/>
          <p:cNvSpPr>
            <a:spLocks noGrp="1" noChangeArrowheads="1"/>
          </p:cNvSpPr>
          <p:nvPr>
            <p:ph type="title"/>
          </p:nvPr>
        </p:nvSpPr>
        <p:spPr>
          <a:xfrm>
            <a:off x="381000" y="0"/>
            <a:ext cx="8260080" cy="1051560"/>
          </a:xfrm>
        </p:spPr>
        <p:txBody>
          <a:bodyPr>
            <a:normAutofit/>
          </a:bodyPr>
          <a:lstStyle/>
          <a:p>
            <a:pPr eaLnBrk="1" hangingPunct="1"/>
            <a:r>
              <a:rPr lang="en-US" b="1" dirty="0" smtClean="0"/>
              <a:t>Numeric Example </a:t>
            </a:r>
            <a:r>
              <a:rPr lang="en-US" sz="1400" b="1" dirty="0" smtClean="0"/>
              <a:t>(</a:t>
            </a:r>
            <a:r>
              <a:rPr lang="en-US" sz="1400" dirty="0" smtClean="0"/>
              <a:t>output node</a:t>
            </a:r>
            <a:r>
              <a:rPr lang="en-US" sz="1400" b="1" dirty="0" smtClean="0"/>
              <a:t>)</a:t>
            </a:r>
            <a:endParaRPr lang="en-US" sz="14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 Example </a:t>
            </a:r>
            <a:r>
              <a:rPr lang="en-US" sz="1600" dirty="0" smtClean="0"/>
              <a:t>(hidden layer node</a:t>
            </a:r>
            <a:r>
              <a:rPr lang="en-US" sz="1600" dirty="0"/>
              <a:t>)</a:t>
            </a:r>
          </a:p>
        </p:txBody>
      </p:sp>
      <p:sp>
        <p:nvSpPr>
          <p:cNvPr id="3" name="Content Placeholder 2"/>
          <p:cNvSpPr>
            <a:spLocks noGrp="1"/>
          </p:cNvSpPr>
          <p:nvPr>
            <p:ph idx="1"/>
          </p:nvPr>
        </p:nvSpPr>
        <p:spPr/>
        <p:txBody>
          <a:bodyPr>
            <a:normAutofit lnSpcReduction="10000"/>
          </a:bodyPr>
          <a:lstStyle/>
          <a:p>
            <a:r>
              <a:rPr lang="en-US" dirty="0" smtClean="0"/>
              <a:t>Now consider the hidden layer node A</a:t>
            </a:r>
          </a:p>
          <a:p>
            <a:r>
              <a:rPr lang="en-US" dirty="0" smtClean="0"/>
              <a:t>The equation is</a:t>
            </a:r>
          </a:p>
          <a:p>
            <a:pPr lvl="1"/>
            <a:r>
              <a:rPr lang="en-US" i="1" dirty="0" err="1"/>
              <a:t>R</a:t>
            </a:r>
            <a:r>
              <a:rPr lang="en-US" i="1" baseline="-25000" dirty="0" err="1"/>
              <a:t>j</a:t>
            </a:r>
            <a:r>
              <a:rPr lang="en-US" i="1" baseline="-25000" dirty="0"/>
              <a:t> </a:t>
            </a:r>
            <a:r>
              <a:rPr lang="en-US" i="1" dirty="0"/>
              <a:t>= </a:t>
            </a:r>
            <a:r>
              <a:rPr lang="en-US" dirty="0" err="1"/>
              <a:t>output</a:t>
            </a:r>
            <a:r>
              <a:rPr lang="en-US" i="1" baseline="-25000" dirty="0" err="1"/>
              <a:t>j</a:t>
            </a:r>
            <a:r>
              <a:rPr lang="en-US" i="1" dirty="0"/>
              <a:t>(</a:t>
            </a:r>
            <a:r>
              <a:rPr lang="en-US" dirty="0"/>
              <a:t>1-output</a:t>
            </a:r>
            <a:r>
              <a:rPr lang="en-US" i="1" baseline="-25000" dirty="0"/>
              <a:t>j</a:t>
            </a:r>
            <a:r>
              <a:rPr lang="en-US" dirty="0"/>
              <a:t>)  </a:t>
            </a:r>
            <a:r>
              <a:rPr lang="en-US" sz="2400" dirty="0"/>
              <a:t>∑   </a:t>
            </a:r>
            <a:r>
              <a:rPr lang="en-US" i="1" dirty="0" err="1"/>
              <a:t>w</a:t>
            </a:r>
            <a:r>
              <a:rPr lang="en-US" i="1" baseline="-25000" dirty="0" err="1"/>
              <a:t>jk</a:t>
            </a:r>
            <a:r>
              <a:rPr lang="en-US" i="1" dirty="0"/>
              <a:t> </a:t>
            </a:r>
            <a:r>
              <a:rPr lang="en-US" i="1" dirty="0" err="1"/>
              <a:t>R</a:t>
            </a:r>
            <a:r>
              <a:rPr lang="en-US" i="1" baseline="-25000" dirty="0" err="1"/>
              <a:t>j</a:t>
            </a:r>
            <a:endParaRPr lang="en-US" i="1" baseline="-25000" dirty="0"/>
          </a:p>
          <a:p>
            <a:pPr lvl="1"/>
            <a:endParaRPr lang="en-US" dirty="0" smtClean="0"/>
          </a:p>
          <a:p>
            <a:pPr lvl="1"/>
            <a:r>
              <a:rPr lang="en-US" sz="1800" dirty="0" smtClean="0"/>
              <a:t>The only downstream node is z; original </a:t>
            </a:r>
            <a:r>
              <a:rPr lang="en-US" sz="1800" dirty="0" err="1" smtClean="0"/>
              <a:t>w</a:t>
            </a:r>
            <a:r>
              <a:rPr lang="en-US" sz="1800" baseline="-25000" dirty="0" err="1" smtClean="0"/>
              <a:t>AZ</a:t>
            </a:r>
            <a:r>
              <a:rPr lang="en-US" sz="1800" baseline="-25000" dirty="0" smtClean="0"/>
              <a:t> </a:t>
            </a:r>
            <a:r>
              <a:rPr lang="en-US" sz="1800" dirty="0" smtClean="0"/>
              <a:t>= .9 and error responsibility is -.0082 and output of node A was .7892</a:t>
            </a:r>
          </a:p>
          <a:p>
            <a:pPr lvl="1"/>
            <a:r>
              <a:rPr lang="en-US" dirty="0" smtClean="0"/>
              <a:t>Thus</a:t>
            </a:r>
          </a:p>
          <a:p>
            <a:pPr lvl="2"/>
            <a:r>
              <a:rPr lang="en-US" dirty="0" smtClean="0"/>
              <a:t>R</a:t>
            </a:r>
            <a:r>
              <a:rPr lang="en-US" baseline="-25000" dirty="0" smtClean="0"/>
              <a:t>A</a:t>
            </a:r>
            <a:r>
              <a:rPr lang="en-US" dirty="0" smtClean="0"/>
              <a:t> = .7892(1-.7893)(.9)(-.0082) = -.00123</a:t>
            </a:r>
          </a:p>
          <a:p>
            <a:pPr lvl="2"/>
            <a:r>
              <a:rPr lang="en-US" dirty="0">
                <a:solidFill>
                  <a:srgbClr val="000000"/>
                </a:solidFill>
              </a:rPr>
              <a:t>∆</a:t>
            </a:r>
            <a:r>
              <a:rPr lang="en-US" dirty="0" err="1" smtClean="0">
                <a:solidFill>
                  <a:srgbClr val="000000"/>
                </a:solidFill>
              </a:rPr>
              <a:t>w</a:t>
            </a:r>
            <a:r>
              <a:rPr lang="en-US" baseline="-25000" dirty="0" err="1" smtClean="0">
                <a:solidFill>
                  <a:srgbClr val="000000"/>
                </a:solidFill>
              </a:rPr>
              <a:t>AZ</a:t>
            </a:r>
            <a:r>
              <a:rPr lang="en-US" baseline="-25000" dirty="0" smtClean="0">
                <a:solidFill>
                  <a:srgbClr val="000000"/>
                </a:solidFill>
              </a:rPr>
              <a:t> </a:t>
            </a:r>
            <a:r>
              <a:rPr lang="en-US" dirty="0" smtClean="0">
                <a:solidFill>
                  <a:srgbClr val="000000"/>
                </a:solidFill>
              </a:rPr>
              <a:t>= .1(-.0082)(.7892) = -.00647</a:t>
            </a:r>
          </a:p>
          <a:p>
            <a:pPr lvl="2"/>
            <a:r>
              <a:rPr lang="en-US" dirty="0" err="1" smtClean="0">
                <a:solidFill>
                  <a:srgbClr val="000000"/>
                </a:solidFill>
              </a:rPr>
              <a:t>w</a:t>
            </a:r>
            <a:r>
              <a:rPr lang="en-US" baseline="-25000" dirty="0" err="1" smtClean="0">
                <a:solidFill>
                  <a:srgbClr val="000000"/>
                </a:solidFill>
              </a:rPr>
              <a:t>AZ,new</a:t>
            </a:r>
            <a:r>
              <a:rPr lang="en-US" baseline="-25000" dirty="0" smtClean="0">
                <a:solidFill>
                  <a:srgbClr val="000000"/>
                </a:solidFill>
              </a:rPr>
              <a:t> </a:t>
            </a:r>
            <a:r>
              <a:rPr lang="en-US" dirty="0" smtClean="0">
                <a:solidFill>
                  <a:srgbClr val="000000"/>
                </a:solidFill>
              </a:rPr>
              <a:t>=.9 - .00067 = .899353</a:t>
            </a:r>
          </a:p>
          <a:p>
            <a:pPr lvl="2"/>
            <a:endParaRPr lang="en-US" dirty="0">
              <a:solidFill>
                <a:srgbClr val="000000"/>
              </a:solidFill>
            </a:endParaRPr>
          </a:p>
          <a:p>
            <a:pPr lvl="1"/>
            <a:r>
              <a:rPr lang="en-US" dirty="0" smtClean="0">
                <a:solidFill>
                  <a:srgbClr val="000000"/>
                </a:solidFill>
              </a:rPr>
              <a:t>This back-propagation continues through the nodes and the process is repeated until weights change very little</a:t>
            </a:r>
            <a:endParaRPr lang="en-US" dirty="0" smtClean="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18</a:t>
            </a:fld>
            <a:endParaRPr kumimoji="0" lang="en-US"/>
          </a:p>
        </p:txBody>
      </p:sp>
      <p:sp>
        <p:nvSpPr>
          <p:cNvPr id="7" name="Date Placeholder 3"/>
          <p:cNvSpPr txBox="1">
            <a:spLocks/>
          </p:cNvSpPr>
          <p:nvPr/>
        </p:nvSpPr>
        <p:spPr>
          <a:xfrm>
            <a:off x="3964839" y="2670050"/>
            <a:ext cx="1062531" cy="212725"/>
          </a:xfrm>
          <a:prstGeom prst="rect">
            <a:avLst/>
          </a:prstGeom>
        </p:spPr>
        <p:txBody>
          <a:bodyPr/>
          <a:lstStyle>
            <a:defPPr>
              <a:defRPr lang="en-US"/>
            </a:defPPr>
            <a:lvl1pPr marL="0" algn="l"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downstream</a:t>
            </a:r>
            <a:endParaRPr lang="en-US" dirty="0"/>
          </a:p>
        </p:txBody>
      </p:sp>
    </p:spTree>
    <p:extLst>
      <p:ext uri="{BB962C8B-B14F-4D97-AF65-F5344CB8AC3E}">
        <p14:creationId xmlns:p14="http://schemas.microsoft.com/office/powerpoint/2010/main" val="2128830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457200" y="228600"/>
            <a:ext cx="8183880" cy="1051560"/>
          </a:xfrm>
        </p:spPr>
        <p:txBody>
          <a:bodyPr>
            <a:normAutofit/>
          </a:bodyPr>
          <a:lstStyle/>
          <a:p>
            <a:pPr eaLnBrk="1" hangingPunct="1"/>
            <a:r>
              <a:rPr lang="en-US" b="1" dirty="0" smtClean="0"/>
              <a:t>Learning rate and Momentum</a:t>
            </a:r>
          </a:p>
        </p:txBody>
      </p:sp>
      <p:sp>
        <p:nvSpPr>
          <p:cNvPr id="18438" name="Footer Placeholder 35"/>
          <p:cNvSpPr>
            <a:spLocks noGrp="1"/>
          </p:cNvSpPr>
          <p:nvPr>
            <p:ph type="ftr" sz="quarter" idx="11"/>
          </p:nvPr>
        </p:nvSpPr>
        <p:spPr>
          <a:noFill/>
        </p:spPr>
        <p:txBody>
          <a:bodyPr/>
          <a:lstStyle/>
          <a:p>
            <a:r>
              <a:rPr lang="en-US" dirty="0" smtClean="0"/>
              <a:t>Hosted by the University of Arkansas</a:t>
            </a:r>
          </a:p>
        </p:txBody>
      </p:sp>
      <p:sp>
        <p:nvSpPr>
          <p:cNvPr id="18437" name="Slide Number Placeholder 34"/>
          <p:cNvSpPr>
            <a:spLocks noGrp="1"/>
          </p:cNvSpPr>
          <p:nvPr>
            <p:ph type="sldNum" sz="quarter" idx="12"/>
          </p:nvPr>
        </p:nvSpPr>
        <p:spPr>
          <a:noFill/>
        </p:spPr>
        <p:txBody>
          <a:bodyPr/>
          <a:lstStyle/>
          <a:p>
            <a:fld id="{DF335B18-5BFE-44CC-BD6B-1ACAA2DE23BF}" type="slidenum">
              <a:rPr lang="en-US" smtClean="0"/>
              <a:pPr/>
              <a:t>19</a:t>
            </a:fld>
            <a:endParaRPr lang="en-US" smtClean="0"/>
          </a:p>
        </p:txBody>
      </p:sp>
      <p:sp>
        <p:nvSpPr>
          <p:cNvPr id="18435" name="Rectangle 6"/>
          <p:cNvSpPr>
            <a:spLocks noChangeArrowheads="1"/>
          </p:cNvSpPr>
          <p:nvPr/>
        </p:nvSpPr>
        <p:spPr bwMode="auto">
          <a:xfrm>
            <a:off x="762000" y="1447800"/>
            <a:ext cx="7086600" cy="44196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The learning rate, </a:t>
            </a:r>
            <a:r>
              <a:rPr lang="en-US" sz="2000" dirty="0" smtClean="0">
                <a:solidFill>
                  <a:srgbClr val="000000"/>
                </a:solidFill>
              </a:rPr>
              <a:t>eta </a:t>
            </a:r>
            <a:r>
              <a:rPr lang="en-US" sz="2000" dirty="0">
                <a:solidFill>
                  <a:srgbClr val="000000"/>
                </a:solidFill>
              </a:rPr>
              <a:t>determines the magnitude of changes to the </a:t>
            </a:r>
            <a:r>
              <a:rPr lang="en-US" sz="2000" dirty="0" smtClean="0">
                <a:solidFill>
                  <a:srgbClr val="000000"/>
                </a:solidFill>
              </a:rPr>
              <a:t>weights.</a:t>
            </a: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Momentum, </a:t>
            </a:r>
            <a:r>
              <a:rPr lang="en-US" sz="2000" dirty="0" smtClean="0">
                <a:solidFill>
                  <a:srgbClr val="000000"/>
                </a:solidFill>
              </a:rPr>
              <a:t>alpha </a:t>
            </a:r>
            <a:r>
              <a:rPr lang="en-US" sz="2000" dirty="0">
                <a:solidFill>
                  <a:srgbClr val="000000"/>
                </a:solidFill>
              </a:rPr>
              <a:t>is analogous to the mass of a rolling object as shown below.  The mass of the smaller object may not have enough momentum to roll over the top to find the true optimum.</a:t>
            </a:r>
          </a:p>
        </p:txBody>
      </p:sp>
      <p:sp>
        <p:nvSpPr>
          <p:cNvPr id="18439"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3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grpSp>
        <p:nvGrpSpPr>
          <p:cNvPr id="39" name="Group 7"/>
          <p:cNvGrpSpPr>
            <a:grpSpLocks/>
          </p:cNvGrpSpPr>
          <p:nvPr/>
        </p:nvGrpSpPr>
        <p:grpSpPr bwMode="auto">
          <a:xfrm>
            <a:off x="1066800" y="3428999"/>
            <a:ext cx="6783388" cy="1981201"/>
            <a:chOff x="976" y="2195"/>
            <a:chExt cx="4273" cy="1248"/>
          </a:xfrm>
          <a:noFill/>
        </p:grpSpPr>
        <p:grpSp>
          <p:nvGrpSpPr>
            <p:cNvPr id="40" name="Group 8"/>
            <p:cNvGrpSpPr>
              <a:grpSpLocks/>
            </p:cNvGrpSpPr>
            <p:nvPr/>
          </p:nvGrpSpPr>
          <p:grpSpPr bwMode="auto">
            <a:xfrm>
              <a:off x="976" y="2195"/>
              <a:ext cx="4273" cy="972"/>
              <a:chOff x="638" y="1824"/>
              <a:chExt cx="4273" cy="1051"/>
            </a:xfrm>
            <a:grpFill/>
          </p:grpSpPr>
          <p:sp>
            <p:nvSpPr>
              <p:cNvPr id="43" name="Line 9"/>
              <p:cNvSpPr>
                <a:spLocks noChangeShapeType="1"/>
              </p:cNvSpPr>
              <p:nvPr/>
            </p:nvSpPr>
            <p:spPr bwMode="auto">
              <a:xfrm flipV="1">
                <a:off x="816" y="1869"/>
                <a:ext cx="0" cy="764"/>
              </a:xfrm>
              <a:prstGeom prst="line">
                <a:avLst/>
              </a:prstGeom>
              <a:grpFill/>
              <a:ln w="9525">
                <a:solidFill>
                  <a:schemeClr val="tx1"/>
                </a:solidFill>
                <a:round/>
                <a:headEnd/>
                <a:tailEnd type="triangle" w="med" len="med"/>
              </a:ln>
            </p:spPr>
            <p:txBody>
              <a:bodyPr/>
              <a:lstStyle/>
              <a:p>
                <a:endParaRPr lang="en-US"/>
              </a:p>
            </p:txBody>
          </p:sp>
          <p:sp>
            <p:nvSpPr>
              <p:cNvPr id="44" name="Line 10"/>
              <p:cNvSpPr>
                <a:spLocks noChangeShapeType="1"/>
              </p:cNvSpPr>
              <p:nvPr/>
            </p:nvSpPr>
            <p:spPr bwMode="auto">
              <a:xfrm>
                <a:off x="816" y="2633"/>
                <a:ext cx="1638" cy="0"/>
              </a:xfrm>
              <a:prstGeom prst="line">
                <a:avLst/>
              </a:prstGeom>
              <a:grpFill/>
              <a:ln w="9525">
                <a:solidFill>
                  <a:schemeClr val="tx1"/>
                </a:solidFill>
                <a:round/>
                <a:headEnd/>
                <a:tailEnd type="triangle" w="med" len="med"/>
              </a:ln>
            </p:spPr>
            <p:txBody>
              <a:bodyPr/>
              <a:lstStyle/>
              <a:p>
                <a:endParaRPr lang="en-US"/>
              </a:p>
            </p:txBody>
          </p:sp>
          <p:sp>
            <p:nvSpPr>
              <p:cNvPr id="46" name="Oval 12"/>
              <p:cNvSpPr>
                <a:spLocks noChangeArrowheads="1"/>
              </p:cNvSpPr>
              <p:nvPr/>
            </p:nvSpPr>
            <p:spPr bwMode="auto">
              <a:xfrm>
                <a:off x="900" y="1939"/>
                <a:ext cx="42" cy="45"/>
              </a:xfrm>
              <a:prstGeom prst="ellipse">
                <a:avLst/>
              </a:prstGeom>
              <a:grpFill/>
              <a:ln w="9525">
                <a:solidFill>
                  <a:schemeClr val="tx1"/>
                </a:solidFill>
                <a:round/>
                <a:headEnd/>
                <a:tailEnd/>
              </a:ln>
            </p:spPr>
            <p:txBody>
              <a:bodyPr/>
              <a:lstStyle/>
              <a:p>
                <a:endParaRPr lang="en-US"/>
              </a:p>
            </p:txBody>
          </p:sp>
          <p:sp>
            <p:nvSpPr>
              <p:cNvPr id="47" name="Line 13"/>
              <p:cNvSpPr>
                <a:spLocks noChangeShapeType="1"/>
              </p:cNvSpPr>
              <p:nvPr/>
            </p:nvSpPr>
            <p:spPr bwMode="auto">
              <a:xfrm>
                <a:off x="942" y="2029"/>
                <a:ext cx="42" cy="135"/>
              </a:xfrm>
              <a:prstGeom prst="line">
                <a:avLst/>
              </a:prstGeom>
              <a:grpFill/>
              <a:ln w="9525">
                <a:solidFill>
                  <a:schemeClr val="tx1"/>
                </a:solidFill>
                <a:round/>
                <a:headEnd/>
                <a:tailEnd type="triangle" w="med" len="med"/>
              </a:ln>
            </p:spPr>
            <p:txBody>
              <a:bodyPr/>
              <a:lstStyle/>
              <a:p>
                <a:endParaRPr lang="en-US"/>
              </a:p>
            </p:txBody>
          </p:sp>
          <p:sp>
            <p:nvSpPr>
              <p:cNvPr id="48" name="Oval 14"/>
              <p:cNvSpPr>
                <a:spLocks noChangeArrowheads="1"/>
              </p:cNvSpPr>
              <p:nvPr/>
            </p:nvSpPr>
            <p:spPr bwMode="auto">
              <a:xfrm>
                <a:off x="1110" y="2434"/>
                <a:ext cx="42" cy="44"/>
              </a:xfrm>
              <a:prstGeom prst="ellipse">
                <a:avLst/>
              </a:prstGeom>
              <a:grpFill/>
              <a:ln w="9525">
                <a:solidFill>
                  <a:schemeClr val="tx1"/>
                </a:solidFill>
                <a:round/>
                <a:headEnd/>
                <a:tailEnd/>
              </a:ln>
            </p:spPr>
            <p:txBody>
              <a:bodyPr/>
              <a:lstStyle/>
              <a:p>
                <a:endParaRPr lang="en-US"/>
              </a:p>
            </p:txBody>
          </p:sp>
          <p:sp>
            <p:nvSpPr>
              <p:cNvPr id="49" name="Line 15"/>
              <p:cNvSpPr>
                <a:spLocks noChangeShapeType="1"/>
              </p:cNvSpPr>
              <p:nvPr/>
            </p:nvSpPr>
            <p:spPr bwMode="auto">
              <a:xfrm>
                <a:off x="1026" y="2254"/>
                <a:ext cx="42" cy="135"/>
              </a:xfrm>
              <a:prstGeom prst="line">
                <a:avLst/>
              </a:prstGeom>
              <a:grpFill/>
              <a:ln w="9525">
                <a:solidFill>
                  <a:schemeClr val="tx1"/>
                </a:solidFill>
                <a:round/>
                <a:headEnd/>
                <a:tailEnd type="triangle" w="med" len="med"/>
              </a:ln>
            </p:spPr>
            <p:txBody>
              <a:bodyPr/>
              <a:lstStyle/>
              <a:p>
                <a:endParaRPr lang="en-US"/>
              </a:p>
            </p:txBody>
          </p:sp>
          <p:sp>
            <p:nvSpPr>
              <p:cNvPr id="50" name="Line 16"/>
              <p:cNvSpPr>
                <a:spLocks noChangeShapeType="1"/>
              </p:cNvSpPr>
              <p:nvPr/>
            </p:nvSpPr>
            <p:spPr bwMode="auto">
              <a:xfrm flipV="1">
                <a:off x="3066" y="1869"/>
                <a:ext cx="0" cy="764"/>
              </a:xfrm>
              <a:prstGeom prst="line">
                <a:avLst/>
              </a:prstGeom>
              <a:grpFill/>
              <a:ln w="9525">
                <a:solidFill>
                  <a:schemeClr val="tx1"/>
                </a:solidFill>
                <a:round/>
                <a:headEnd/>
                <a:tailEnd type="triangle" w="med" len="med"/>
              </a:ln>
            </p:spPr>
            <p:txBody>
              <a:bodyPr/>
              <a:lstStyle/>
              <a:p>
                <a:endParaRPr lang="en-US"/>
              </a:p>
            </p:txBody>
          </p:sp>
          <p:sp>
            <p:nvSpPr>
              <p:cNvPr id="51" name="Line 17"/>
              <p:cNvSpPr>
                <a:spLocks noChangeShapeType="1"/>
              </p:cNvSpPr>
              <p:nvPr/>
            </p:nvSpPr>
            <p:spPr bwMode="auto">
              <a:xfrm>
                <a:off x="3066" y="2633"/>
                <a:ext cx="1638" cy="0"/>
              </a:xfrm>
              <a:prstGeom prst="line">
                <a:avLst/>
              </a:prstGeom>
              <a:grpFill/>
              <a:ln w="9525">
                <a:solidFill>
                  <a:schemeClr val="tx1"/>
                </a:solidFill>
                <a:round/>
                <a:headEnd/>
                <a:tailEnd type="triangle" w="med" len="med"/>
              </a:ln>
            </p:spPr>
            <p:txBody>
              <a:bodyPr/>
              <a:lstStyle/>
              <a:p>
                <a:endParaRPr lang="en-US"/>
              </a:p>
            </p:txBody>
          </p:sp>
          <p:sp>
            <p:nvSpPr>
              <p:cNvPr id="53" name="Oval 19"/>
              <p:cNvSpPr>
                <a:spLocks noChangeArrowheads="1"/>
              </p:cNvSpPr>
              <p:nvPr/>
            </p:nvSpPr>
            <p:spPr bwMode="auto">
              <a:xfrm>
                <a:off x="3108" y="1824"/>
                <a:ext cx="126" cy="135"/>
              </a:xfrm>
              <a:prstGeom prst="ellipse">
                <a:avLst/>
              </a:prstGeom>
              <a:grpFill/>
              <a:ln w="9525">
                <a:solidFill>
                  <a:schemeClr val="tx1"/>
                </a:solidFill>
                <a:round/>
                <a:headEnd/>
                <a:tailEnd/>
              </a:ln>
            </p:spPr>
            <p:txBody>
              <a:bodyPr/>
              <a:lstStyle/>
              <a:p>
                <a:endParaRPr lang="en-US"/>
              </a:p>
            </p:txBody>
          </p:sp>
          <p:sp>
            <p:nvSpPr>
              <p:cNvPr id="54" name="Oval 20"/>
              <p:cNvSpPr>
                <a:spLocks noChangeArrowheads="1"/>
              </p:cNvSpPr>
              <p:nvPr/>
            </p:nvSpPr>
            <p:spPr bwMode="auto">
              <a:xfrm>
                <a:off x="4316" y="2317"/>
                <a:ext cx="126" cy="135"/>
              </a:xfrm>
              <a:prstGeom prst="ellipse">
                <a:avLst/>
              </a:prstGeom>
              <a:grpFill/>
              <a:ln w="9525">
                <a:solidFill>
                  <a:schemeClr val="tx1"/>
                </a:solidFill>
                <a:round/>
                <a:headEnd/>
                <a:tailEnd/>
              </a:ln>
            </p:spPr>
            <p:txBody>
              <a:bodyPr/>
              <a:lstStyle/>
              <a:p>
                <a:endParaRPr lang="en-US"/>
              </a:p>
            </p:txBody>
          </p:sp>
          <p:sp>
            <p:nvSpPr>
              <p:cNvPr id="55" name="Line 21"/>
              <p:cNvSpPr>
                <a:spLocks noChangeShapeType="1"/>
              </p:cNvSpPr>
              <p:nvPr/>
            </p:nvSpPr>
            <p:spPr bwMode="auto">
              <a:xfrm>
                <a:off x="3192" y="1990"/>
                <a:ext cx="42" cy="134"/>
              </a:xfrm>
              <a:prstGeom prst="line">
                <a:avLst/>
              </a:prstGeom>
              <a:grpFill/>
              <a:ln w="9525">
                <a:solidFill>
                  <a:schemeClr val="tx1"/>
                </a:solidFill>
                <a:round/>
                <a:headEnd/>
                <a:tailEnd type="triangle" w="med" len="med"/>
              </a:ln>
            </p:spPr>
            <p:txBody>
              <a:bodyPr/>
              <a:lstStyle/>
              <a:p>
                <a:endParaRPr lang="en-US"/>
              </a:p>
            </p:txBody>
          </p:sp>
          <p:sp>
            <p:nvSpPr>
              <p:cNvPr id="56" name="Line 22"/>
              <p:cNvSpPr>
                <a:spLocks noChangeShapeType="1"/>
              </p:cNvSpPr>
              <p:nvPr/>
            </p:nvSpPr>
            <p:spPr bwMode="auto">
              <a:xfrm>
                <a:off x="4182" y="2304"/>
                <a:ext cx="126" cy="45"/>
              </a:xfrm>
              <a:prstGeom prst="line">
                <a:avLst/>
              </a:prstGeom>
              <a:grpFill/>
              <a:ln w="9525">
                <a:solidFill>
                  <a:schemeClr val="tx1"/>
                </a:solidFill>
                <a:round/>
                <a:headEnd/>
                <a:tailEnd type="triangle" w="med" len="med"/>
              </a:ln>
            </p:spPr>
            <p:txBody>
              <a:bodyPr/>
              <a:lstStyle/>
              <a:p>
                <a:endParaRPr lang="en-US"/>
              </a:p>
            </p:txBody>
          </p:sp>
          <p:sp>
            <p:nvSpPr>
              <p:cNvPr id="57" name="Text Box 23"/>
              <p:cNvSpPr txBox="1">
                <a:spLocks noChangeArrowheads="1"/>
              </p:cNvSpPr>
              <p:nvPr/>
            </p:nvSpPr>
            <p:spPr bwMode="auto">
              <a:xfrm rot="16200000">
                <a:off x="531" y="2218"/>
                <a:ext cx="387" cy="174"/>
              </a:xfrm>
              <a:prstGeom prst="rect">
                <a:avLst/>
              </a:prstGeom>
              <a:grpFill/>
              <a:ln w="9525">
                <a:noFill/>
                <a:miter lim="800000"/>
                <a:headEnd/>
                <a:tailEnd/>
              </a:ln>
            </p:spPr>
            <p:txBody>
              <a:bodyPr wrap="square">
                <a:spAutoFit/>
              </a:bodyPr>
              <a:lstStyle/>
              <a:p>
                <a:pPr>
                  <a:spcBef>
                    <a:spcPct val="50000"/>
                  </a:spcBef>
                </a:pPr>
                <a:r>
                  <a:rPr lang="en-US" sz="1200" b="1" dirty="0"/>
                  <a:t>SSE</a:t>
                </a:r>
              </a:p>
            </p:txBody>
          </p:sp>
          <p:sp>
            <p:nvSpPr>
              <p:cNvPr id="58" name="Text Box 24"/>
              <p:cNvSpPr txBox="1">
                <a:spLocks noChangeArrowheads="1"/>
              </p:cNvSpPr>
              <p:nvPr/>
            </p:nvSpPr>
            <p:spPr bwMode="auto">
              <a:xfrm>
                <a:off x="892" y="2688"/>
                <a:ext cx="191" cy="187"/>
              </a:xfrm>
              <a:prstGeom prst="rect">
                <a:avLst/>
              </a:prstGeom>
              <a:grpFill/>
              <a:ln w="9525">
                <a:noFill/>
                <a:miter lim="800000"/>
                <a:headEnd/>
                <a:tailEnd/>
              </a:ln>
            </p:spPr>
            <p:txBody>
              <a:bodyPr>
                <a:spAutoFit/>
              </a:bodyPr>
              <a:lstStyle/>
              <a:p>
                <a:pPr>
                  <a:spcBef>
                    <a:spcPct val="50000"/>
                  </a:spcBef>
                </a:pPr>
                <a:r>
                  <a:rPr lang="en-US" sz="1200" b="1" dirty="0"/>
                  <a:t>I</a:t>
                </a:r>
              </a:p>
            </p:txBody>
          </p:sp>
          <p:sp>
            <p:nvSpPr>
              <p:cNvPr id="59" name="Text Box 25"/>
              <p:cNvSpPr txBox="1">
                <a:spLocks noChangeArrowheads="1"/>
              </p:cNvSpPr>
              <p:nvPr/>
            </p:nvSpPr>
            <p:spPr bwMode="auto">
              <a:xfrm>
                <a:off x="1035" y="2688"/>
                <a:ext cx="192" cy="187"/>
              </a:xfrm>
              <a:prstGeom prst="rect">
                <a:avLst/>
              </a:prstGeom>
              <a:grpFill/>
              <a:ln w="9525">
                <a:noFill/>
                <a:miter lim="800000"/>
                <a:headEnd/>
                <a:tailEnd/>
              </a:ln>
            </p:spPr>
            <p:txBody>
              <a:bodyPr>
                <a:spAutoFit/>
              </a:bodyPr>
              <a:lstStyle/>
              <a:p>
                <a:pPr>
                  <a:spcBef>
                    <a:spcPct val="50000"/>
                  </a:spcBef>
                </a:pPr>
                <a:r>
                  <a:rPr lang="en-US" sz="1200" b="1"/>
                  <a:t>A</a:t>
                </a:r>
              </a:p>
            </p:txBody>
          </p:sp>
          <p:sp>
            <p:nvSpPr>
              <p:cNvPr id="60" name="Text Box 26"/>
              <p:cNvSpPr txBox="1">
                <a:spLocks noChangeArrowheads="1"/>
              </p:cNvSpPr>
              <p:nvPr/>
            </p:nvSpPr>
            <p:spPr bwMode="auto">
              <a:xfrm>
                <a:off x="1597" y="2688"/>
                <a:ext cx="192" cy="187"/>
              </a:xfrm>
              <a:prstGeom prst="rect">
                <a:avLst/>
              </a:prstGeom>
              <a:grpFill/>
              <a:ln w="9525">
                <a:noFill/>
                <a:miter lim="800000"/>
                <a:headEnd/>
                <a:tailEnd/>
              </a:ln>
            </p:spPr>
            <p:txBody>
              <a:bodyPr>
                <a:spAutoFit/>
              </a:bodyPr>
              <a:lstStyle/>
              <a:p>
                <a:pPr>
                  <a:spcBef>
                    <a:spcPct val="50000"/>
                  </a:spcBef>
                </a:pPr>
                <a:r>
                  <a:rPr lang="en-US" sz="1200" b="1"/>
                  <a:t>B</a:t>
                </a:r>
              </a:p>
            </p:txBody>
          </p:sp>
          <p:sp>
            <p:nvSpPr>
              <p:cNvPr id="61" name="Text Box 27"/>
              <p:cNvSpPr txBox="1">
                <a:spLocks noChangeArrowheads="1"/>
              </p:cNvSpPr>
              <p:nvPr/>
            </p:nvSpPr>
            <p:spPr bwMode="auto">
              <a:xfrm>
                <a:off x="2043" y="2688"/>
                <a:ext cx="192" cy="187"/>
              </a:xfrm>
              <a:prstGeom prst="rect">
                <a:avLst/>
              </a:prstGeom>
              <a:grpFill/>
              <a:ln w="9525">
                <a:noFill/>
                <a:miter lim="800000"/>
                <a:headEnd/>
                <a:tailEnd/>
              </a:ln>
            </p:spPr>
            <p:txBody>
              <a:bodyPr>
                <a:spAutoFit/>
              </a:bodyPr>
              <a:lstStyle/>
              <a:p>
                <a:pPr>
                  <a:spcBef>
                    <a:spcPct val="50000"/>
                  </a:spcBef>
                </a:pPr>
                <a:r>
                  <a:rPr lang="en-US" sz="1200" b="1"/>
                  <a:t>C</a:t>
                </a:r>
              </a:p>
            </p:txBody>
          </p:sp>
          <p:sp>
            <p:nvSpPr>
              <p:cNvPr id="62" name="Text Box 28"/>
              <p:cNvSpPr txBox="1">
                <a:spLocks noChangeArrowheads="1"/>
              </p:cNvSpPr>
              <p:nvPr/>
            </p:nvSpPr>
            <p:spPr bwMode="auto">
              <a:xfrm>
                <a:off x="2456" y="2688"/>
                <a:ext cx="193" cy="187"/>
              </a:xfrm>
              <a:prstGeom prst="rect">
                <a:avLst/>
              </a:prstGeom>
              <a:grpFill/>
              <a:ln w="9525">
                <a:noFill/>
                <a:miter lim="800000"/>
                <a:headEnd/>
                <a:tailEnd/>
              </a:ln>
            </p:spPr>
            <p:txBody>
              <a:bodyPr>
                <a:spAutoFit/>
              </a:bodyPr>
              <a:lstStyle/>
              <a:p>
                <a:pPr>
                  <a:spcBef>
                    <a:spcPct val="50000"/>
                  </a:spcBef>
                </a:pPr>
                <a:r>
                  <a:rPr lang="en-US" sz="1200" b="1" dirty="0"/>
                  <a:t>w</a:t>
                </a:r>
              </a:p>
            </p:txBody>
          </p:sp>
          <p:sp>
            <p:nvSpPr>
              <p:cNvPr id="63" name="Text Box 29"/>
              <p:cNvSpPr txBox="1">
                <a:spLocks noChangeArrowheads="1"/>
              </p:cNvSpPr>
              <p:nvPr/>
            </p:nvSpPr>
            <p:spPr bwMode="auto">
              <a:xfrm rot="16200000">
                <a:off x="2763" y="2217"/>
                <a:ext cx="389" cy="174"/>
              </a:xfrm>
              <a:prstGeom prst="rect">
                <a:avLst/>
              </a:prstGeom>
              <a:grpFill/>
              <a:ln w="9525">
                <a:noFill/>
                <a:miter lim="800000"/>
                <a:headEnd/>
                <a:tailEnd/>
              </a:ln>
            </p:spPr>
            <p:txBody>
              <a:bodyPr wrap="square">
                <a:spAutoFit/>
              </a:bodyPr>
              <a:lstStyle/>
              <a:p>
                <a:pPr>
                  <a:spcBef>
                    <a:spcPct val="50000"/>
                  </a:spcBef>
                </a:pPr>
                <a:r>
                  <a:rPr lang="en-US" sz="1200" b="1"/>
                  <a:t>SSE</a:t>
                </a:r>
              </a:p>
            </p:txBody>
          </p:sp>
          <p:sp>
            <p:nvSpPr>
              <p:cNvPr id="64" name="Text Box 30"/>
              <p:cNvSpPr txBox="1">
                <a:spLocks noChangeArrowheads="1"/>
              </p:cNvSpPr>
              <p:nvPr/>
            </p:nvSpPr>
            <p:spPr bwMode="auto">
              <a:xfrm>
                <a:off x="3188" y="2688"/>
                <a:ext cx="191" cy="187"/>
              </a:xfrm>
              <a:prstGeom prst="rect">
                <a:avLst/>
              </a:prstGeom>
              <a:grpFill/>
              <a:ln w="9525">
                <a:noFill/>
                <a:miter lim="800000"/>
                <a:headEnd/>
                <a:tailEnd/>
              </a:ln>
            </p:spPr>
            <p:txBody>
              <a:bodyPr>
                <a:spAutoFit/>
              </a:bodyPr>
              <a:lstStyle/>
              <a:p>
                <a:pPr>
                  <a:spcBef>
                    <a:spcPct val="50000"/>
                  </a:spcBef>
                </a:pPr>
                <a:r>
                  <a:rPr lang="en-US" sz="1200" b="1"/>
                  <a:t>I</a:t>
                </a:r>
              </a:p>
            </p:txBody>
          </p:sp>
          <p:sp>
            <p:nvSpPr>
              <p:cNvPr id="65" name="Text Box 31"/>
              <p:cNvSpPr txBox="1">
                <a:spLocks noChangeArrowheads="1"/>
              </p:cNvSpPr>
              <p:nvPr/>
            </p:nvSpPr>
            <p:spPr bwMode="auto">
              <a:xfrm>
                <a:off x="3320" y="2688"/>
                <a:ext cx="192" cy="187"/>
              </a:xfrm>
              <a:prstGeom prst="rect">
                <a:avLst/>
              </a:prstGeom>
              <a:grpFill/>
              <a:ln w="9525">
                <a:noFill/>
                <a:miter lim="800000"/>
                <a:headEnd/>
                <a:tailEnd/>
              </a:ln>
            </p:spPr>
            <p:txBody>
              <a:bodyPr>
                <a:spAutoFit/>
              </a:bodyPr>
              <a:lstStyle/>
              <a:p>
                <a:pPr>
                  <a:spcBef>
                    <a:spcPct val="50000"/>
                  </a:spcBef>
                </a:pPr>
                <a:r>
                  <a:rPr lang="en-US" sz="1200" b="1"/>
                  <a:t>A</a:t>
                </a:r>
              </a:p>
            </p:txBody>
          </p:sp>
          <p:sp>
            <p:nvSpPr>
              <p:cNvPr id="66" name="Text Box 32"/>
              <p:cNvSpPr txBox="1">
                <a:spLocks noChangeArrowheads="1"/>
              </p:cNvSpPr>
              <p:nvPr/>
            </p:nvSpPr>
            <p:spPr bwMode="auto">
              <a:xfrm>
                <a:off x="3902" y="2688"/>
                <a:ext cx="192" cy="187"/>
              </a:xfrm>
              <a:prstGeom prst="rect">
                <a:avLst/>
              </a:prstGeom>
              <a:grpFill/>
              <a:ln w="9525">
                <a:noFill/>
                <a:miter lim="800000"/>
                <a:headEnd/>
                <a:tailEnd/>
              </a:ln>
            </p:spPr>
            <p:txBody>
              <a:bodyPr>
                <a:spAutoFit/>
              </a:bodyPr>
              <a:lstStyle/>
              <a:p>
                <a:pPr>
                  <a:spcBef>
                    <a:spcPct val="50000"/>
                  </a:spcBef>
                </a:pPr>
                <a:r>
                  <a:rPr lang="en-US" sz="1200" b="1"/>
                  <a:t>B</a:t>
                </a:r>
              </a:p>
            </p:txBody>
          </p:sp>
          <p:sp>
            <p:nvSpPr>
              <p:cNvPr id="67" name="Text Box 33"/>
              <p:cNvSpPr txBox="1">
                <a:spLocks noChangeArrowheads="1"/>
              </p:cNvSpPr>
              <p:nvPr/>
            </p:nvSpPr>
            <p:spPr bwMode="auto">
              <a:xfrm>
                <a:off x="4381" y="2688"/>
                <a:ext cx="192" cy="187"/>
              </a:xfrm>
              <a:prstGeom prst="rect">
                <a:avLst/>
              </a:prstGeom>
              <a:grpFill/>
              <a:ln w="9525">
                <a:noFill/>
                <a:miter lim="800000"/>
                <a:headEnd/>
                <a:tailEnd/>
              </a:ln>
            </p:spPr>
            <p:txBody>
              <a:bodyPr>
                <a:spAutoFit/>
              </a:bodyPr>
              <a:lstStyle/>
              <a:p>
                <a:pPr>
                  <a:spcBef>
                    <a:spcPct val="50000"/>
                  </a:spcBef>
                </a:pPr>
                <a:r>
                  <a:rPr lang="en-US" sz="1200" b="1"/>
                  <a:t>C</a:t>
                </a:r>
              </a:p>
            </p:txBody>
          </p:sp>
          <p:sp>
            <p:nvSpPr>
              <p:cNvPr id="68" name="Text Box 34"/>
              <p:cNvSpPr txBox="1">
                <a:spLocks noChangeArrowheads="1"/>
              </p:cNvSpPr>
              <p:nvPr/>
            </p:nvSpPr>
            <p:spPr bwMode="auto">
              <a:xfrm>
                <a:off x="4719" y="2688"/>
                <a:ext cx="192" cy="187"/>
              </a:xfrm>
              <a:prstGeom prst="rect">
                <a:avLst/>
              </a:prstGeom>
              <a:grpFill/>
              <a:ln w="9525">
                <a:noFill/>
                <a:miter lim="800000"/>
                <a:headEnd/>
                <a:tailEnd/>
              </a:ln>
            </p:spPr>
            <p:txBody>
              <a:bodyPr>
                <a:spAutoFit/>
              </a:bodyPr>
              <a:lstStyle/>
              <a:p>
                <a:pPr>
                  <a:spcBef>
                    <a:spcPct val="50000"/>
                  </a:spcBef>
                </a:pPr>
                <a:r>
                  <a:rPr lang="en-US" sz="1200" b="1"/>
                  <a:t>w</a:t>
                </a:r>
              </a:p>
            </p:txBody>
          </p:sp>
        </p:grpSp>
        <p:sp>
          <p:nvSpPr>
            <p:cNvPr id="41" name="Text Box 35"/>
            <p:cNvSpPr txBox="1">
              <a:spLocks noChangeArrowheads="1"/>
            </p:cNvSpPr>
            <p:nvPr/>
          </p:nvSpPr>
          <p:spPr bwMode="auto">
            <a:xfrm>
              <a:off x="1248" y="3245"/>
              <a:ext cx="1348" cy="198"/>
            </a:xfrm>
            <a:prstGeom prst="rect">
              <a:avLst/>
            </a:prstGeom>
            <a:grpFill/>
            <a:ln w="9525">
              <a:noFill/>
              <a:miter lim="800000"/>
              <a:headEnd/>
              <a:tailEnd/>
            </a:ln>
            <a:effectLst/>
          </p:spPr>
          <p:txBody>
            <a:bodyPr wrap="square">
              <a:spAutoFit/>
            </a:bodyPr>
            <a:lstStyle/>
            <a:p>
              <a:pPr>
                <a:spcBef>
                  <a:spcPct val="50000"/>
                </a:spcBef>
                <a:defRPr/>
              </a:pPr>
              <a:r>
                <a:rPr lang="en-US" sz="1400" b="1" dirty="0"/>
                <a:t>Small Momentum</a:t>
              </a:r>
            </a:p>
          </p:txBody>
        </p:sp>
        <p:sp>
          <p:nvSpPr>
            <p:cNvPr id="42" name="Text Box 36"/>
            <p:cNvSpPr txBox="1">
              <a:spLocks noChangeArrowheads="1"/>
            </p:cNvSpPr>
            <p:nvPr/>
          </p:nvSpPr>
          <p:spPr bwMode="auto">
            <a:xfrm>
              <a:off x="3552" y="3197"/>
              <a:ext cx="1300" cy="198"/>
            </a:xfrm>
            <a:prstGeom prst="rect">
              <a:avLst/>
            </a:prstGeom>
            <a:grpFill/>
            <a:ln w="9525">
              <a:noFill/>
              <a:miter lim="800000"/>
              <a:headEnd/>
              <a:tailEnd/>
            </a:ln>
            <a:effectLst/>
          </p:spPr>
          <p:txBody>
            <a:bodyPr wrap="square">
              <a:spAutoFit/>
            </a:bodyPr>
            <a:lstStyle/>
            <a:p>
              <a:pPr>
                <a:spcBef>
                  <a:spcPct val="50000"/>
                </a:spcBef>
                <a:defRPr/>
              </a:pPr>
              <a:r>
                <a:rPr lang="en-US" sz="1400" b="1" dirty="0"/>
                <a:t>Large Momentum</a:t>
              </a:r>
            </a:p>
          </p:txBody>
        </p:sp>
      </p:grpSp>
      <p:sp>
        <p:nvSpPr>
          <p:cNvPr id="69" name="Freeform 11"/>
          <p:cNvSpPr>
            <a:spLocks/>
          </p:cNvSpPr>
          <p:nvPr/>
        </p:nvSpPr>
        <p:spPr bwMode="auto">
          <a:xfrm>
            <a:off x="1447800" y="3485029"/>
            <a:ext cx="2081082" cy="1134596"/>
          </a:xfrm>
          <a:custGeom>
            <a:avLst/>
            <a:gdLst>
              <a:gd name="T0" fmla="*/ 0 w 7740"/>
              <a:gd name="T1" fmla="*/ 0 h 3090"/>
              <a:gd name="T2" fmla="*/ 0 w 7740"/>
              <a:gd name="T3" fmla="*/ 0 h 3090"/>
              <a:gd name="T4" fmla="*/ 0 w 7740"/>
              <a:gd name="T5" fmla="*/ 0 h 3090"/>
              <a:gd name="T6" fmla="*/ 0 w 7740"/>
              <a:gd name="T7" fmla="*/ 0 h 3090"/>
              <a:gd name="T8" fmla="*/ 0 w 7740"/>
              <a:gd name="T9" fmla="*/ 0 h 3090"/>
              <a:gd name="T10" fmla="*/ 0 w 7740"/>
              <a:gd name="T11" fmla="*/ 0 h 3090"/>
              <a:gd name="T12" fmla="*/ 0 w 7740"/>
              <a:gd name="T13" fmla="*/ 0 h 3090"/>
              <a:gd name="T14" fmla="*/ 0 60000 65536"/>
              <a:gd name="T15" fmla="*/ 0 60000 65536"/>
              <a:gd name="T16" fmla="*/ 0 60000 65536"/>
              <a:gd name="T17" fmla="*/ 0 60000 65536"/>
              <a:gd name="T18" fmla="*/ 0 60000 65536"/>
              <a:gd name="T19" fmla="*/ 0 60000 65536"/>
              <a:gd name="T20" fmla="*/ 0 60000 65536"/>
              <a:gd name="T21" fmla="*/ 0 w 7740"/>
              <a:gd name="T22" fmla="*/ 0 h 3090"/>
              <a:gd name="T23" fmla="*/ 7740 w 7740"/>
              <a:gd name="T24" fmla="*/ 3090 h 30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40" h="3090">
                <a:moveTo>
                  <a:pt x="0" y="0"/>
                </a:moveTo>
                <a:cubicBezTo>
                  <a:pt x="495" y="1200"/>
                  <a:pt x="990" y="2400"/>
                  <a:pt x="1440" y="2520"/>
                </a:cubicBezTo>
                <a:cubicBezTo>
                  <a:pt x="1890" y="2640"/>
                  <a:pt x="2220" y="660"/>
                  <a:pt x="2700" y="720"/>
                </a:cubicBezTo>
                <a:cubicBezTo>
                  <a:pt x="3180" y="780"/>
                  <a:pt x="3840" y="2670"/>
                  <a:pt x="4320" y="2880"/>
                </a:cubicBezTo>
                <a:cubicBezTo>
                  <a:pt x="4800" y="3090"/>
                  <a:pt x="5160" y="2070"/>
                  <a:pt x="5580" y="1980"/>
                </a:cubicBezTo>
                <a:cubicBezTo>
                  <a:pt x="6000" y="1890"/>
                  <a:pt x="6480" y="2340"/>
                  <a:pt x="6840" y="2340"/>
                </a:cubicBezTo>
                <a:cubicBezTo>
                  <a:pt x="7200" y="2340"/>
                  <a:pt x="7590" y="2040"/>
                  <a:pt x="7740" y="1980"/>
                </a:cubicBezTo>
              </a:path>
            </a:pathLst>
          </a:custGeom>
          <a:solidFill>
            <a:srgbClr val="3366FF">
              <a:alpha val="10196"/>
            </a:srgbClr>
          </a:solidFill>
          <a:ln w="9525">
            <a:solidFill>
              <a:schemeClr val="tx1"/>
            </a:solidFill>
            <a:round/>
            <a:headEnd/>
            <a:tailEnd/>
          </a:ln>
        </p:spPr>
        <p:txBody>
          <a:bodyPr/>
          <a:lstStyle/>
          <a:p>
            <a:endParaRPr lang="en-US"/>
          </a:p>
        </p:txBody>
      </p:sp>
      <p:sp>
        <p:nvSpPr>
          <p:cNvPr id="70" name="Freeform 18"/>
          <p:cNvSpPr>
            <a:spLocks/>
          </p:cNvSpPr>
          <p:nvPr/>
        </p:nvSpPr>
        <p:spPr bwMode="auto">
          <a:xfrm>
            <a:off x="4981575" y="3505549"/>
            <a:ext cx="2264707" cy="1133126"/>
          </a:xfrm>
          <a:custGeom>
            <a:avLst/>
            <a:gdLst>
              <a:gd name="T0" fmla="*/ 0 w 7740"/>
              <a:gd name="T1" fmla="*/ 0 h 3090"/>
              <a:gd name="T2" fmla="*/ 0 w 7740"/>
              <a:gd name="T3" fmla="*/ 0 h 3090"/>
              <a:gd name="T4" fmla="*/ 0 w 7740"/>
              <a:gd name="T5" fmla="*/ 0 h 3090"/>
              <a:gd name="T6" fmla="*/ 0 w 7740"/>
              <a:gd name="T7" fmla="*/ 0 h 3090"/>
              <a:gd name="T8" fmla="*/ 0 w 7740"/>
              <a:gd name="T9" fmla="*/ 0 h 3090"/>
              <a:gd name="T10" fmla="*/ 0 w 7740"/>
              <a:gd name="T11" fmla="*/ 0 h 3090"/>
              <a:gd name="T12" fmla="*/ 0 w 7740"/>
              <a:gd name="T13" fmla="*/ 0 h 3090"/>
              <a:gd name="T14" fmla="*/ 0 60000 65536"/>
              <a:gd name="T15" fmla="*/ 0 60000 65536"/>
              <a:gd name="T16" fmla="*/ 0 60000 65536"/>
              <a:gd name="T17" fmla="*/ 0 60000 65536"/>
              <a:gd name="T18" fmla="*/ 0 60000 65536"/>
              <a:gd name="T19" fmla="*/ 0 60000 65536"/>
              <a:gd name="T20" fmla="*/ 0 60000 65536"/>
              <a:gd name="T21" fmla="*/ 0 w 7740"/>
              <a:gd name="T22" fmla="*/ 0 h 3090"/>
              <a:gd name="T23" fmla="*/ 7740 w 7740"/>
              <a:gd name="T24" fmla="*/ 3090 h 30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40" h="3090">
                <a:moveTo>
                  <a:pt x="0" y="0"/>
                </a:moveTo>
                <a:cubicBezTo>
                  <a:pt x="495" y="1200"/>
                  <a:pt x="990" y="2400"/>
                  <a:pt x="1440" y="2520"/>
                </a:cubicBezTo>
                <a:cubicBezTo>
                  <a:pt x="1890" y="2640"/>
                  <a:pt x="2220" y="660"/>
                  <a:pt x="2700" y="720"/>
                </a:cubicBezTo>
                <a:cubicBezTo>
                  <a:pt x="3180" y="780"/>
                  <a:pt x="3840" y="2670"/>
                  <a:pt x="4320" y="2880"/>
                </a:cubicBezTo>
                <a:cubicBezTo>
                  <a:pt x="4800" y="3090"/>
                  <a:pt x="5160" y="2070"/>
                  <a:pt x="5580" y="1980"/>
                </a:cubicBezTo>
                <a:cubicBezTo>
                  <a:pt x="6000" y="1890"/>
                  <a:pt x="6480" y="2340"/>
                  <a:pt x="6840" y="2340"/>
                </a:cubicBezTo>
                <a:cubicBezTo>
                  <a:pt x="7200" y="2340"/>
                  <a:pt x="7590" y="2040"/>
                  <a:pt x="7740" y="1980"/>
                </a:cubicBezTo>
              </a:path>
            </a:pathLst>
          </a:custGeom>
          <a:solidFill>
            <a:srgbClr val="3366FF">
              <a:alpha val="10196"/>
            </a:srgbClr>
          </a:solid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Neural Networks</a:t>
            </a:r>
          </a:p>
        </p:txBody>
      </p:sp>
      <p:sp>
        <p:nvSpPr>
          <p:cNvPr id="8195"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8200" name="Footer Placeholder 11"/>
          <p:cNvSpPr>
            <a:spLocks noGrp="1"/>
          </p:cNvSpPr>
          <p:nvPr>
            <p:ph type="ftr" sz="quarter" idx="11"/>
          </p:nvPr>
        </p:nvSpPr>
        <p:spPr>
          <a:noFill/>
        </p:spPr>
        <p:txBody>
          <a:bodyPr/>
          <a:lstStyle/>
          <a:p>
            <a:r>
              <a:rPr lang="en-US" dirty="0" smtClean="0"/>
              <a:t>Hosted by the University of Arkansas</a:t>
            </a:r>
          </a:p>
        </p:txBody>
      </p:sp>
      <p:sp>
        <p:nvSpPr>
          <p:cNvPr id="8199" name="Slide Number Placeholder 10"/>
          <p:cNvSpPr>
            <a:spLocks noGrp="1"/>
          </p:cNvSpPr>
          <p:nvPr>
            <p:ph type="sldNum" sz="quarter" idx="12"/>
          </p:nvPr>
        </p:nvSpPr>
        <p:spPr>
          <a:noFill/>
        </p:spPr>
        <p:txBody>
          <a:bodyPr/>
          <a:lstStyle/>
          <a:p>
            <a:fld id="{8D617F50-CFB3-43BF-815C-A8EBC50A6A82}" type="slidenum">
              <a:rPr lang="en-US" smtClean="0"/>
              <a:pPr/>
              <a:t>2</a:t>
            </a:fld>
            <a:endParaRPr lang="en-US" smtClean="0"/>
          </a:p>
        </p:txBody>
      </p:sp>
      <p:sp>
        <p:nvSpPr>
          <p:cNvPr id="8196" name="Rectangle 5"/>
          <p:cNvSpPr>
            <a:spLocks noChangeArrowheads="1"/>
          </p:cNvSpPr>
          <p:nvPr/>
        </p:nvSpPr>
        <p:spPr bwMode="auto">
          <a:xfrm>
            <a:off x="838200" y="1219200"/>
            <a:ext cx="7010400" cy="3124200"/>
          </a:xfrm>
          <a:prstGeom prst="rect">
            <a:avLst/>
          </a:prstGeom>
          <a:noFill/>
          <a:ln w="9525">
            <a:noFill/>
            <a:miter lim="800000"/>
            <a:headEnd/>
            <a:tailEnd/>
          </a:ln>
        </p:spPr>
        <p:txBody>
          <a:bodyPr/>
          <a:lstStyle/>
          <a:p>
            <a:pPr marL="742950" lvl="1" indent="-285750" eaLnBrk="1" hangingPunct="1">
              <a:spcBef>
                <a:spcPct val="20000"/>
              </a:spcBef>
              <a:buClr>
                <a:schemeClr val="accent1"/>
              </a:buClr>
              <a:buFont typeface="Wingdings" pitchFamily="2" charset="2"/>
              <a:buChar char="§"/>
            </a:pPr>
            <a:r>
              <a:rPr lang="en-US" sz="2000" dirty="0">
                <a:solidFill>
                  <a:srgbClr val="000000"/>
                </a:solidFill>
              </a:rPr>
              <a:t>Complex learning systems recognized in animal brains</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Single neuron has simple structure</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Interconnected sets of neurons perform complex learning tasks</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Human brain has 10</a:t>
            </a:r>
            <a:r>
              <a:rPr lang="en-US" sz="2000" baseline="30000" dirty="0">
                <a:solidFill>
                  <a:srgbClr val="000000"/>
                </a:solidFill>
              </a:rPr>
              <a:t>15</a:t>
            </a:r>
            <a:r>
              <a:rPr lang="en-US" sz="2000" dirty="0">
                <a:solidFill>
                  <a:srgbClr val="000000"/>
                </a:solidFill>
              </a:rPr>
              <a:t> synaptic connections</a:t>
            </a:r>
            <a:endParaRPr lang="en-US" sz="2000" baseline="30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u="sng" dirty="0">
                <a:solidFill>
                  <a:srgbClr val="000000"/>
                </a:solidFill>
              </a:rPr>
              <a:t>Artificial Neural Networks</a:t>
            </a:r>
            <a:r>
              <a:rPr lang="en-US" sz="2000" dirty="0">
                <a:solidFill>
                  <a:srgbClr val="000000"/>
                </a:solidFill>
              </a:rPr>
              <a:t> attempt to replicate non-linear learning found in nature—(artificial usually dropped)</a:t>
            </a:r>
          </a:p>
        </p:txBody>
      </p:sp>
      <p:sp>
        <p:nvSpPr>
          <p:cNvPr id="8198"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13"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pic>
        <p:nvPicPr>
          <p:cNvPr id="7169" name="Picture 1"/>
          <p:cNvPicPr>
            <a:picLocks noChangeAspect="1" noChangeArrowheads="1"/>
          </p:cNvPicPr>
          <p:nvPr/>
        </p:nvPicPr>
        <p:blipFill>
          <a:blip r:embed="rId3"/>
          <a:srcRect/>
          <a:stretch>
            <a:fillRect/>
          </a:stretch>
        </p:blipFill>
        <p:spPr bwMode="auto">
          <a:xfrm>
            <a:off x="1447800" y="4343400"/>
            <a:ext cx="6638925"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183880" cy="1051560"/>
          </a:xfrm>
        </p:spPr>
        <p:txBody>
          <a:bodyPr>
            <a:normAutofit/>
          </a:bodyPr>
          <a:lstStyle/>
          <a:p>
            <a:pPr eaLnBrk="1" hangingPunct="1"/>
            <a:r>
              <a:rPr lang="en-US" b="1" dirty="0" smtClean="0"/>
              <a:t>Lessons Learnt</a:t>
            </a:r>
          </a:p>
        </p:txBody>
      </p:sp>
      <p:sp>
        <p:nvSpPr>
          <p:cNvPr id="19461" name="Footer Placeholder 4"/>
          <p:cNvSpPr>
            <a:spLocks noGrp="1"/>
          </p:cNvSpPr>
          <p:nvPr>
            <p:ph type="ftr" sz="quarter" idx="11"/>
          </p:nvPr>
        </p:nvSpPr>
        <p:spPr>
          <a:noFill/>
        </p:spPr>
        <p:txBody>
          <a:bodyPr/>
          <a:lstStyle/>
          <a:p>
            <a:r>
              <a:rPr lang="en-US" dirty="0" smtClean="0"/>
              <a:t>Hosted by the University of Arkansas</a:t>
            </a:r>
          </a:p>
        </p:txBody>
      </p:sp>
      <p:sp>
        <p:nvSpPr>
          <p:cNvPr id="19460" name="Slide Number Placeholder 3"/>
          <p:cNvSpPr>
            <a:spLocks noGrp="1"/>
          </p:cNvSpPr>
          <p:nvPr>
            <p:ph type="sldNum" sz="quarter" idx="12"/>
          </p:nvPr>
        </p:nvSpPr>
        <p:spPr>
          <a:noFill/>
        </p:spPr>
        <p:txBody>
          <a:bodyPr/>
          <a:lstStyle/>
          <a:p>
            <a:fld id="{03F656A4-398A-4C63-9BF7-C4D50D89FF4D}" type="slidenum">
              <a:rPr lang="en-US" smtClean="0"/>
              <a:pPr/>
              <a:t>20</a:t>
            </a:fld>
            <a:endParaRPr lang="en-US" smtClean="0"/>
          </a:p>
        </p:txBody>
      </p:sp>
      <p:sp>
        <p:nvSpPr>
          <p:cNvPr id="19459" name="Rectangle 4"/>
          <p:cNvSpPr>
            <a:spLocks noChangeArrowheads="1"/>
          </p:cNvSpPr>
          <p:nvPr/>
        </p:nvSpPr>
        <p:spPr bwMode="auto">
          <a:xfrm>
            <a:off x="685800" y="1295400"/>
            <a:ext cx="7086600" cy="50292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Versatile data mining tool</a:t>
            </a:r>
          </a:p>
          <a:p>
            <a:pPr marL="342900" indent="-342900" eaLnBrk="1" hangingPunct="1">
              <a:spcBef>
                <a:spcPct val="20000"/>
              </a:spcBef>
              <a:buClr>
                <a:schemeClr val="accent1"/>
              </a:buClr>
              <a:buFont typeface="Wingdings" pitchFamily="2" charset="2"/>
              <a:buChar char="§"/>
            </a:pPr>
            <a:r>
              <a:rPr lang="en-US" sz="2000" dirty="0">
                <a:solidFill>
                  <a:srgbClr val="000000"/>
                </a:solidFill>
              </a:rPr>
              <a:t>Proven</a:t>
            </a:r>
          </a:p>
          <a:p>
            <a:pPr marL="342900" indent="-342900" eaLnBrk="1" hangingPunct="1">
              <a:spcBef>
                <a:spcPct val="20000"/>
              </a:spcBef>
              <a:buClr>
                <a:schemeClr val="accent1"/>
              </a:buClr>
              <a:buFont typeface="Wingdings" pitchFamily="2" charset="2"/>
              <a:buChar char="§"/>
            </a:pPr>
            <a:r>
              <a:rPr lang="en-US" sz="2000" dirty="0">
                <a:solidFill>
                  <a:srgbClr val="000000"/>
                </a:solidFill>
              </a:rPr>
              <a:t>Based on biological models of how the brain works</a:t>
            </a:r>
          </a:p>
          <a:p>
            <a:pPr marL="342900" indent="-342900" eaLnBrk="1" hangingPunct="1">
              <a:spcBef>
                <a:spcPct val="20000"/>
              </a:spcBef>
              <a:buClr>
                <a:schemeClr val="accent1"/>
              </a:buClr>
              <a:buFont typeface="Wingdings" pitchFamily="2" charset="2"/>
              <a:buChar char="§"/>
            </a:pPr>
            <a:r>
              <a:rPr lang="en-US" sz="2000" dirty="0">
                <a:solidFill>
                  <a:srgbClr val="000000"/>
                </a:solidFill>
              </a:rPr>
              <a:t>Feed-forward is </a:t>
            </a:r>
            <a:r>
              <a:rPr lang="en-US" sz="2000" dirty="0" smtClean="0">
                <a:solidFill>
                  <a:srgbClr val="000000"/>
                </a:solidFill>
              </a:rPr>
              <a:t>the most </a:t>
            </a:r>
            <a:r>
              <a:rPr lang="en-US" sz="2000" dirty="0">
                <a:solidFill>
                  <a:srgbClr val="000000"/>
                </a:solidFill>
              </a:rPr>
              <a:t>common type</a:t>
            </a:r>
          </a:p>
          <a:p>
            <a:pPr marL="342900" indent="-342900" eaLnBrk="1" hangingPunct="1">
              <a:spcBef>
                <a:spcPct val="20000"/>
              </a:spcBef>
              <a:buClr>
                <a:schemeClr val="accent1"/>
              </a:buClr>
              <a:buFont typeface="Wingdings" pitchFamily="2" charset="2"/>
              <a:buChar char="§"/>
            </a:pPr>
            <a:r>
              <a:rPr lang="en-US" sz="2000" dirty="0">
                <a:solidFill>
                  <a:srgbClr val="000000"/>
                </a:solidFill>
              </a:rPr>
              <a:t>Back propagation for training sets has been replaced with other </a:t>
            </a:r>
            <a:r>
              <a:rPr lang="en-US" sz="2000" dirty="0" smtClean="0">
                <a:solidFill>
                  <a:srgbClr val="000000"/>
                </a:solidFill>
              </a:rPr>
              <a:t>methods and  </a:t>
            </a:r>
            <a:r>
              <a:rPr lang="en-US" sz="2000" dirty="0">
                <a:solidFill>
                  <a:srgbClr val="000000"/>
                </a:solidFill>
              </a:rPr>
              <a:t>notable conjugate </a:t>
            </a:r>
            <a:r>
              <a:rPr lang="en-US" sz="2000" dirty="0" smtClean="0">
                <a:solidFill>
                  <a:srgbClr val="000000"/>
                </a:solidFill>
              </a:rPr>
              <a:t>gradient.</a:t>
            </a: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b="1" dirty="0">
                <a:solidFill>
                  <a:srgbClr val="000000"/>
                </a:solidFill>
              </a:rPr>
              <a:t>Drawbacks</a:t>
            </a:r>
          </a:p>
          <a:p>
            <a:pPr marL="742950" lvl="1" indent="-285750" eaLnBrk="1" hangingPunct="1">
              <a:spcBef>
                <a:spcPct val="20000"/>
              </a:spcBef>
              <a:buClr>
                <a:schemeClr val="accent1"/>
              </a:buClr>
              <a:buFont typeface="Arial" pitchFamily="34" charset="0"/>
              <a:buChar char="•"/>
            </a:pPr>
            <a:r>
              <a:rPr lang="en-US" dirty="0" smtClean="0">
                <a:solidFill>
                  <a:srgbClr val="000000"/>
                </a:solidFill>
              </a:rPr>
              <a:t>Works </a:t>
            </a:r>
            <a:r>
              <a:rPr lang="en-US" dirty="0">
                <a:solidFill>
                  <a:srgbClr val="000000"/>
                </a:solidFill>
              </a:rPr>
              <a:t>best with only a few input variables and it does not help </a:t>
            </a:r>
            <a:r>
              <a:rPr lang="en-US" dirty="0" smtClean="0">
                <a:solidFill>
                  <a:srgbClr val="000000"/>
                </a:solidFill>
              </a:rPr>
              <a:t>in </a:t>
            </a:r>
            <a:r>
              <a:rPr lang="en-US" dirty="0">
                <a:solidFill>
                  <a:srgbClr val="000000"/>
                </a:solidFill>
              </a:rPr>
              <a:t>selecting the input </a:t>
            </a:r>
            <a:r>
              <a:rPr lang="en-US" dirty="0" smtClean="0">
                <a:solidFill>
                  <a:srgbClr val="000000"/>
                </a:solidFill>
              </a:rPr>
              <a:t>variables</a:t>
            </a:r>
            <a:endParaRPr lang="en-US" dirty="0">
              <a:solidFill>
                <a:srgbClr val="000000"/>
              </a:solidFill>
            </a:endParaRPr>
          </a:p>
          <a:p>
            <a:pPr marL="742950" lvl="1" indent="-285750" eaLnBrk="1" hangingPunct="1">
              <a:spcBef>
                <a:spcPct val="20000"/>
              </a:spcBef>
              <a:buClr>
                <a:schemeClr val="accent1"/>
              </a:buClr>
              <a:buFont typeface="Arial" pitchFamily="34" charset="0"/>
              <a:buChar char="•"/>
            </a:pPr>
            <a:r>
              <a:rPr lang="en-US" dirty="0">
                <a:solidFill>
                  <a:srgbClr val="000000"/>
                </a:solidFill>
              </a:rPr>
              <a:t>No guarantee that weights are optimal—build several and take the best one</a:t>
            </a:r>
          </a:p>
          <a:p>
            <a:pPr marL="742950" lvl="1" indent="-285750" eaLnBrk="1" hangingPunct="1">
              <a:spcBef>
                <a:spcPct val="20000"/>
              </a:spcBef>
              <a:buClr>
                <a:schemeClr val="accent1"/>
              </a:buClr>
              <a:buFont typeface="Arial" pitchFamily="34" charset="0"/>
              <a:buChar char="•"/>
            </a:pPr>
            <a:r>
              <a:rPr lang="en-US" dirty="0">
                <a:solidFill>
                  <a:srgbClr val="000000"/>
                </a:solidFill>
              </a:rPr>
              <a:t>Biggest problem is that it does not explain what it is </a:t>
            </a:r>
            <a:r>
              <a:rPr lang="en-US" dirty="0" smtClean="0">
                <a:solidFill>
                  <a:srgbClr val="000000"/>
                </a:solidFill>
              </a:rPr>
              <a:t>doing (No rules)</a:t>
            </a:r>
            <a:endParaRPr lang="en-US" dirty="0">
              <a:solidFill>
                <a:srgbClr val="000000"/>
              </a:solidFill>
            </a:endParaRP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b="1" dirty="0" smtClean="0"/>
              <a:t>Neural Networks </a:t>
            </a:r>
            <a:r>
              <a:rPr lang="en-US" sz="1400" b="1" dirty="0" smtClean="0"/>
              <a:t>(Cont)</a:t>
            </a:r>
          </a:p>
        </p:txBody>
      </p:sp>
      <p:sp>
        <p:nvSpPr>
          <p:cNvPr id="9219"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9223" name="Footer Placeholder 6"/>
          <p:cNvSpPr>
            <a:spLocks noGrp="1"/>
          </p:cNvSpPr>
          <p:nvPr>
            <p:ph type="ftr" sz="quarter" idx="11"/>
          </p:nvPr>
        </p:nvSpPr>
        <p:spPr>
          <a:noFill/>
        </p:spPr>
        <p:txBody>
          <a:bodyPr/>
          <a:lstStyle/>
          <a:p>
            <a:r>
              <a:rPr lang="en-US" dirty="0" smtClean="0"/>
              <a:t>Hosted by the University of Arkansas</a:t>
            </a:r>
          </a:p>
          <a:p>
            <a:endParaRPr lang="en-US" dirty="0" smtClean="0"/>
          </a:p>
        </p:txBody>
      </p:sp>
      <p:sp>
        <p:nvSpPr>
          <p:cNvPr id="9222" name="Slide Number Placeholder 5"/>
          <p:cNvSpPr>
            <a:spLocks noGrp="1"/>
          </p:cNvSpPr>
          <p:nvPr>
            <p:ph type="sldNum" sz="quarter" idx="12"/>
          </p:nvPr>
        </p:nvSpPr>
        <p:spPr>
          <a:noFill/>
        </p:spPr>
        <p:txBody>
          <a:bodyPr/>
          <a:lstStyle/>
          <a:p>
            <a:fld id="{038997D3-F9F6-41FB-8543-8AC8C73AB69C}" type="slidenum">
              <a:rPr lang="en-US" smtClean="0"/>
              <a:pPr/>
              <a:t>3</a:t>
            </a:fld>
            <a:endParaRPr lang="en-US" smtClean="0"/>
          </a:p>
        </p:txBody>
      </p:sp>
      <p:sp>
        <p:nvSpPr>
          <p:cNvPr id="9220" name="Rectangle 4"/>
          <p:cNvSpPr>
            <a:spLocks noChangeArrowheads="1"/>
          </p:cNvSpPr>
          <p:nvPr/>
        </p:nvSpPr>
        <p:spPr bwMode="auto">
          <a:xfrm>
            <a:off x="1905000" y="1295400"/>
            <a:ext cx="7010400" cy="41148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9221" name="Rectangle 11"/>
          <p:cNvSpPr>
            <a:spLocks noChangeArrowheads="1"/>
          </p:cNvSpPr>
          <p:nvPr/>
        </p:nvSpPr>
        <p:spPr bwMode="auto">
          <a:xfrm>
            <a:off x="609600" y="1447800"/>
            <a:ext cx="7391400" cy="4495800"/>
          </a:xfrm>
          <a:prstGeom prst="rect">
            <a:avLst/>
          </a:prstGeom>
          <a:noFill/>
          <a:ln w="9525">
            <a:noFill/>
            <a:miter lim="800000"/>
            <a:headEnd/>
            <a:tailEnd/>
          </a:ln>
        </p:spPr>
        <p:txBody>
          <a:bodyPr/>
          <a:lstStyle/>
          <a:p>
            <a:pPr marL="742950" lvl="1" indent="-285750" eaLnBrk="1" hangingPunct="1">
              <a:spcBef>
                <a:spcPct val="20000"/>
              </a:spcBef>
              <a:buClr>
                <a:schemeClr val="accent1"/>
              </a:buClr>
            </a:pPr>
            <a:endParaRPr lang="en-US" sz="2000" b="1" dirty="0" smtClean="0">
              <a:solidFill>
                <a:srgbClr val="000000"/>
              </a:solidFill>
            </a:endParaRPr>
          </a:p>
          <a:p>
            <a:pPr marL="742950" lvl="1" indent="-285750" eaLnBrk="1" hangingPunct="1">
              <a:spcBef>
                <a:spcPct val="20000"/>
              </a:spcBef>
              <a:buClr>
                <a:schemeClr val="accent1"/>
              </a:buClr>
            </a:pPr>
            <a:endParaRPr lang="en-US" sz="2000" b="1" dirty="0" smtClean="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smtClean="0">
                <a:solidFill>
                  <a:srgbClr val="000000"/>
                </a:solidFill>
              </a:rPr>
              <a:t>Layers</a:t>
            </a:r>
            <a:endParaRPr lang="en-US" sz="2000" dirty="0">
              <a:solidFill>
                <a:srgbClr val="000000"/>
              </a:solidFill>
            </a:endParaRPr>
          </a:p>
          <a:p>
            <a:pPr marL="1600200" lvl="3" indent="-228600" eaLnBrk="1" hangingPunct="1">
              <a:spcBef>
                <a:spcPct val="20000"/>
              </a:spcBef>
              <a:buClr>
                <a:schemeClr val="accent1"/>
              </a:buClr>
              <a:buFont typeface="Arial" pitchFamily="34" charset="0"/>
              <a:buChar char="•"/>
            </a:pPr>
            <a:r>
              <a:rPr lang="en-US" sz="2000" dirty="0">
                <a:solidFill>
                  <a:srgbClr val="000000"/>
                </a:solidFill>
              </a:rPr>
              <a:t>Input, hidden, output</a:t>
            </a:r>
          </a:p>
          <a:p>
            <a:pPr marL="685800" lvl="1" indent="-228600">
              <a:spcBef>
                <a:spcPct val="20000"/>
              </a:spcBef>
              <a:buClr>
                <a:schemeClr val="accent1"/>
              </a:buClr>
              <a:buFont typeface="Wingdings" pitchFamily="2" charset="2"/>
              <a:buChar char="§"/>
            </a:pPr>
            <a:r>
              <a:rPr lang="en-US" sz="2000" dirty="0">
                <a:solidFill>
                  <a:srgbClr val="000000"/>
                </a:solidFill>
              </a:rPr>
              <a:t> Feed forward</a:t>
            </a:r>
          </a:p>
          <a:p>
            <a:pPr marL="685800" lvl="1" indent="-228600">
              <a:spcBef>
                <a:spcPct val="20000"/>
              </a:spcBef>
              <a:buClr>
                <a:schemeClr val="accent1"/>
              </a:buClr>
              <a:buFont typeface="Wingdings" pitchFamily="2" charset="2"/>
              <a:buChar char="§"/>
            </a:pPr>
            <a:r>
              <a:rPr lang="en-US" sz="2000" dirty="0">
                <a:solidFill>
                  <a:srgbClr val="000000"/>
                </a:solidFill>
              </a:rPr>
              <a:t> Fully connected</a:t>
            </a:r>
          </a:p>
          <a:p>
            <a:pPr marL="685800" lvl="1" indent="-228600">
              <a:spcBef>
                <a:spcPct val="20000"/>
              </a:spcBef>
              <a:buClr>
                <a:schemeClr val="accent1"/>
              </a:buClr>
              <a:buFont typeface="Wingdings" pitchFamily="2" charset="2"/>
              <a:buChar char="§"/>
            </a:pPr>
            <a:r>
              <a:rPr lang="en-US" sz="2000" dirty="0">
                <a:solidFill>
                  <a:srgbClr val="000000"/>
                </a:solidFill>
              </a:rPr>
              <a:t> Back propagation</a:t>
            </a:r>
          </a:p>
          <a:p>
            <a:pPr marL="685800" lvl="1" indent="-228600">
              <a:spcBef>
                <a:spcPct val="20000"/>
              </a:spcBef>
              <a:buClr>
                <a:schemeClr val="accent1"/>
              </a:buClr>
              <a:buFont typeface="Wingdings" pitchFamily="2" charset="2"/>
              <a:buChar char="§"/>
            </a:pPr>
            <a:r>
              <a:rPr lang="en-US" sz="2000" dirty="0">
                <a:solidFill>
                  <a:srgbClr val="000000"/>
                </a:solidFill>
              </a:rPr>
              <a:t> Learning rate</a:t>
            </a:r>
          </a:p>
          <a:p>
            <a:pPr marL="685800" lvl="1" indent="-228600">
              <a:spcBef>
                <a:spcPct val="20000"/>
              </a:spcBef>
              <a:buClr>
                <a:schemeClr val="accent1"/>
              </a:buClr>
              <a:buFont typeface="Wingdings" pitchFamily="2" charset="2"/>
              <a:buChar char="§"/>
            </a:pPr>
            <a:r>
              <a:rPr lang="en-US" sz="2000" dirty="0">
                <a:solidFill>
                  <a:srgbClr val="000000"/>
                </a:solidFill>
              </a:rPr>
              <a:t> Momentum </a:t>
            </a:r>
          </a:p>
          <a:p>
            <a:pPr marL="685800" lvl="1" indent="-228600">
              <a:spcBef>
                <a:spcPct val="20000"/>
              </a:spcBef>
              <a:buClr>
                <a:schemeClr val="accent1"/>
              </a:buClr>
              <a:buFont typeface="Wingdings" pitchFamily="2" charset="2"/>
              <a:buChar char="§"/>
            </a:pPr>
            <a:r>
              <a:rPr lang="en-US" sz="2000" dirty="0">
                <a:solidFill>
                  <a:srgbClr val="000000"/>
                </a:solidFill>
              </a:rPr>
              <a:t> Optimization / sub optimization</a:t>
            </a: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 name="TextBox 8"/>
          <p:cNvSpPr txBox="1"/>
          <p:nvPr/>
        </p:nvSpPr>
        <p:spPr>
          <a:xfrm>
            <a:off x="685800" y="1524000"/>
            <a:ext cx="3429000" cy="800219"/>
          </a:xfrm>
          <a:prstGeom prst="rect">
            <a:avLst/>
          </a:prstGeom>
          <a:noFill/>
        </p:spPr>
        <p:txBody>
          <a:bodyPr wrap="square" rtlCol="0">
            <a:spAutoFit/>
          </a:bodyPr>
          <a:lstStyle/>
          <a:p>
            <a:pPr marL="0" lvl="1"/>
            <a:r>
              <a:rPr lang="en-US" sz="2800" b="1" dirty="0" smtClean="0">
                <a:solidFill>
                  <a:srgbClr val="000000"/>
                </a:solidFill>
              </a:rPr>
              <a:t>Terms Used</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Neural Networks </a:t>
            </a:r>
            <a:r>
              <a:rPr lang="en-US" sz="1400" b="1" dirty="0" smtClean="0"/>
              <a:t>(Cont)</a:t>
            </a:r>
          </a:p>
        </p:txBody>
      </p:sp>
      <p:sp>
        <p:nvSpPr>
          <p:cNvPr id="10243"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10248" name="Footer Placeholder 8"/>
          <p:cNvSpPr>
            <a:spLocks noGrp="1"/>
          </p:cNvSpPr>
          <p:nvPr>
            <p:ph type="ftr" sz="quarter" idx="11"/>
          </p:nvPr>
        </p:nvSpPr>
        <p:spPr>
          <a:noFill/>
        </p:spPr>
        <p:txBody>
          <a:bodyPr/>
          <a:lstStyle/>
          <a:p>
            <a:r>
              <a:rPr lang="en-US" dirty="0" smtClean="0"/>
              <a:t>Hosted by the University of Arkansas</a:t>
            </a:r>
          </a:p>
        </p:txBody>
      </p:sp>
      <p:sp>
        <p:nvSpPr>
          <p:cNvPr id="10247" name="Slide Number Placeholder 7"/>
          <p:cNvSpPr>
            <a:spLocks noGrp="1"/>
          </p:cNvSpPr>
          <p:nvPr>
            <p:ph type="sldNum" sz="quarter" idx="12"/>
          </p:nvPr>
        </p:nvSpPr>
        <p:spPr>
          <a:noFill/>
        </p:spPr>
        <p:txBody>
          <a:bodyPr/>
          <a:lstStyle/>
          <a:p>
            <a:fld id="{24D12702-3C52-49AF-864F-C27DAB9856E9}" type="slidenum">
              <a:rPr lang="en-US" smtClean="0"/>
              <a:pPr/>
              <a:t>4</a:t>
            </a:fld>
            <a:endParaRPr lang="en-US" smtClean="0"/>
          </a:p>
        </p:txBody>
      </p:sp>
      <p:sp>
        <p:nvSpPr>
          <p:cNvPr id="10244" name="Rectangle 4"/>
          <p:cNvSpPr>
            <a:spLocks noChangeArrowheads="1"/>
          </p:cNvSpPr>
          <p:nvPr/>
        </p:nvSpPr>
        <p:spPr bwMode="auto">
          <a:xfrm>
            <a:off x="1905000" y="1295400"/>
            <a:ext cx="7010400" cy="41148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0245" name="Rectangle 5"/>
          <p:cNvSpPr>
            <a:spLocks noChangeArrowheads="1"/>
          </p:cNvSpPr>
          <p:nvPr/>
        </p:nvSpPr>
        <p:spPr bwMode="auto">
          <a:xfrm>
            <a:off x="1219200" y="1219200"/>
            <a:ext cx="7010400" cy="4800600"/>
          </a:xfrm>
          <a:prstGeom prst="rect">
            <a:avLst/>
          </a:prstGeom>
          <a:noFill/>
          <a:ln w="9525">
            <a:noFill/>
            <a:miter lim="800000"/>
            <a:headEnd/>
            <a:tailEnd/>
          </a:ln>
        </p:spPr>
        <p:txBody>
          <a:bodyPr/>
          <a:lstStyle/>
          <a:p>
            <a:pPr marL="742950" lvl="1" indent="-285750" eaLnBrk="1" hangingPunct="1">
              <a:spcBef>
                <a:spcPct val="20000"/>
              </a:spcBef>
              <a:buClr>
                <a:srgbClr val="104270"/>
              </a:buClr>
            </a:pPr>
            <a:r>
              <a:rPr lang="en-US" sz="2800" b="1" dirty="0" smtClean="0">
                <a:solidFill>
                  <a:srgbClr val="000000"/>
                </a:solidFill>
              </a:rPr>
              <a:t>Structure </a:t>
            </a:r>
            <a:r>
              <a:rPr lang="en-US" sz="2800" b="1" dirty="0">
                <a:solidFill>
                  <a:srgbClr val="000000"/>
                </a:solidFill>
              </a:rPr>
              <a:t>of a neural network</a:t>
            </a:r>
          </a:p>
          <a:p>
            <a:pPr marL="742950" lvl="1" indent="-285750" eaLnBrk="1" hangingPunct="1">
              <a:spcBef>
                <a:spcPct val="20000"/>
              </a:spcBef>
              <a:buClr>
                <a:srgbClr val="104270"/>
              </a:buClr>
              <a:buFont typeface="Wingdings 2" pitchFamily="18" charset="2"/>
              <a:buNone/>
            </a:pPr>
            <a:endParaRPr lang="en-US" sz="2300" b="1" dirty="0">
              <a:solidFill>
                <a:srgbClr val="000000"/>
              </a:solidFill>
              <a:latin typeface="Arial" charset="0"/>
            </a:endParaRPr>
          </a:p>
        </p:txBody>
      </p:sp>
      <p:pic>
        <p:nvPicPr>
          <p:cNvPr id="10246" name="Picture 6"/>
          <p:cNvPicPr>
            <a:picLocks noChangeAspect="1" noChangeArrowheads="1"/>
          </p:cNvPicPr>
          <p:nvPr/>
        </p:nvPicPr>
        <p:blipFill>
          <a:blip r:embed="rId4"/>
          <a:srcRect/>
          <a:stretch>
            <a:fillRect/>
          </a:stretch>
        </p:blipFill>
        <p:spPr bwMode="auto">
          <a:xfrm>
            <a:off x="2119313" y="1905000"/>
            <a:ext cx="6491287" cy="4032250"/>
          </a:xfrm>
          <a:prstGeom prst="rect">
            <a:avLst/>
          </a:prstGeom>
          <a:noFill/>
          <a:ln w="9525" algn="ctr">
            <a:noFill/>
            <a:miter lim="800000"/>
            <a:headEnd/>
            <a:tailEnd/>
          </a:ln>
        </p:spPr>
      </p:pic>
      <p:sp>
        <p:nvSpPr>
          <p:cNvPr id="10249" name="Text Box 10"/>
          <p:cNvSpPr txBox="1">
            <a:spLocks noChangeArrowheads="1"/>
          </p:cNvSpPr>
          <p:nvPr/>
        </p:nvSpPr>
        <p:spPr bwMode="auto">
          <a:xfrm>
            <a:off x="381000" y="6172200"/>
            <a:ext cx="33528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Barry &amp; </a:t>
            </a:r>
            <a:r>
              <a:rPr lang="en-US" sz="1400" dirty="0" err="1">
                <a:solidFill>
                  <a:schemeClr val="bg1">
                    <a:lumMod val="50000"/>
                  </a:schemeClr>
                </a:solidFill>
              </a:rPr>
              <a:t>Linoff</a:t>
            </a:r>
            <a:endParaRPr lang="en-US" sz="1400" dirty="0">
              <a:solidFill>
                <a:schemeClr val="bg1">
                  <a:lumMod val="50000"/>
                </a:schemeClr>
              </a:solidFill>
            </a:endParaRPr>
          </a:p>
        </p:txBody>
      </p:sp>
      <p:sp>
        <p:nvSpPr>
          <p:cNvPr id="10"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457200" y="165515"/>
            <a:ext cx="8183880" cy="1051560"/>
          </a:xfrm>
        </p:spPr>
        <p:txBody>
          <a:bodyPr>
            <a:normAutofit/>
          </a:bodyPr>
          <a:lstStyle/>
          <a:p>
            <a:pPr eaLnBrk="1" hangingPunct="1"/>
            <a:r>
              <a:rPr lang="en-US" b="1" dirty="0" smtClean="0"/>
              <a:t>Neural Networks </a:t>
            </a:r>
            <a:r>
              <a:rPr lang="en-US" sz="1400" b="1" dirty="0" smtClean="0"/>
              <a:t>(Cont)</a:t>
            </a:r>
          </a:p>
        </p:txBody>
      </p:sp>
      <p:sp>
        <p:nvSpPr>
          <p:cNvPr id="1030"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31" name="Date Placeholder 3"/>
          <p:cNvSpPr>
            <a:spLocks noGrp="1"/>
          </p:cNvSpPr>
          <p:nvPr>
            <p:ph type="dt" sz="half" idx="10"/>
          </p:nvPr>
        </p:nvSpPr>
        <p:spPr/>
        <p:txBody>
          <a:bodyPr/>
          <a:lstStyle/>
          <a:p>
            <a:r>
              <a:rPr lang="en-US" dirty="0" smtClean="0"/>
              <a:t>Prepared by David Douglas, University of Arkansas</a:t>
            </a:r>
            <a:endParaRPr lang="en-US" dirty="0"/>
          </a:p>
        </p:txBody>
      </p:sp>
      <p:sp>
        <p:nvSpPr>
          <p:cNvPr id="32" name="Footer Placeholder 8"/>
          <p:cNvSpPr>
            <a:spLocks noGrp="1"/>
          </p:cNvSpPr>
          <p:nvPr>
            <p:ph type="ftr" sz="quarter" idx="11"/>
          </p:nvPr>
        </p:nvSpPr>
        <p:spPr>
          <a:noFill/>
        </p:spPr>
        <p:txBody>
          <a:bodyPr/>
          <a:lstStyle/>
          <a:p>
            <a:r>
              <a:rPr lang="en-US" dirty="0" smtClean="0"/>
              <a:t>Hosted by the University of Arkansas</a:t>
            </a:r>
          </a:p>
        </p:txBody>
      </p:sp>
      <p:sp>
        <p:nvSpPr>
          <p:cNvPr id="1042" name="Slide Number Placeholder 28"/>
          <p:cNvSpPr>
            <a:spLocks noGrp="1"/>
          </p:cNvSpPr>
          <p:nvPr>
            <p:ph type="sldNum" sz="quarter" idx="12"/>
          </p:nvPr>
        </p:nvSpPr>
        <p:spPr>
          <a:noFill/>
        </p:spPr>
        <p:txBody>
          <a:bodyPr/>
          <a:lstStyle/>
          <a:p>
            <a:fld id="{B7C37ECF-3293-410D-B49E-14428396F0F1}" type="slidenum">
              <a:rPr lang="en-US" smtClean="0"/>
              <a:pPr/>
              <a:t>5</a:t>
            </a:fld>
            <a:endParaRPr lang="en-US" smtClean="0"/>
          </a:p>
        </p:txBody>
      </p:sp>
      <p:sp>
        <p:nvSpPr>
          <p:cNvPr id="1031" name="Rectangle 11"/>
          <p:cNvSpPr>
            <a:spLocks noChangeArrowheads="1"/>
          </p:cNvSpPr>
          <p:nvPr/>
        </p:nvSpPr>
        <p:spPr bwMode="auto">
          <a:xfrm>
            <a:off x="152400" y="1143000"/>
            <a:ext cx="8745615" cy="5029200"/>
          </a:xfrm>
          <a:prstGeom prst="rect">
            <a:avLst/>
          </a:prstGeom>
          <a:noFill/>
          <a:ln w="9525">
            <a:noFill/>
            <a:miter lim="800000"/>
            <a:headEnd/>
            <a:tailEnd/>
          </a:ln>
        </p:spPr>
        <p:txBody>
          <a:bodyPr/>
          <a:lstStyle/>
          <a:p>
            <a:pPr marL="742950" lvl="1" indent="-285750" eaLnBrk="1" hangingPunct="1">
              <a:spcBef>
                <a:spcPct val="20000"/>
              </a:spcBef>
              <a:buClr>
                <a:schemeClr val="accent1"/>
              </a:buClr>
              <a:buFont typeface="Wingdings" pitchFamily="2" charset="2"/>
              <a:buChar char="§"/>
            </a:pPr>
            <a:r>
              <a:rPr lang="en-US" dirty="0">
                <a:solidFill>
                  <a:srgbClr val="000000"/>
                </a:solidFill>
              </a:rPr>
              <a:t>Inputs uses weights and a combination function to obtain a value for each neuron in the hidden </a:t>
            </a:r>
            <a:r>
              <a:rPr lang="en-US" dirty="0" smtClean="0">
                <a:solidFill>
                  <a:srgbClr val="000000"/>
                </a:solidFill>
              </a:rPr>
              <a:t>layer.</a:t>
            </a: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r>
              <a:rPr lang="en-US" dirty="0">
                <a:solidFill>
                  <a:srgbClr val="000000"/>
                </a:solidFill>
              </a:rPr>
              <a:t>Then a non-linear response is generated from each neuron in the hidden layer to the </a:t>
            </a:r>
            <a:r>
              <a:rPr lang="en-US" dirty="0" smtClean="0">
                <a:solidFill>
                  <a:srgbClr val="000000"/>
                </a:solidFill>
              </a:rPr>
              <a:t>output.</a:t>
            </a: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a:p>
            <a:pPr marL="742950" lvl="1" indent="-285750" eaLnBrk="1" hangingPunct="1">
              <a:spcBef>
                <a:spcPct val="20000"/>
              </a:spcBef>
              <a:buClr>
                <a:schemeClr val="accent1"/>
              </a:buClr>
            </a:pPr>
            <a:r>
              <a:rPr lang="en-US" b="1" dirty="0">
                <a:solidFill>
                  <a:srgbClr val="FF3300"/>
                </a:solidFill>
              </a:rPr>
              <a:t>	</a:t>
            </a:r>
            <a:r>
              <a:rPr lang="en-US" b="1" dirty="0" smtClean="0">
                <a:solidFill>
                  <a:srgbClr val="FF3300"/>
                </a:solidFill>
              </a:rPr>
              <a:t>	</a:t>
            </a:r>
            <a:r>
              <a:rPr lang="en-US" b="1" dirty="0">
                <a:solidFill>
                  <a:srgbClr val="FF3300"/>
                </a:solidFill>
              </a:rPr>
              <a:t>		      Activation Function</a:t>
            </a: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smtClean="0">
              <a:solidFill>
                <a:srgbClr val="000000"/>
              </a:solidFill>
            </a:endParaRPr>
          </a:p>
          <a:p>
            <a:pPr marL="742950" lvl="1" indent="-285750" eaLnBrk="1" hangingPunct="1">
              <a:spcBef>
                <a:spcPct val="20000"/>
              </a:spcBef>
              <a:buClr>
                <a:schemeClr val="accent1"/>
              </a:buClr>
              <a:buFont typeface="Wingdings" pitchFamily="2" charset="2"/>
              <a:buChar char="§"/>
            </a:pPr>
            <a:r>
              <a:rPr lang="en-US" dirty="0" smtClean="0">
                <a:solidFill>
                  <a:srgbClr val="000000"/>
                </a:solidFill>
              </a:rPr>
              <a:t>After </a:t>
            </a:r>
            <a:r>
              <a:rPr lang="en-US" dirty="0">
                <a:solidFill>
                  <a:srgbClr val="000000"/>
                </a:solidFill>
              </a:rPr>
              <a:t>initial pass, accuracy </a:t>
            </a:r>
            <a:r>
              <a:rPr lang="en-US" dirty="0" smtClean="0">
                <a:solidFill>
                  <a:srgbClr val="000000"/>
                </a:solidFill>
              </a:rPr>
              <a:t> is evaluated </a:t>
            </a:r>
            <a:r>
              <a:rPr lang="en-US" dirty="0">
                <a:solidFill>
                  <a:srgbClr val="000000"/>
                </a:solidFill>
              </a:rPr>
              <a:t>and back propagation through the network </a:t>
            </a:r>
            <a:r>
              <a:rPr lang="en-US" dirty="0" smtClean="0">
                <a:solidFill>
                  <a:srgbClr val="000000"/>
                </a:solidFill>
              </a:rPr>
              <a:t>occurs, while changing </a:t>
            </a:r>
            <a:r>
              <a:rPr lang="en-US" dirty="0">
                <a:solidFill>
                  <a:srgbClr val="000000"/>
                </a:solidFill>
              </a:rPr>
              <a:t>weights for next </a:t>
            </a:r>
            <a:r>
              <a:rPr lang="en-US" dirty="0" smtClean="0">
                <a:solidFill>
                  <a:srgbClr val="000000"/>
                </a:solidFill>
              </a:rPr>
              <a:t>pass.</a:t>
            </a: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r>
              <a:rPr lang="en-US" dirty="0">
                <a:solidFill>
                  <a:srgbClr val="000000"/>
                </a:solidFill>
              </a:rPr>
              <a:t>Repeated until apparent answers (delta) are small—beware, this could be </a:t>
            </a:r>
            <a:r>
              <a:rPr lang="en-US" dirty="0" smtClean="0">
                <a:solidFill>
                  <a:srgbClr val="000000"/>
                </a:solidFill>
              </a:rPr>
              <a:t> a sub </a:t>
            </a:r>
            <a:r>
              <a:rPr lang="en-US" dirty="0">
                <a:solidFill>
                  <a:srgbClr val="000000"/>
                </a:solidFill>
              </a:rPr>
              <a:t>optimal </a:t>
            </a:r>
            <a:r>
              <a:rPr lang="en-US" dirty="0" smtClean="0">
                <a:solidFill>
                  <a:srgbClr val="000000"/>
                </a:solidFill>
              </a:rPr>
              <a:t>solution.</a:t>
            </a: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endParaRPr>
          </a:p>
        </p:txBody>
      </p:sp>
      <p:grpSp>
        <p:nvGrpSpPr>
          <p:cNvPr id="2" name="Group 13"/>
          <p:cNvGrpSpPr>
            <a:grpSpLocks/>
          </p:cNvGrpSpPr>
          <p:nvPr/>
        </p:nvGrpSpPr>
        <p:grpSpPr bwMode="auto">
          <a:xfrm>
            <a:off x="2819400" y="3419475"/>
            <a:ext cx="5440363" cy="1000125"/>
            <a:chOff x="677" y="2346"/>
            <a:chExt cx="3427" cy="630"/>
          </a:xfrm>
        </p:grpSpPr>
        <p:sp>
          <p:nvSpPr>
            <p:cNvPr id="1045" name="Oval 14"/>
            <p:cNvSpPr>
              <a:spLocks noChangeArrowheads="1"/>
            </p:cNvSpPr>
            <p:nvPr/>
          </p:nvSpPr>
          <p:spPr bwMode="auto">
            <a:xfrm>
              <a:off x="1440" y="2414"/>
              <a:ext cx="1584" cy="498"/>
            </a:xfrm>
            <a:prstGeom prst="ellipse">
              <a:avLst/>
            </a:prstGeom>
            <a:solidFill>
              <a:srgbClr val="FFFFFF"/>
            </a:solidFill>
            <a:ln w="9525">
              <a:solidFill>
                <a:srgbClr val="000000"/>
              </a:solidFill>
              <a:round/>
              <a:headEnd/>
              <a:tailEnd/>
            </a:ln>
          </p:spPr>
          <p:txBody>
            <a:bodyPr>
              <a:spAutoFit/>
            </a:bodyPr>
            <a:lstStyle/>
            <a:p>
              <a:endParaRPr lang="en-US" sz="1200"/>
            </a:p>
            <a:p>
              <a:endParaRPr lang="en-US" sz="2000"/>
            </a:p>
          </p:txBody>
        </p:sp>
        <p:sp>
          <p:nvSpPr>
            <p:cNvPr id="1046" name="Line 15"/>
            <p:cNvSpPr>
              <a:spLocks noChangeShapeType="1"/>
            </p:cNvSpPr>
            <p:nvPr/>
          </p:nvSpPr>
          <p:spPr bwMode="auto">
            <a:xfrm>
              <a:off x="864" y="2460"/>
              <a:ext cx="504" cy="72"/>
            </a:xfrm>
            <a:prstGeom prst="line">
              <a:avLst/>
            </a:prstGeom>
            <a:noFill/>
            <a:ln w="9525">
              <a:solidFill>
                <a:srgbClr val="000000"/>
              </a:solidFill>
              <a:round/>
              <a:headEnd/>
              <a:tailEnd type="triangle" w="med" len="med"/>
            </a:ln>
          </p:spPr>
          <p:txBody>
            <a:bodyPr/>
            <a:lstStyle/>
            <a:p>
              <a:endParaRPr lang="en-US"/>
            </a:p>
          </p:txBody>
        </p:sp>
        <p:sp>
          <p:nvSpPr>
            <p:cNvPr id="1047" name="Line 16"/>
            <p:cNvSpPr>
              <a:spLocks noChangeShapeType="1"/>
            </p:cNvSpPr>
            <p:nvPr/>
          </p:nvSpPr>
          <p:spPr bwMode="auto">
            <a:xfrm>
              <a:off x="864" y="2604"/>
              <a:ext cx="504" cy="72"/>
            </a:xfrm>
            <a:prstGeom prst="line">
              <a:avLst/>
            </a:prstGeom>
            <a:noFill/>
            <a:ln w="9525">
              <a:solidFill>
                <a:srgbClr val="000000"/>
              </a:solidFill>
              <a:round/>
              <a:headEnd/>
              <a:tailEnd type="triangle" w="med" len="med"/>
            </a:ln>
          </p:spPr>
          <p:txBody>
            <a:bodyPr/>
            <a:lstStyle/>
            <a:p>
              <a:endParaRPr lang="en-US"/>
            </a:p>
          </p:txBody>
        </p:sp>
        <p:sp>
          <p:nvSpPr>
            <p:cNvPr id="1048" name="Line 17"/>
            <p:cNvSpPr>
              <a:spLocks noChangeShapeType="1"/>
            </p:cNvSpPr>
            <p:nvPr/>
          </p:nvSpPr>
          <p:spPr bwMode="auto">
            <a:xfrm flipV="1">
              <a:off x="864" y="2820"/>
              <a:ext cx="504" cy="72"/>
            </a:xfrm>
            <a:prstGeom prst="line">
              <a:avLst/>
            </a:prstGeom>
            <a:noFill/>
            <a:ln w="9525">
              <a:solidFill>
                <a:srgbClr val="000000"/>
              </a:solidFill>
              <a:round/>
              <a:headEnd/>
              <a:tailEnd type="triangle" w="med" len="med"/>
            </a:ln>
          </p:spPr>
          <p:txBody>
            <a:bodyPr/>
            <a:lstStyle/>
            <a:p>
              <a:endParaRPr lang="en-US"/>
            </a:p>
          </p:txBody>
        </p:sp>
        <p:sp>
          <p:nvSpPr>
            <p:cNvPr id="1049" name="Line 18"/>
            <p:cNvSpPr>
              <a:spLocks noChangeShapeType="1"/>
            </p:cNvSpPr>
            <p:nvPr/>
          </p:nvSpPr>
          <p:spPr bwMode="auto">
            <a:xfrm>
              <a:off x="3096" y="2676"/>
              <a:ext cx="288" cy="0"/>
            </a:xfrm>
            <a:prstGeom prst="line">
              <a:avLst/>
            </a:prstGeom>
            <a:noFill/>
            <a:ln w="9525">
              <a:solidFill>
                <a:srgbClr val="000000"/>
              </a:solidFill>
              <a:round/>
              <a:headEnd/>
              <a:tailEnd type="triangle" w="med" len="med"/>
            </a:ln>
          </p:spPr>
          <p:txBody>
            <a:bodyPr/>
            <a:lstStyle/>
            <a:p>
              <a:endParaRPr lang="en-US"/>
            </a:p>
          </p:txBody>
        </p:sp>
        <p:sp>
          <p:nvSpPr>
            <p:cNvPr id="1050" name="Line 19"/>
            <p:cNvSpPr>
              <a:spLocks noChangeShapeType="1"/>
            </p:cNvSpPr>
            <p:nvPr/>
          </p:nvSpPr>
          <p:spPr bwMode="auto">
            <a:xfrm flipV="1">
              <a:off x="3672" y="2460"/>
              <a:ext cx="360" cy="144"/>
            </a:xfrm>
            <a:prstGeom prst="line">
              <a:avLst/>
            </a:prstGeom>
            <a:noFill/>
            <a:ln w="9525">
              <a:solidFill>
                <a:srgbClr val="000000"/>
              </a:solidFill>
              <a:round/>
              <a:headEnd/>
              <a:tailEnd type="triangle" w="med" len="med"/>
            </a:ln>
          </p:spPr>
          <p:txBody>
            <a:bodyPr/>
            <a:lstStyle/>
            <a:p>
              <a:endParaRPr lang="en-US"/>
            </a:p>
          </p:txBody>
        </p:sp>
        <p:sp>
          <p:nvSpPr>
            <p:cNvPr id="1051" name="Line 20"/>
            <p:cNvSpPr>
              <a:spLocks noChangeShapeType="1"/>
            </p:cNvSpPr>
            <p:nvPr/>
          </p:nvSpPr>
          <p:spPr bwMode="auto">
            <a:xfrm>
              <a:off x="3672" y="2676"/>
              <a:ext cx="432" cy="0"/>
            </a:xfrm>
            <a:prstGeom prst="line">
              <a:avLst/>
            </a:prstGeom>
            <a:noFill/>
            <a:ln w="9525">
              <a:solidFill>
                <a:srgbClr val="000000"/>
              </a:solidFill>
              <a:round/>
              <a:headEnd/>
              <a:tailEnd type="triangle" w="med" len="med"/>
            </a:ln>
          </p:spPr>
          <p:txBody>
            <a:bodyPr/>
            <a:lstStyle/>
            <a:p>
              <a:endParaRPr lang="en-US"/>
            </a:p>
          </p:txBody>
        </p:sp>
        <p:sp>
          <p:nvSpPr>
            <p:cNvPr id="1052" name="Line 21"/>
            <p:cNvSpPr>
              <a:spLocks noChangeShapeType="1"/>
            </p:cNvSpPr>
            <p:nvPr/>
          </p:nvSpPr>
          <p:spPr bwMode="auto">
            <a:xfrm>
              <a:off x="3672" y="2748"/>
              <a:ext cx="432" cy="144"/>
            </a:xfrm>
            <a:prstGeom prst="line">
              <a:avLst/>
            </a:prstGeom>
            <a:noFill/>
            <a:ln w="9525">
              <a:solidFill>
                <a:srgbClr val="000000"/>
              </a:solidFill>
              <a:round/>
              <a:headEnd/>
              <a:tailEnd type="triangle" w="med" len="med"/>
            </a:ln>
          </p:spPr>
          <p:txBody>
            <a:bodyPr/>
            <a:lstStyle/>
            <a:p>
              <a:endParaRPr lang="en-US"/>
            </a:p>
          </p:txBody>
        </p:sp>
        <p:grpSp>
          <p:nvGrpSpPr>
            <p:cNvPr id="3" name="Group 22"/>
            <p:cNvGrpSpPr>
              <a:grpSpLocks/>
            </p:cNvGrpSpPr>
            <p:nvPr/>
          </p:nvGrpSpPr>
          <p:grpSpPr bwMode="auto">
            <a:xfrm>
              <a:off x="1652" y="2562"/>
              <a:ext cx="1064" cy="318"/>
              <a:chOff x="1652" y="2562"/>
              <a:chExt cx="1064" cy="318"/>
            </a:xfrm>
          </p:grpSpPr>
          <p:graphicFrame>
            <p:nvGraphicFramePr>
              <p:cNvPr id="1028" name="Object 23"/>
              <p:cNvGraphicFramePr>
                <a:graphicFrameLocks noChangeAspect="1"/>
              </p:cNvGraphicFramePr>
              <p:nvPr/>
            </p:nvGraphicFramePr>
            <p:xfrm>
              <a:off x="1652" y="2562"/>
              <a:ext cx="606" cy="318"/>
            </p:xfrm>
            <a:graphic>
              <a:graphicData uri="http://schemas.openxmlformats.org/presentationml/2006/ole">
                <mc:AlternateContent xmlns:mc="http://schemas.openxmlformats.org/markup-compatibility/2006">
                  <mc:Choice xmlns:v="urn:schemas-microsoft-com:vml" Requires="v">
                    <p:oleObj spid="_x0000_s5149" name="Equation" r:id="rId4" imgW="317087" imgH="164885" progId="Equation.3">
                      <p:embed/>
                    </p:oleObj>
                  </mc:Choice>
                  <mc:Fallback>
                    <p:oleObj name="Equation" r:id="rId4" imgW="317087" imgH="164885" progId="Equation.3">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2" y="2562"/>
                            <a:ext cx="606" cy="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54" name="Picture 24"/>
              <p:cNvPicPr>
                <a:picLocks noChangeAspect="1" noChangeArrowheads="1"/>
              </p:cNvPicPr>
              <p:nvPr/>
            </p:nvPicPr>
            <p:blipFill>
              <a:blip r:embed="rId6"/>
              <a:srcRect/>
              <a:stretch>
                <a:fillRect/>
              </a:stretch>
            </p:blipFill>
            <p:spPr bwMode="auto">
              <a:xfrm>
                <a:off x="2294" y="2579"/>
                <a:ext cx="422" cy="268"/>
              </a:xfrm>
              <a:prstGeom prst="rect">
                <a:avLst/>
              </a:prstGeom>
              <a:noFill/>
              <a:ln w="9525">
                <a:noFill/>
                <a:miter lim="800000"/>
                <a:headEnd/>
                <a:tailEnd/>
              </a:ln>
            </p:spPr>
          </p:pic>
        </p:grpSp>
        <p:graphicFrame>
          <p:nvGraphicFramePr>
            <p:cNvPr id="1026" name="Object 25"/>
            <p:cNvGraphicFramePr>
              <a:graphicFrameLocks noChangeAspect="1"/>
            </p:cNvGraphicFramePr>
            <p:nvPr/>
          </p:nvGraphicFramePr>
          <p:xfrm>
            <a:off x="677" y="2346"/>
            <a:ext cx="132" cy="630"/>
          </p:xfrm>
          <a:graphic>
            <a:graphicData uri="http://schemas.openxmlformats.org/presentationml/2006/ole">
              <mc:AlternateContent xmlns:mc="http://schemas.openxmlformats.org/markup-compatibility/2006">
                <mc:Choice xmlns:v="urn:schemas-microsoft-com:vml" Requires="v">
                  <p:oleObj spid="_x0000_s5150" name="Equation" r:id="rId7" imgW="190500" imgH="914400" progId="Equation.3">
                    <p:embed/>
                  </p:oleObj>
                </mc:Choice>
                <mc:Fallback>
                  <p:oleObj name="Equation" r:id="rId7" imgW="190500" imgH="914400" progId="Equation.3">
                    <p:embed/>
                    <p:pic>
                      <p:nvPicPr>
                        <p:cNvPr id="0" name="Object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 y="2346"/>
                          <a:ext cx="132" cy="630"/>
                        </a:xfrm>
                        <a:prstGeom prst="rect">
                          <a:avLst/>
                        </a:prstGeom>
                        <a:solidFill>
                          <a:schemeClr val="tx1"/>
                        </a:solidFill>
                      </p:spPr>
                    </p:pic>
                  </p:oleObj>
                </mc:Fallback>
              </mc:AlternateContent>
            </a:graphicData>
          </a:graphic>
        </p:graphicFrame>
        <p:graphicFrame>
          <p:nvGraphicFramePr>
            <p:cNvPr id="1027" name="Object 26"/>
            <p:cNvGraphicFramePr>
              <a:graphicFrameLocks noChangeAspect="1"/>
            </p:cNvGraphicFramePr>
            <p:nvPr/>
          </p:nvGraphicFramePr>
          <p:xfrm>
            <a:off x="3453" y="2592"/>
            <a:ext cx="126" cy="156"/>
          </p:xfrm>
          <a:graphic>
            <a:graphicData uri="http://schemas.openxmlformats.org/presentationml/2006/ole">
              <mc:AlternateContent xmlns:mc="http://schemas.openxmlformats.org/markup-compatibility/2006">
                <mc:Choice xmlns:v="urn:schemas-microsoft-com:vml" Requires="v">
                  <p:oleObj spid="_x0000_s5151" name="Equation" r:id="rId9" imgW="139579" imgH="164957" progId="Equation.3">
                    <p:embed/>
                  </p:oleObj>
                </mc:Choice>
                <mc:Fallback>
                  <p:oleObj name="Equation" r:id="rId9" imgW="139579" imgH="164957" progId="Equation.3">
                    <p:embed/>
                    <p:pic>
                      <p:nvPicPr>
                        <p:cNvPr id="0"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3" y="2592"/>
                          <a:ext cx="126" cy="156"/>
                        </a:xfrm>
                        <a:prstGeom prst="rect">
                          <a:avLst/>
                        </a:prstGeom>
                        <a:solidFill>
                          <a:schemeClr val="tx1"/>
                        </a:solidFill>
                      </p:spPr>
                    </p:pic>
                  </p:oleObj>
                </mc:Fallback>
              </mc:AlternateContent>
            </a:graphicData>
          </a:graphic>
        </p:graphicFrame>
      </p:grpSp>
      <p:sp>
        <p:nvSpPr>
          <p:cNvPr id="1033" name="Text Box 27"/>
          <p:cNvSpPr txBox="1">
            <a:spLocks noChangeArrowheads="1"/>
          </p:cNvSpPr>
          <p:nvPr/>
        </p:nvSpPr>
        <p:spPr bwMode="auto">
          <a:xfrm>
            <a:off x="2743200" y="4724400"/>
            <a:ext cx="2819400" cy="369332"/>
          </a:xfrm>
          <a:prstGeom prst="rect">
            <a:avLst/>
          </a:prstGeom>
          <a:noFill/>
          <a:ln w="9525" algn="ctr">
            <a:noFill/>
            <a:miter lim="800000"/>
            <a:headEnd/>
            <a:tailEnd/>
          </a:ln>
        </p:spPr>
        <p:txBody>
          <a:bodyPr wrap="square">
            <a:spAutoFit/>
          </a:bodyPr>
          <a:lstStyle/>
          <a:p>
            <a:pPr>
              <a:spcBef>
                <a:spcPct val="50000"/>
              </a:spcBef>
            </a:pPr>
            <a:r>
              <a:rPr lang="en-US" sz="1400" b="1" dirty="0">
                <a:solidFill>
                  <a:srgbClr val="FF3300"/>
                </a:solidFill>
              </a:rPr>
              <a:t>Combination Function</a:t>
            </a:r>
            <a:r>
              <a:rPr lang="en-US" dirty="0"/>
              <a:t> </a:t>
            </a:r>
            <a:endParaRPr lang="en-US" sz="1400" dirty="0"/>
          </a:p>
        </p:txBody>
      </p:sp>
      <p:sp>
        <p:nvSpPr>
          <p:cNvPr id="1034" name="Text Box 28"/>
          <p:cNvSpPr txBox="1">
            <a:spLocks noChangeArrowheads="1"/>
          </p:cNvSpPr>
          <p:nvPr/>
        </p:nvSpPr>
        <p:spPr bwMode="auto">
          <a:xfrm>
            <a:off x="5321300" y="4713288"/>
            <a:ext cx="3289300" cy="369887"/>
          </a:xfrm>
          <a:prstGeom prst="rect">
            <a:avLst/>
          </a:prstGeom>
          <a:noFill/>
          <a:ln w="9525" algn="ctr">
            <a:noFill/>
            <a:miter lim="800000"/>
            <a:headEnd/>
            <a:tailEnd/>
          </a:ln>
        </p:spPr>
        <p:txBody>
          <a:bodyPr>
            <a:spAutoFit/>
          </a:bodyPr>
          <a:lstStyle/>
          <a:p>
            <a:pPr algn="ctr">
              <a:spcBef>
                <a:spcPct val="50000"/>
              </a:spcBef>
            </a:pPr>
            <a:r>
              <a:rPr lang="en-US" sz="1400" b="1" dirty="0">
                <a:solidFill>
                  <a:srgbClr val="FF3300"/>
                </a:solidFill>
              </a:rPr>
              <a:t>Transform (Usually a Sigmoid) </a:t>
            </a:r>
            <a:r>
              <a:rPr lang="en-US" dirty="0"/>
              <a:t> </a:t>
            </a:r>
            <a:endParaRPr lang="en-US" sz="1400" dirty="0"/>
          </a:p>
        </p:txBody>
      </p:sp>
      <p:sp>
        <p:nvSpPr>
          <p:cNvPr id="1035" name="Line 29"/>
          <p:cNvSpPr>
            <a:spLocks noChangeShapeType="1"/>
          </p:cNvSpPr>
          <p:nvPr/>
        </p:nvSpPr>
        <p:spPr bwMode="auto">
          <a:xfrm flipV="1">
            <a:off x="3886200" y="4205288"/>
            <a:ext cx="609600" cy="609600"/>
          </a:xfrm>
          <a:prstGeom prst="line">
            <a:avLst/>
          </a:prstGeom>
          <a:noFill/>
          <a:ln w="38100">
            <a:solidFill>
              <a:srgbClr val="1102D0"/>
            </a:solidFill>
            <a:round/>
            <a:headEnd/>
            <a:tailEnd type="triangle" w="med" len="med"/>
          </a:ln>
        </p:spPr>
        <p:txBody>
          <a:bodyPr wrap="none"/>
          <a:lstStyle/>
          <a:p>
            <a:endParaRPr lang="en-US"/>
          </a:p>
        </p:txBody>
      </p:sp>
      <p:sp>
        <p:nvSpPr>
          <p:cNvPr id="1036" name="Line 30"/>
          <p:cNvSpPr>
            <a:spLocks noChangeShapeType="1"/>
          </p:cNvSpPr>
          <p:nvPr/>
        </p:nvSpPr>
        <p:spPr bwMode="auto">
          <a:xfrm flipH="1" flipV="1">
            <a:off x="5715000" y="4205288"/>
            <a:ext cx="609600" cy="609600"/>
          </a:xfrm>
          <a:prstGeom prst="line">
            <a:avLst/>
          </a:prstGeom>
          <a:noFill/>
          <a:ln w="38100">
            <a:solidFill>
              <a:srgbClr val="1102D0"/>
            </a:solidFill>
            <a:round/>
            <a:headEnd/>
            <a:tailEnd type="triangle" w="med" len="med"/>
          </a:ln>
        </p:spPr>
        <p:txBody>
          <a:bodyPr wrap="none"/>
          <a:lstStyle/>
          <a:p>
            <a:endParaRPr lang="en-US"/>
          </a:p>
        </p:txBody>
      </p:sp>
      <p:sp>
        <p:nvSpPr>
          <p:cNvPr id="1037" name="Line 31"/>
          <p:cNvSpPr>
            <a:spLocks noChangeShapeType="1"/>
          </p:cNvSpPr>
          <p:nvPr/>
        </p:nvSpPr>
        <p:spPr bwMode="auto">
          <a:xfrm>
            <a:off x="3962400" y="3138488"/>
            <a:ext cx="0" cy="1447800"/>
          </a:xfrm>
          <a:prstGeom prst="line">
            <a:avLst/>
          </a:prstGeom>
          <a:noFill/>
          <a:ln w="38100">
            <a:solidFill>
              <a:srgbClr val="149C02"/>
            </a:solidFill>
            <a:round/>
            <a:headEnd/>
            <a:tailEnd/>
          </a:ln>
        </p:spPr>
        <p:txBody>
          <a:bodyPr wrap="none"/>
          <a:lstStyle/>
          <a:p>
            <a:endParaRPr lang="en-US"/>
          </a:p>
        </p:txBody>
      </p:sp>
      <p:sp>
        <p:nvSpPr>
          <p:cNvPr id="1038" name="Line 32"/>
          <p:cNvSpPr>
            <a:spLocks noChangeShapeType="1"/>
          </p:cNvSpPr>
          <p:nvPr/>
        </p:nvSpPr>
        <p:spPr bwMode="auto">
          <a:xfrm>
            <a:off x="6680200" y="3138488"/>
            <a:ext cx="0" cy="1447800"/>
          </a:xfrm>
          <a:prstGeom prst="line">
            <a:avLst/>
          </a:prstGeom>
          <a:noFill/>
          <a:ln w="38100">
            <a:solidFill>
              <a:srgbClr val="149C02"/>
            </a:solidFill>
            <a:round/>
            <a:headEnd/>
            <a:tailEnd/>
          </a:ln>
        </p:spPr>
        <p:txBody>
          <a:bodyPr wrap="none"/>
          <a:lstStyle/>
          <a:p>
            <a:endParaRPr lang="en-US"/>
          </a:p>
        </p:txBody>
      </p:sp>
      <p:sp>
        <p:nvSpPr>
          <p:cNvPr id="1039" name="Text Box 34"/>
          <p:cNvSpPr txBox="1">
            <a:spLocks noChangeArrowheads="1"/>
          </p:cNvSpPr>
          <p:nvPr/>
        </p:nvSpPr>
        <p:spPr bwMode="auto">
          <a:xfrm>
            <a:off x="4191000" y="3062288"/>
            <a:ext cx="2209800" cy="366712"/>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Hidden Layer</a:t>
            </a:r>
            <a:r>
              <a:rPr lang="en-US"/>
              <a:t> </a:t>
            </a:r>
            <a:endParaRPr lang="en-US" sz="1400"/>
          </a:p>
        </p:txBody>
      </p:sp>
      <p:sp>
        <p:nvSpPr>
          <p:cNvPr id="1040" name="Text Box 35"/>
          <p:cNvSpPr txBox="1">
            <a:spLocks noChangeArrowheads="1"/>
          </p:cNvSpPr>
          <p:nvPr/>
        </p:nvSpPr>
        <p:spPr bwMode="auto">
          <a:xfrm>
            <a:off x="2133600" y="3076575"/>
            <a:ext cx="2209800" cy="366713"/>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Input Layer</a:t>
            </a:r>
            <a:r>
              <a:rPr lang="en-US"/>
              <a:t> </a:t>
            </a:r>
            <a:endParaRPr lang="en-US" sz="1400"/>
          </a:p>
        </p:txBody>
      </p:sp>
      <p:sp>
        <p:nvSpPr>
          <p:cNvPr id="1041" name="Text Box 36"/>
          <p:cNvSpPr txBox="1">
            <a:spLocks noChangeArrowheads="1"/>
          </p:cNvSpPr>
          <p:nvPr/>
        </p:nvSpPr>
        <p:spPr bwMode="auto">
          <a:xfrm>
            <a:off x="6400800" y="3062288"/>
            <a:ext cx="2209800" cy="366712"/>
          </a:xfrm>
          <a:prstGeom prst="rect">
            <a:avLst/>
          </a:prstGeom>
          <a:noFill/>
          <a:ln w="9525" algn="ctr">
            <a:noFill/>
            <a:miter lim="800000"/>
            <a:headEnd/>
            <a:tailEnd/>
          </a:ln>
        </p:spPr>
        <p:txBody>
          <a:bodyPr>
            <a:spAutoFit/>
          </a:bodyPr>
          <a:lstStyle/>
          <a:p>
            <a:pPr algn="ctr">
              <a:spcBef>
                <a:spcPct val="50000"/>
              </a:spcBef>
            </a:pPr>
            <a:r>
              <a:rPr lang="en-US" sz="1400" b="1">
                <a:solidFill>
                  <a:srgbClr val="FF3300"/>
                </a:solidFill>
              </a:rPr>
              <a:t>Output Layer</a:t>
            </a:r>
            <a:r>
              <a:rPr lang="en-US"/>
              <a:t> </a:t>
            </a:r>
            <a:endParaRPr lang="en-US" sz="1400"/>
          </a:p>
        </p:txBody>
      </p:sp>
      <p:sp>
        <p:nvSpPr>
          <p:cNvPr id="1044"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0"/>
          <p:cNvSpPr>
            <a:spLocks noChangeArrowheads="1"/>
          </p:cNvSpPr>
          <p:nvPr/>
        </p:nvSpPr>
        <p:spPr bwMode="auto">
          <a:xfrm>
            <a:off x="1066800" y="1371600"/>
            <a:ext cx="7086600" cy="50292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Neural network algorithms require inputs to be within a small numeric range.  This is easy to do for numeric variables using the min-max range approach as follows (values between 0 and 1)</a:t>
            </a:r>
          </a:p>
          <a:p>
            <a:pPr marL="342900" indent="-342900" eaLnBrk="1" hangingPunct="1">
              <a:spcBef>
                <a:spcPct val="20000"/>
              </a:spcBef>
              <a:buClr>
                <a:schemeClr val="accent1"/>
              </a:buClr>
              <a:buFont typeface="Wingdings" pitchFamily="2" charset="2"/>
              <a:buChar char="§"/>
            </a:pPr>
            <a:endParaRPr lang="en-US" sz="2000" dirty="0" smtClean="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Other </a:t>
            </a:r>
            <a:r>
              <a:rPr lang="en-US" sz="2000" dirty="0">
                <a:solidFill>
                  <a:srgbClr val="000000"/>
                </a:solidFill>
              </a:rPr>
              <a:t>methods </a:t>
            </a:r>
            <a:r>
              <a:rPr lang="en-US" sz="2000" dirty="0" smtClean="0">
                <a:solidFill>
                  <a:srgbClr val="000000"/>
                </a:solidFill>
              </a:rPr>
              <a:t>can also </a:t>
            </a:r>
            <a:r>
              <a:rPr lang="en-US" sz="2000" dirty="0">
                <a:solidFill>
                  <a:srgbClr val="000000"/>
                </a:solidFill>
              </a:rPr>
              <a:t>be applied</a:t>
            </a:r>
          </a:p>
          <a:p>
            <a:pPr marL="342900" indent="-342900" eaLnBrk="1" hangingPunct="1">
              <a:spcBef>
                <a:spcPct val="20000"/>
              </a:spcBef>
              <a:buClr>
                <a:schemeClr val="accent1"/>
              </a:buClr>
              <a:buFont typeface="Wingdings" pitchFamily="2" charset="2"/>
              <a:buChar char="§"/>
            </a:pPr>
            <a:r>
              <a:rPr lang="en-US" sz="2000" dirty="0">
                <a:solidFill>
                  <a:srgbClr val="000000"/>
                </a:solidFill>
              </a:rPr>
              <a:t>Neural Networks, as with Logistic Regression, do not handle missing values whereas Decision Trees do.  Many data mining software packages  automatically patches up for missing values but I recommend the modeler know the software is handling the missing </a:t>
            </a:r>
            <a:r>
              <a:rPr lang="en-US" sz="2000" dirty="0" smtClean="0">
                <a:solidFill>
                  <a:srgbClr val="000000"/>
                </a:solidFill>
              </a:rPr>
              <a:t>values.</a:t>
            </a: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p:txBody>
      </p:sp>
      <p:sp>
        <p:nvSpPr>
          <p:cNvPr id="2052" name="Rectangle 2"/>
          <p:cNvSpPr>
            <a:spLocks noGrp="1" noChangeArrowheads="1"/>
          </p:cNvSpPr>
          <p:nvPr>
            <p:ph type="title"/>
          </p:nvPr>
        </p:nvSpPr>
        <p:spPr>
          <a:xfrm>
            <a:off x="457200" y="152400"/>
            <a:ext cx="8183880" cy="1051560"/>
          </a:xfrm>
        </p:spPr>
        <p:txBody>
          <a:bodyPr>
            <a:normAutofit/>
          </a:bodyPr>
          <a:lstStyle/>
          <a:p>
            <a:pPr eaLnBrk="1" hangingPunct="1"/>
            <a:r>
              <a:rPr lang="en-US" b="1" dirty="0" smtClean="0"/>
              <a:t>Neural Networks </a:t>
            </a:r>
            <a:r>
              <a:rPr lang="en-US" sz="1400" b="1" dirty="0" smtClean="0"/>
              <a:t>(Cont)</a:t>
            </a:r>
          </a:p>
        </p:txBody>
      </p:sp>
      <p:graphicFrame>
        <p:nvGraphicFramePr>
          <p:cNvPr id="2050" name="Object 39"/>
          <p:cNvGraphicFramePr>
            <a:graphicFrameLocks noGrp="1" noChangeAspect="1"/>
          </p:cNvGraphicFramePr>
          <p:nvPr>
            <p:ph idx="1"/>
          </p:nvPr>
        </p:nvGraphicFramePr>
        <p:xfrm>
          <a:off x="2514600" y="2921000"/>
          <a:ext cx="1981200" cy="660400"/>
        </p:xfrm>
        <a:graphic>
          <a:graphicData uri="http://schemas.openxmlformats.org/presentationml/2006/ole">
            <mc:AlternateContent xmlns:mc="http://schemas.openxmlformats.org/markup-compatibility/2006">
              <mc:Choice xmlns:v="urn:schemas-microsoft-com:vml" Requires="v">
                <p:oleObj spid="_x0000_s2059" name="Equation" r:id="rId4" imgW="1981080" imgH="660240" progId="Equation.3">
                  <p:embed/>
                </p:oleObj>
              </mc:Choice>
              <mc:Fallback>
                <p:oleObj name="Equation" r:id="rId4" imgW="1981080" imgH="660240" progId="Equation.3">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2921000"/>
                        <a:ext cx="19812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Footer Placeholder 7"/>
          <p:cNvSpPr>
            <a:spLocks noGrp="1"/>
          </p:cNvSpPr>
          <p:nvPr>
            <p:ph type="ftr" sz="quarter" idx="11"/>
          </p:nvPr>
        </p:nvSpPr>
        <p:spPr>
          <a:noFill/>
        </p:spPr>
        <p:txBody>
          <a:bodyPr/>
          <a:lstStyle/>
          <a:p>
            <a:r>
              <a:rPr lang="en-US" dirty="0" smtClean="0"/>
              <a:t>Hosted by the University of Arkansas</a:t>
            </a:r>
          </a:p>
        </p:txBody>
      </p:sp>
      <p:sp>
        <p:nvSpPr>
          <p:cNvPr id="2054" name="Slide Number Placeholder 6"/>
          <p:cNvSpPr>
            <a:spLocks noGrp="1"/>
          </p:cNvSpPr>
          <p:nvPr>
            <p:ph type="sldNum" sz="quarter" idx="12"/>
          </p:nvPr>
        </p:nvSpPr>
        <p:spPr>
          <a:noFill/>
        </p:spPr>
        <p:txBody>
          <a:bodyPr/>
          <a:lstStyle/>
          <a:p>
            <a:fld id="{25C0A560-CAFD-44C8-AC33-83B2B52A3B26}" type="slidenum">
              <a:rPr lang="en-US" smtClean="0"/>
              <a:pPr/>
              <a:t>6</a:t>
            </a:fld>
            <a:endParaRPr lang="en-US" smtClean="0"/>
          </a:p>
        </p:txBody>
      </p:sp>
      <p:sp>
        <p:nvSpPr>
          <p:cNvPr id="2053" name="Rectangle 5"/>
          <p:cNvSpPr>
            <a:spLocks noChangeArrowheads="1"/>
          </p:cNvSpPr>
          <p:nvPr/>
        </p:nvSpPr>
        <p:spPr bwMode="auto">
          <a:xfrm>
            <a:off x="1905000" y="13716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6"/>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6"/>
              </a:buBlip>
            </a:pPr>
            <a:endParaRPr lang="en-US">
              <a:solidFill>
                <a:srgbClr val="000000"/>
              </a:solidFill>
              <a:latin typeface="Arial" charset="0"/>
            </a:endParaRPr>
          </a:p>
        </p:txBody>
      </p:sp>
      <p:sp>
        <p:nvSpPr>
          <p:cNvPr id="2056"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457200" y="152400"/>
            <a:ext cx="8183880" cy="1051560"/>
          </a:xfrm>
        </p:spPr>
        <p:txBody>
          <a:bodyPr/>
          <a:lstStyle/>
          <a:p>
            <a:pPr eaLnBrk="1" hangingPunct="1"/>
            <a:r>
              <a:rPr lang="en-US" b="1" dirty="0" smtClean="0"/>
              <a:t>Neural Networks </a:t>
            </a:r>
            <a:r>
              <a:rPr lang="en-US" sz="1400" b="1" dirty="0" smtClean="0"/>
              <a:t>(Cont)</a:t>
            </a:r>
          </a:p>
        </p:txBody>
      </p:sp>
      <p:sp>
        <p:nvSpPr>
          <p:cNvPr id="11270" name="Footer Placeholder 6"/>
          <p:cNvSpPr>
            <a:spLocks noGrp="1"/>
          </p:cNvSpPr>
          <p:nvPr>
            <p:ph type="ftr" sz="quarter" idx="11"/>
          </p:nvPr>
        </p:nvSpPr>
        <p:spPr>
          <a:noFill/>
        </p:spPr>
        <p:txBody>
          <a:bodyPr/>
          <a:lstStyle/>
          <a:p>
            <a:r>
              <a:rPr lang="en-US" dirty="0" smtClean="0"/>
              <a:t>Hosted by the University of Arkansas</a:t>
            </a:r>
          </a:p>
        </p:txBody>
      </p:sp>
      <p:sp>
        <p:nvSpPr>
          <p:cNvPr id="11269" name="Slide Number Placeholder 5"/>
          <p:cNvSpPr>
            <a:spLocks noGrp="1"/>
          </p:cNvSpPr>
          <p:nvPr>
            <p:ph type="sldNum" sz="quarter" idx="12"/>
          </p:nvPr>
        </p:nvSpPr>
        <p:spPr>
          <a:noFill/>
        </p:spPr>
        <p:txBody>
          <a:bodyPr/>
          <a:lstStyle/>
          <a:p>
            <a:fld id="{2E77E9C4-E31D-474A-BD50-BA0AC478A2D7}" type="slidenum">
              <a:rPr lang="en-US" smtClean="0"/>
              <a:pPr/>
              <a:t>7</a:t>
            </a:fld>
            <a:endParaRPr lang="en-US" smtClean="0"/>
          </a:p>
        </p:txBody>
      </p:sp>
      <p:sp>
        <p:nvSpPr>
          <p:cNvPr id="11267" name="Rectangle 5"/>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1268" name="Rectangle 2"/>
          <p:cNvSpPr>
            <a:spLocks noChangeArrowheads="1"/>
          </p:cNvSpPr>
          <p:nvPr/>
        </p:nvSpPr>
        <p:spPr bwMode="auto">
          <a:xfrm>
            <a:off x="609600" y="1447800"/>
            <a:ext cx="8305800" cy="5029200"/>
          </a:xfrm>
          <a:prstGeom prst="rect">
            <a:avLst/>
          </a:prstGeom>
          <a:noFill/>
          <a:ln w="9525">
            <a:noFill/>
            <a:miter lim="800000"/>
            <a:headEnd/>
            <a:tailEnd/>
          </a:ln>
        </p:spPr>
        <p:txBody>
          <a:bodyPr/>
          <a:lstStyle/>
          <a:p>
            <a:pPr marL="342900" indent="-342900" eaLnBrk="1" hangingPunct="1">
              <a:spcBef>
                <a:spcPct val="20000"/>
              </a:spcBef>
              <a:buClr>
                <a:schemeClr val="accent1"/>
              </a:buClr>
            </a:pPr>
            <a:r>
              <a:rPr lang="en-US" sz="2400" b="1" dirty="0" smtClean="0"/>
              <a:t>Categorical</a:t>
            </a:r>
            <a:endParaRPr lang="en-US" sz="2400" b="1" dirty="0"/>
          </a:p>
          <a:p>
            <a:pPr marL="742950" lvl="1" indent="-285750" eaLnBrk="1" hangingPunct="1">
              <a:spcBef>
                <a:spcPct val="20000"/>
              </a:spcBef>
              <a:buClr>
                <a:schemeClr val="accent1"/>
              </a:buClr>
              <a:buFont typeface="Wingdings" pitchFamily="2" charset="2"/>
              <a:buChar char="§"/>
            </a:pPr>
            <a:r>
              <a:rPr lang="en-US" sz="2000" dirty="0">
                <a:solidFill>
                  <a:srgbClr val="000000"/>
                </a:solidFill>
              </a:rPr>
              <a:t>Indicator Variables (sometimes referred to as 1 of n) </a:t>
            </a:r>
            <a:r>
              <a:rPr lang="en-US" sz="2000" dirty="0" smtClean="0">
                <a:solidFill>
                  <a:srgbClr val="000000"/>
                </a:solidFill>
              </a:rPr>
              <a:t>are used </a:t>
            </a:r>
            <a:r>
              <a:rPr lang="en-US" sz="2000" dirty="0">
                <a:solidFill>
                  <a:srgbClr val="000000"/>
                </a:solidFill>
              </a:rPr>
              <a:t>when number of category values small</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Categorical variable with k classes translated to k – 1 indicator variables</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For example, Gender attribute values are “Male”, “Female”, and “Unknown”</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Classes k = 3</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Create k – 1 = 2 indicator variables named Male_I and Female_I</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Male records have values Male_I = 1, Female_I = 0</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Female records have values Male_I = 0, Female_I = 1</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Unknown records have values Male_I = 0, Female_I = 0</a:t>
            </a:r>
          </a:p>
          <a:p>
            <a:pPr marL="342900" indent="-342900" eaLnBrk="1" hangingPunct="1">
              <a:spcBef>
                <a:spcPct val="20000"/>
              </a:spcBef>
              <a:buClr>
                <a:schemeClr val="accent1"/>
              </a:buClr>
              <a:buFont typeface="Wingdings" pitchFamily="2" charset="2"/>
              <a:buChar char="§"/>
            </a:pPr>
            <a:endParaRPr lang="en-US" dirty="0">
              <a:solidFill>
                <a:srgbClr val="000000"/>
              </a:solidFill>
              <a:latin typeface="Arial" charset="0"/>
            </a:endParaRPr>
          </a:p>
          <a:p>
            <a:pPr marL="342900" indent="-342900" eaLnBrk="1" hangingPunct="1">
              <a:spcBef>
                <a:spcPct val="20000"/>
              </a:spcBef>
              <a:buClr>
                <a:schemeClr val="accent1"/>
              </a:buClr>
              <a:buFont typeface="Wingdings" pitchFamily="2" charset="2"/>
              <a:buChar char="§"/>
            </a:pPr>
            <a:endParaRPr lang="en-US" sz="2100" dirty="0">
              <a:solidFill>
                <a:srgbClr val="000000"/>
              </a:solidFill>
              <a:latin typeface="Arial" charset="0"/>
            </a:endParaRPr>
          </a:p>
          <a:p>
            <a:pPr marL="342900" indent="-342900" eaLnBrk="1" hangingPunct="1">
              <a:spcBef>
                <a:spcPct val="20000"/>
              </a:spcBef>
              <a:buClr>
                <a:schemeClr val="accent1"/>
              </a:buClr>
              <a:buFont typeface="Wingdings" pitchFamily="2" charset="2"/>
              <a:buChar char="§"/>
            </a:pPr>
            <a:endParaRPr lang="en-US" sz="2100" dirty="0">
              <a:solidFill>
                <a:srgbClr val="000000"/>
              </a:solidFill>
              <a:latin typeface="Arial" charset="0"/>
            </a:endParaRPr>
          </a:p>
          <a:p>
            <a:pPr marL="342900" indent="-342900" eaLnBrk="1" hangingPunct="1">
              <a:spcBef>
                <a:spcPct val="20000"/>
              </a:spcBef>
              <a:buClr>
                <a:schemeClr val="accent1"/>
              </a:buClr>
              <a:buFont typeface="Wingdings" pitchFamily="2" charset="2"/>
              <a:buChar char="§"/>
            </a:pPr>
            <a:endParaRPr lang="en-US" sz="2100" dirty="0">
              <a:solidFill>
                <a:srgbClr val="000000"/>
              </a:solidFill>
              <a:latin typeface="Arial" charset="0"/>
            </a:endParaRPr>
          </a:p>
          <a:p>
            <a:pPr marL="342900" indent="-342900" eaLnBrk="1" hangingPunct="1">
              <a:spcBef>
                <a:spcPct val="20000"/>
              </a:spcBef>
              <a:buClr>
                <a:schemeClr val="accent1"/>
              </a:buClr>
              <a:buFont typeface="Wingdings" pitchFamily="2" charset="2"/>
              <a:buChar char="§"/>
            </a:pPr>
            <a:endParaRPr lang="en-US" sz="2100" dirty="0">
              <a:solidFill>
                <a:srgbClr val="000000"/>
              </a:solidFill>
              <a:latin typeface="Arial" charset="0"/>
            </a:endParaRPr>
          </a:p>
          <a:p>
            <a:pPr marL="342900" indent="-342900" eaLnBrk="1" hangingPunct="1">
              <a:spcBef>
                <a:spcPct val="20000"/>
              </a:spcBef>
              <a:buClr>
                <a:schemeClr val="accent1"/>
              </a:buClr>
              <a:buFont typeface="Wingdings" pitchFamily="2" charset="2"/>
              <a:buChar char="§"/>
            </a:pPr>
            <a:endParaRPr lang="en-US" sz="2100" dirty="0">
              <a:solidFill>
                <a:srgbClr val="000000"/>
              </a:solidFill>
              <a:latin typeface="Arial" charset="0"/>
            </a:endParaRPr>
          </a:p>
          <a:p>
            <a:pPr marL="742950" lvl="1" indent="-285750" eaLnBrk="1" hangingPunct="1">
              <a:spcBef>
                <a:spcPct val="20000"/>
              </a:spcBef>
              <a:buClr>
                <a:schemeClr val="accent1"/>
              </a:buClr>
              <a:buFont typeface="Wingdings" pitchFamily="2" charset="2"/>
              <a:buChar char="§"/>
            </a:pPr>
            <a:endParaRPr lang="en-US" sz="1900" dirty="0">
              <a:solidFill>
                <a:srgbClr val="000000"/>
              </a:solidFill>
              <a:latin typeface="Arial" charset="0"/>
            </a:endParaRPr>
          </a:p>
          <a:p>
            <a:pPr marL="342900" indent="-342900" eaLnBrk="1" hangingPunct="1">
              <a:spcBef>
                <a:spcPct val="20000"/>
              </a:spcBef>
              <a:buClr>
                <a:schemeClr val="accent1"/>
              </a:buClr>
              <a:buFont typeface="Wingdings" pitchFamily="2" charset="2"/>
              <a:buChar char="§"/>
            </a:pPr>
            <a:endParaRPr lang="en-US" sz="2200" dirty="0">
              <a:solidFill>
                <a:srgbClr val="000000"/>
              </a:solidFill>
              <a:latin typeface="Arial" charset="0"/>
            </a:endParaRPr>
          </a:p>
          <a:p>
            <a:pPr marL="742950" lvl="1" indent="-285750" eaLnBrk="1" hangingPunct="1">
              <a:spcBef>
                <a:spcPct val="20000"/>
              </a:spcBef>
              <a:buClr>
                <a:schemeClr val="accent1"/>
              </a:buClr>
              <a:buFont typeface="Wingdings" pitchFamily="2" charset="2"/>
              <a:buChar char="§"/>
            </a:pPr>
            <a:endParaRPr lang="en-US" sz="1900" dirty="0">
              <a:solidFill>
                <a:srgbClr val="000000"/>
              </a:solidFill>
              <a:latin typeface="Arial" charset="0"/>
            </a:endParaRPr>
          </a:p>
          <a:p>
            <a:pPr marL="742950" lvl="1" indent="-285750" eaLnBrk="1" hangingPunct="1">
              <a:spcBef>
                <a:spcPct val="20000"/>
              </a:spcBef>
              <a:buClr>
                <a:schemeClr val="accent1"/>
              </a:buClr>
              <a:buFont typeface="Wingdings" pitchFamily="2" charset="2"/>
              <a:buChar char="§"/>
            </a:pPr>
            <a:endParaRPr lang="en-US" sz="1900" dirty="0">
              <a:solidFill>
                <a:srgbClr val="000000"/>
              </a:solidFill>
              <a:latin typeface="Arial" charset="0"/>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latin typeface="Arial" charset="0"/>
            </a:endParaRPr>
          </a:p>
          <a:p>
            <a:pPr marL="742950" lvl="1" indent="-285750" eaLnBrk="1" hangingPunct="1">
              <a:spcBef>
                <a:spcPct val="20000"/>
              </a:spcBef>
              <a:buClr>
                <a:schemeClr val="accent1"/>
              </a:buClr>
              <a:buFont typeface="Wingdings" pitchFamily="2" charset="2"/>
              <a:buChar char="§"/>
            </a:pPr>
            <a:endParaRPr lang="en-US" dirty="0">
              <a:solidFill>
                <a:srgbClr val="000000"/>
              </a:solidFill>
              <a:latin typeface="Arial" charset="0"/>
            </a:endParaRPr>
          </a:p>
        </p:txBody>
      </p:sp>
      <p:sp>
        <p:nvSpPr>
          <p:cNvPr id="11271" name="Text Box 11"/>
          <p:cNvSpPr txBox="1">
            <a:spLocks noChangeArrowheads="1"/>
          </p:cNvSpPr>
          <p:nvPr/>
        </p:nvSpPr>
        <p:spPr bwMode="auto">
          <a:xfrm>
            <a:off x="457200" y="6248400"/>
            <a:ext cx="25146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Larose</a:t>
            </a: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152400"/>
            <a:ext cx="8183880" cy="1051560"/>
          </a:xfrm>
        </p:spPr>
        <p:txBody>
          <a:bodyPr/>
          <a:lstStyle/>
          <a:p>
            <a:pPr eaLnBrk="1" hangingPunct="1"/>
            <a:r>
              <a:rPr lang="en-US" b="1" dirty="0" smtClean="0"/>
              <a:t>Neural Networks </a:t>
            </a:r>
            <a:r>
              <a:rPr lang="en-US" sz="1400" b="1" dirty="0" smtClean="0"/>
              <a:t>(Cont)</a:t>
            </a:r>
          </a:p>
        </p:txBody>
      </p:sp>
      <p:sp>
        <p:nvSpPr>
          <p:cNvPr id="12294" name="Footer Placeholder 5"/>
          <p:cNvSpPr>
            <a:spLocks noGrp="1"/>
          </p:cNvSpPr>
          <p:nvPr>
            <p:ph type="ftr" sz="quarter" idx="11"/>
          </p:nvPr>
        </p:nvSpPr>
        <p:spPr>
          <a:noFill/>
        </p:spPr>
        <p:txBody>
          <a:bodyPr/>
          <a:lstStyle/>
          <a:p>
            <a:r>
              <a:rPr lang="en-US" dirty="0" smtClean="0"/>
              <a:t>Hosted by the University of Arkansas</a:t>
            </a:r>
          </a:p>
        </p:txBody>
      </p:sp>
      <p:sp>
        <p:nvSpPr>
          <p:cNvPr id="12293" name="Slide Number Placeholder 4"/>
          <p:cNvSpPr>
            <a:spLocks noGrp="1"/>
          </p:cNvSpPr>
          <p:nvPr>
            <p:ph type="sldNum" sz="quarter" idx="12"/>
          </p:nvPr>
        </p:nvSpPr>
        <p:spPr>
          <a:noFill/>
        </p:spPr>
        <p:txBody>
          <a:bodyPr/>
          <a:lstStyle/>
          <a:p>
            <a:fld id="{86FF94A6-7412-46EA-AB50-9F1F865673DE}" type="slidenum">
              <a:rPr lang="en-US" smtClean="0"/>
              <a:pPr/>
              <a:t>8</a:t>
            </a:fld>
            <a:endParaRPr lang="en-US" smtClean="0"/>
          </a:p>
        </p:txBody>
      </p:sp>
      <p:sp>
        <p:nvSpPr>
          <p:cNvPr id="12291" name="Rectangle 4"/>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2292" name="Rectangle 5"/>
          <p:cNvSpPr>
            <a:spLocks noChangeArrowheads="1"/>
          </p:cNvSpPr>
          <p:nvPr/>
        </p:nvSpPr>
        <p:spPr bwMode="auto">
          <a:xfrm>
            <a:off x="457200" y="914400"/>
            <a:ext cx="8458200" cy="5638800"/>
          </a:xfrm>
          <a:prstGeom prst="rect">
            <a:avLst/>
          </a:prstGeom>
          <a:noFill/>
          <a:ln w="9525">
            <a:noFill/>
            <a:miter lim="800000"/>
            <a:headEnd/>
            <a:tailEnd/>
          </a:ln>
        </p:spPr>
        <p:txBody>
          <a:bodyPr/>
          <a:lstStyle/>
          <a:p>
            <a:pPr marL="342900" indent="-342900" eaLnBrk="1" hangingPunct="1">
              <a:spcBef>
                <a:spcPct val="20000"/>
              </a:spcBef>
              <a:buClr>
                <a:schemeClr val="accent1"/>
              </a:buClr>
            </a:pPr>
            <a:r>
              <a:rPr lang="en-US" sz="2400" b="1" dirty="0"/>
              <a:t>Categorical</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Be very careful when working with categorical variables in neural networks when mapping the variables to numbers.  The mapping introduces an ordering of the variables, which the neural network takes into account.  1 of n solves this problem but is cumbersome for a large number of categories.</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Codes for marital status (“single,” “divorced,” “married,” “widowed,” and “unknown”)  could be </a:t>
            </a:r>
            <a:r>
              <a:rPr lang="en-US" sz="2000" dirty="0" smtClean="0">
                <a:solidFill>
                  <a:srgbClr val="000000"/>
                </a:solidFill>
              </a:rPr>
              <a:t>coded.</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dirty="0">
                <a:solidFill>
                  <a:srgbClr val="000000"/>
                </a:solidFill>
              </a:rPr>
              <a:t>Single	</a:t>
            </a:r>
            <a:r>
              <a:rPr lang="en-US" dirty="0" smtClean="0">
                <a:solidFill>
                  <a:srgbClr val="000000"/>
                </a:solidFill>
              </a:rPr>
              <a:t> 0</a:t>
            </a:r>
            <a:endParaRPr lang="en-US" dirty="0">
              <a:solidFill>
                <a:srgbClr val="000000"/>
              </a:solidFill>
            </a:endParaRPr>
          </a:p>
          <a:p>
            <a:pPr marL="1143000" lvl="2" indent="-228600" eaLnBrk="1" hangingPunct="1">
              <a:spcBef>
                <a:spcPct val="20000"/>
              </a:spcBef>
              <a:buClr>
                <a:schemeClr val="accent1"/>
              </a:buClr>
              <a:buFont typeface="Arial" pitchFamily="34" charset="0"/>
              <a:buChar char="•"/>
            </a:pPr>
            <a:r>
              <a:rPr lang="en-US" dirty="0">
                <a:solidFill>
                  <a:srgbClr val="000000"/>
                </a:solidFill>
              </a:rPr>
              <a:t>Divorced	.2	</a:t>
            </a:r>
          </a:p>
          <a:p>
            <a:pPr marL="1143000" lvl="2" indent="-228600" eaLnBrk="1" hangingPunct="1">
              <a:spcBef>
                <a:spcPct val="20000"/>
              </a:spcBef>
              <a:buClr>
                <a:schemeClr val="accent1"/>
              </a:buClr>
              <a:buFont typeface="Arial" pitchFamily="34" charset="0"/>
              <a:buChar char="•"/>
            </a:pPr>
            <a:r>
              <a:rPr lang="en-US" dirty="0">
                <a:solidFill>
                  <a:srgbClr val="000000"/>
                </a:solidFill>
              </a:rPr>
              <a:t>Married	.4</a:t>
            </a:r>
          </a:p>
          <a:p>
            <a:pPr marL="1143000" lvl="2" indent="-228600" eaLnBrk="1" hangingPunct="1">
              <a:spcBef>
                <a:spcPct val="20000"/>
              </a:spcBef>
              <a:buClr>
                <a:schemeClr val="accent1"/>
              </a:buClr>
              <a:buFont typeface="Arial" pitchFamily="34" charset="0"/>
              <a:buChar char="•"/>
            </a:pPr>
            <a:r>
              <a:rPr lang="en-US" dirty="0">
                <a:solidFill>
                  <a:srgbClr val="000000"/>
                </a:solidFill>
              </a:rPr>
              <a:t>Separated	.6</a:t>
            </a:r>
          </a:p>
          <a:p>
            <a:pPr marL="1143000" lvl="2" indent="-228600" eaLnBrk="1" hangingPunct="1">
              <a:spcBef>
                <a:spcPct val="20000"/>
              </a:spcBef>
              <a:buClr>
                <a:schemeClr val="accent1"/>
              </a:buClr>
              <a:buFont typeface="Arial" pitchFamily="34" charset="0"/>
              <a:buChar char="•"/>
            </a:pPr>
            <a:r>
              <a:rPr lang="en-US" dirty="0">
                <a:solidFill>
                  <a:srgbClr val="000000"/>
                </a:solidFill>
              </a:rPr>
              <a:t>Widowed	.8</a:t>
            </a:r>
          </a:p>
          <a:p>
            <a:pPr marL="1143000" lvl="2" indent="-228600" eaLnBrk="1" hangingPunct="1">
              <a:spcBef>
                <a:spcPct val="20000"/>
              </a:spcBef>
              <a:buClr>
                <a:schemeClr val="accent1"/>
              </a:buClr>
              <a:buFont typeface="Arial" pitchFamily="34" charset="0"/>
              <a:buChar char="•"/>
            </a:pPr>
            <a:r>
              <a:rPr lang="en-US" dirty="0">
                <a:solidFill>
                  <a:srgbClr val="000000"/>
                </a:solidFill>
              </a:rPr>
              <a:t>Unknown 	1.0</a:t>
            </a:r>
          </a:p>
          <a:p>
            <a:pPr marL="1143000" lvl="2" indent="-228600" eaLnBrk="1" hangingPunct="1">
              <a:spcBef>
                <a:spcPct val="20000"/>
              </a:spcBef>
              <a:buClr>
                <a:schemeClr val="accent1"/>
              </a:buClr>
            </a:pPr>
            <a:r>
              <a:rPr lang="en-US" sz="2000" dirty="0" smtClean="0">
                <a:solidFill>
                  <a:srgbClr val="000000"/>
                </a:solidFill>
              </a:rPr>
              <a:t>Note </a:t>
            </a:r>
            <a:r>
              <a:rPr lang="en-US" sz="2000" dirty="0">
                <a:solidFill>
                  <a:srgbClr val="000000"/>
                </a:solidFill>
              </a:rPr>
              <a:t>the implied </a:t>
            </a:r>
            <a:r>
              <a:rPr lang="en-US" sz="2000" dirty="0" smtClean="0">
                <a:solidFill>
                  <a:srgbClr val="000000"/>
                </a:solidFill>
              </a:rPr>
              <a:t>ordering. </a:t>
            </a:r>
            <a:endParaRPr lang="en-US" sz="2000" dirty="0">
              <a:solidFill>
                <a:srgbClr val="000000"/>
              </a:solidFill>
            </a:endParaRPr>
          </a:p>
          <a:p>
            <a:pPr marL="342900" indent="-342900" eaLnBrk="1" hangingPunct="1">
              <a:spcBef>
                <a:spcPct val="20000"/>
              </a:spcBef>
              <a:buClr>
                <a:schemeClr val="accent1"/>
              </a:buClr>
              <a:buFont typeface="Wingdings 2" pitchFamily="18" charset="2"/>
              <a:buBlip>
                <a:blip r:embed="rId3"/>
              </a:buBlip>
            </a:pPr>
            <a:endParaRPr lang="en-US" sz="2000" dirty="0">
              <a:solidFill>
                <a:srgbClr val="000000"/>
              </a:solidFill>
            </a:endParaRPr>
          </a:p>
          <a:p>
            <a:pPr marL="342900" indent="-342900" eaLnBrk="1" hangingPunct="1">
              <a:spcBef>
                <a:spcPct val="20000"/>
              </a:spcBef>
              <a:buClr>
                <a:schemeClr val="accent1"/>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chemeClr val="accent1"/>
              </a:buClr>
              <a:buFont typeface="Wingdings 2" pitchFamily="18" charset="2"/>
              <a:buNone/>
            </a:pPr>
            <a:endParaRPr lang="en-US" sz="21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1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100" dirty="0">
              <a:solidFill>
                <a:srgbClr val="000000"/>
              </a:solidFill>
              <a:latin typeface="Arial" charset="0"/>
            </a:endParaRPr>
          </a:p>
          <a:p>
            <a:pPr marL="742950" lvl="1" indent="-285750" eaLnBrk="1" hangingPunct="1">
              <a:spcBef>
                <a:spcPct val="20000"/>
              </a:spcBef>
              <a:buClr>
                <a:schemeClr val="accent1"/>
              </a:buClr>
              <a:buFont typeface="Wingdings 2" pitchFamily="18" charset="2"/>
              <a:buNone/>
            </a:pPr>
            <a:endParaRPr lang="en-US" sz="1900" dirty="0">
              <a:solidFill>
                <a:srgbClr val="000000"/>
              </a:solidFill>
              <a:latin typeface="Arial" charset="0"/>
            </a:endParaRPr>
          </a:p>
          <a:p>
            <a:pPr marL="342900" indent="-342900" eaLnBrk="1" hangingPunct="1">
              <a:spcBef>
                <a:spcPct val="20000"/>
              </a:spcBef>
              <a:buClr>
                <a:schemeClr val="accent1"/>
              </a:buClr>
              <a:buFont typeface="Wingdings 2" pitchFamily="18" charset="2"/>
              <a:buBlip>
                <a:blip r:embed="rId3"/>
              </a:buBlip>
            </a:pPr>
            <a:endParaRPr lang="en-US" sz="2200" dirty="0">
              <a:solidFill>
                <a:srgbClr val="000000"/>
              </a:solidFill>
              <a:latin typeface="Arial" charset="0"/>
            </a:endParaRPr>
          </a:p>
          <a:p>
            <a:pPr marL="742950" lvl="1" indent="-285750" eaLnBrk="1" hangingPunct="1">
              <a:spcBef>
                <a:spcPct val="20000"/>
              </a:spcBef>
              <a:buClr>
                <a:schemeClr val="accent1"/>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chemeClr val="accent1"/>
              </a:buClr>
              <a:buFont typeface="Wingdings 2" pitchFamily="18" charset="2"/>
              <a:buBlip>
                <a:blip r:embed="rId3"/>
              </a:buBlip>
            </a:pPr>
            <a:endParaRPr lang="en-US" sz="1900" dirty="0">
              <a:solidFill>
                <a:srgbClr val="000000"/>
              </a:solidFill>
              <a:latin typeface="Arial" charset="0"/>
            </a:endParaRPr>
          </a:p>
          <a:p>
            <a:pPr marL="742950" lvl="1" indent="-285750" eaLnBrk="1" hangingPunct="1">
              <a:spcBef>
                <a:spcPct val="20000"/>
              </a:spcBef>
              <a:buClr>
                <a:schemeClr val="accent1"/>
              </a:buClr>
              <a:buFont typeface="Wingdings 2" pitchFamily="18" charset="2"/>
              <a:buNone/>
            </a:pPr>
            <a:endParaRPr lang="en-US" dirty="0">
              <a:solidFill>
                <a:srgbClr val="000000"/>
              </a:solidFill>
              <a:latin typeface="Arial" charset="0"/>
            </a:endParaRPr>
          </a:p>
          <a:p>
            <a:pPr marL="742950" lvl="1" indent="-285750" eaLnBrk="1" hangingPunct="1">
              <a:spcBef>
                <a:spcPct val="20000"/>
              </a:spcBef>
              <a:buClr>
                <a:schemeClr val="accent1"/>
              </a:buClr>
              <a:buFont typeface="Wingdings 2" pitchFamily="18" charset="2"/>
              <a:buBlip>
                <a:blip r:embed="rId3"/>
              </a:buBlip>
            </a:pPr>
            <a:endParaRPr lang="en-US" dirty="0">
              <a:solidFill>
                <a:srgbClr val="000000"/>
              </a:solidFill>
              <a:latin typeface="Arial" charset="0"/>
            </a:endParaRPr>
          </a:p>
        </p:txBody>
      </p:sp>
      <p:sp>
        <p:nvSpPr>
          <p:cNvPr id="12295" name="Text Box 10"/>
          <p:cNvSpPr txBox="1">
            <a:spLocks noChangeArrowheads="1"/>
          </p:cNvSpPr>
          <p:nvPr/>
        </p:nvSpPr>
        <p:spPr bwMode="auto">
          <a:xfrm>
            <a:off x="304800" y="6248400"/>
            <a:ext cx="3352800" cy="307975"/>
          </a:xfrm>
          <a:prstGeom prst="rect">
            <a:avLst/>
          </a:prstGeom>
          <a:noFill/>
          <a:ln w="9525" algn="ctr">
            <a:noFill/>
            <a:miter lim="800000"/>
            <a:headEnd/>
            <a:tailEnd/>
          </a:ln>
        </p:spPr>
        <p:txBody>
          <a:bodyPr>
            <a:spAutoFit/>
          </a:bodyPr>
          <a:lstStyle/>
          <a:p>
            <a:pPr>
              <a:spcBef>
                <a:spcPct val="50000"/>
              </a:spcBef>
            </a:pPr>
            <a:r>
              <a:rPr lang="en-US" sz="1400" dirty="0">
                <a:solidFill>
                  <a:schemeClr val="bg1">
                    <a:lumMod val="50000"/>
                  </a:schemeClr>
                </a:solidFill>
              </a:rPr>
              <a:t>Adapted from Barry &amp; </a:t>
            </a:r>
            <a:r>
              <a:rPr lang="en-US" sz="1400" dirty="0" err="1">
                <a:solidFill>
                  <a:schemeClr val="bg1">
                    <a:lumMod val="50000"/>
                  </a:schemeClr>
                </a:solidFill>
              </a:rPr>
              <a:t>Linoff</a:t>
            </a:r>
            <a:endParaRPr lang="en-US" sz="1400" dirty="0">
              <a:solidFill>
                <a:schemeClr val="bg1">
                  <a:lumMod val="50000"/>
                </a:schemeClr>
              </a:solidFill>
            </a:endParaRPr>
          </a:p>
        </p:txBody>
      </p:sp>
      <p:sp>
        <p:nvSpPr>
          <p:cNvPr id="9"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0"/>
            <a:ext cx="8183880" cy="1051560"/>
          </a:xfrm>
        </p:spPr>
        <p:txBody>
          <a:bodyPr>
            <a:normAutofit/>
          </a:bodyPr>
          <a:lstStyle/>
          <a:p>
            <a:pPr eaLnBrk="1" hangingPunct="1"/>
            <a:r>
              <a:rPr lang="en-US" b="1" dirty="0" smtClean="0"/>
              <a:t>Neural Networks </a:t>
            </a:r>
            <a:r>
              <a:rPr lang="en-US" sz="1400" b="1" dirty="0" smtClean="0"/>
              <a:t>(Cont)</a:t>
            </a:r>
          </a:p>
        </p:txBody>
      </p:sp>
      <p:sp>
        <p:nvSpPr>
          <p:cNvPr id="13318" name="Footer Placeholder 5"/>
          <p:cNvSpPr>
            <a:spLocks noGrp="1"/>
          </p:cNvSpPr>
          <p:nvPr>
            <p:ph type="ftr" sz="quarter" idx="11"/>
          </p:nvPr>
        </p:nvSpPr>
        <p:spPr>
          <a:noFill/>
        </p:spPr>
        <p:txBody>
          <a:bodyPr/>
          <a:lstStyle/>
          <a:p>
            <a:r>
              <a:rPr lang="en-US" dirty="0" smtClean="0"/>
              <a:t>Hosted by the University of Arkansas</a:t>
            </a:r>
          </a:p>
        </p:txBody>
      </p:sp>
      <p:sp>
        <p:nvSpPr>
          <p:cNvPr id="13317" name="Slide Number Placeholder 4"/>
          <p:cNvSpPr>
            <a:spLocks noGrp="1"/>
          </p:cNvSpPr>
          <p:nvPr>
            <p:ph type="sldNum" sz="quarter" idx="12"/>
          </p:nvPr>
        </p:nvSpPr>
        <p:spPr>
          <a:noFill/>
        </p:spPr>
        <p:txBody>
          <a:bodyPr/>
          <a:lstStyle/>
          <a:p>
            <a:fld id="{1B00B61C-F73B-42C7-81DD-CAE5ACEEBECE}" type="slidenum">
              <a:rPr lang="en-US" smtClean="0"/>
              <a:pPr/>
              <a:t>9</a:t>
            </a:fld>
            <a:endParaRPr lang="en-US" smtClean="0"/>
          </a:p>
        </p:txBody>
      </p:sp>
      <p:sp>
        <p:nvSpPr>
          <p:cNvPr id="13315" name="Rectangle 3"/>
          <p:cNvSpPr>
            <a:spLocks noChangeArrowheads="1"/>
          </p:cNvSpPr>
          <p:nvPr/>
        </p:nvSpPr>
        <p:spPr bwMode="auto">
          <a:xfrm>
            <a:off x="1905000" y="1295400"/>
            <a:ext cx="7086600" cy="5029200"/>
          </a:xfrm>
          <a:prstGeom prst="rect">
            <a:avLst/>
          </a:prstGeom>
          <a:noFill/>
          <a:ln w="9525">
            <a:noFill/>
            <a:miter lim="800000"/>
            <a:headEnd/>
            <a:tailEnd/>
          </a:ln>
        </p:spPr>
        <p:txBody>
          <a:bodyPr/>
          <a:lstStyle/>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None/>
            </a:pPr>
            <a:endParaRPr lang="en-US">
              <a:solidFill>
                <a:srgbClr val="000000"/>
              </a:solidFill>
              <a:latin typeface="Arial" charset="0"/>
            </a:endParaRPr>
          </a:p>
          <a:p>
            <a:pPr marL="742950" lvl="1" indent="-285750" eaLnBrk="1" hangingPunct="1">
              <a:spcBef>
                <a:spcPct val="20000"/>
              </a:spcBef>
              <a:buClr>
                <a:srgbClr val="104270"/>
              </a:buClr>
              <a:buFont typeface="Wingdings 2" pitchFamily="18" charset="2"/>
              <a:buBlip>
                <a:blip r:embed="rId3"/>
              </a:buBlip>
            </a:pPr>
            <a:endParaRPr lang="en-US">
              <a:solidFill>
                <a:srgbClr val="000000"/>
              </a:solidFill>
              <a:latin typeface="Arial" charset="0"/>
            </a:endParaRPr>
          </a:p>
        </p:txBody>
      </p:sp>
      <p:sp>
        <p:nvSpPr>
          <p:cNvPr id="13316" name="Rectangle 4"/>
          <p:cNvSpPr>
            <a:spLocks noChangeArrowheads="1"/>
          </p:cNvSpPr>
          <p:nvPr/>
        </p:nvSpPr>
        <p:spPr bwMode="auto">
          <a:xfrm>
            <a:off x="457200" y="1143000"/>
            <a:ext cx="8458200" cy="52578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b="1" dirty="0"/>
              <a:t>Data Mining Software</a:t>
            </a:r>
          </a:p>
          <a:p>
            <a:pPr marL="742950" lvl="1" indent="-285750" eaLnBrk="1" hangingPunct="1">
              <a:spcBef>
                <a:spcPct val="20000"/>
              </a:spcBef>
              <a:buClr>
                <a:schemeClr val="accent1"/>
              </a:buClr>
              <a:buFont typeface="Arial" pitchFamily="34" charset="0"/>
              <a:buChar char="•"/>
            </a:pPr>
            <a:r>
              <a:rPr lang="en-US" dirty="0">
                <a:solidFill>
                  <a:srgbClr val="000000"/>
                </a:solidFill>
              </a:rPr>
              <a:t>Note that most modern data mining software takes care of these issues for you. But you need to be aware that it is happening and what default </a:t>
            </a:r>
            <a:r>
              <a:rPr lang="en-US" dirty="0" smtClean="0">
                <a:solidFill>
                  <a:srgbClr val="000000"/>
                </a:solidFill>
              </a:rPr>
              <a:t>settings </a:t>
            </a:r>
            <a:r>
              <a:rPr lang="en-US" dirty="0">
                <a:solidFill>
                  <a:srgbClr val="000000"/>
                </a:solidFill>
              </a:rPr>
              <a:t>are being used.</a:t>
            </a:r>
          </a:p>
          <a:p>
            <a:pPr marL="742950" lvl="1" indent="-285750" eaLnBrk="1" hangingPunct="1">
              <a:spcBef>
                <a:spcPct val="20000"/>
              </a:spcBef>
              <a:buClr>
                <a:schemeClr val="accent1"/>
              </a:buClr>
              <a:buFont typeface="Arial" pitchFamily="34" charset="0"/>
              <a:buChar char="•"/>
            </a:pPr>
            <a:r>
              <a:rPr lang="en-US" dirty="0">
                <a:solidFill>
                  <a:srgbClr val="000000"/>
                </a:solidFill>
              </a:rPr>
              <a:t>For example, the following was taken from the PASW Modeler 13 Help topics describing binary set </a:t>
            </a:r>
            <a:r>
              <a:rPr lang="en-US" dirty="0" smtClean="0">
                <a:solidFill>
                  <a:srgbClr val="000000"/>
                </a:solidFill>
              </a:rPr>
              <a:t>encoding(An </a:t>
            </a:r>
            <a:r>
              <a:rPr lang="en-US" dirty="0">
                <a:solidFill>
                  <a:srgbClr val="000000"/>
                </a:solidFill>
              </a:rPr>
              <a:t>advanced </a:t>
            </a:r>
            <a:r>
              <a:rPr lang="en-US" dirty="0" smtClean="0">
                <a:solidFill>
                  <a:srgbClr val="000000"/>
                </a:solidFill>
              </a:rPr>
              <a:t>topic)</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 name="TextBox 8"/>
          <p:cNvSpPr txBox="1"/>
          <p:nvPr/>
        </p:nvSpPr>
        <p:spPr>
          <a:xfrm>
            <a:off x="-152400" y="3041571"/>
            <a:ext cx="8686800" cy="3871829"/>
          </a:xfrm>
          <a:prstGeom prst="rect">
            <a:avLst/>
          </a:prstGeom>
          <a:noFill/>
        </p:spPr>
        <p:txBody>
          <a:bodyPr wrap="square" rtlCol="0">
            <a:spAutoFit/>
          </a:bodyPr>
          <a:lstStyle/>
          <a:p>
            <a:pPr marL="742950" lvl="1" indent="-285750">
              <a:spcBef>
                <a:spcPct val="20000"/>
              </a:spcBef>
              <a:buClr>
                <a:schemeClr val="accent1"/>
              </a:buClr>
              <a:buFont typeface="Wingdings" pitchFamily="2" charset="2"/>
              <a:buChar char="§"/>
            </a:pPr>
            <a:r>
              <a:rPr lang="en-US" sz="2000" b="1" dirty="0" smtClean="0">
                <a:solidFill>
                  <a:srgbClr val="000000"/>
                </a:solidFill>
              </a:rPr>
              <a:t>Use binary set encoding</a:t>
            </a:r>
            <a:endParaRPr lang="en-US" sz="2000" dirty="0" smtClean="0">
              <a:solidFill>
                <a:srgbClr val="000000"/>
              </a:solidFill>
            </a:endParaRPr>
          </a:p>
          <a:p>
            <a:pPr marL="742950" lvl="1" indent="-285750">
              <a:spcBef>
                <a:spcPct val="20000"/>
              </a:spcBef>
              <a:buClr>
                <a:schemeClr val="accent1"/>
              </a:buClr>
            </a:pPr>
            <a:r>
              <a:rPr lang="en-US" sz="2000" dirty="0" smtClean="0">
                <a:solidFill>
                  <a:srgbClr val="000000"/>
                </a:solidFill>
              </a:rPr>
              <a:t>			</a:t>
            </a:r>
            <a:r>
              <a:rPr lang="en-US" dirty="0" smtClean="0">
                <a:solidFill>
                  <a:srgbClr val="000000"/>
                </a:solidFill>
              </a:rPr>
              <a:t>If this option is selected, a compressed binary encoding scheme for set fields is used.  This option allows you to easily build neural net models using set fields with large numbers of values as inputs. However, if you use this option, you may need to increase the complexity of the network architecture (by adding more hidden units or more hidden layers) to allow the network to properly use the compressed information in binary encoded set fields. </a:t>
            </a:r>
          </a:p>
          <a:p>
            <a:pPr marL="742950" lvl="1" indent="-285750">
              <a:spcBef>
                <a:spcPct val="20000"/>
              </a:spcBef>
              <a:buClr>
                <a:schemeClr val="accent1"/>
              </a:buClr>
            </a:pPr>
            <a:r>
              <a:rPr lang="en-US" dirty="0" smtClean="0">
                <a:solidFill>
                  <a:srgbClr val="000000"/>
                </a:solidFill>
              </a:rPr>
              <a:t>    </a:t>
            </a:r>
            <a:r>
              <a:rPr lang="en-US" b="1" dirty="0" smtClean="0">
                <a:solidFill>
                  <a:srgbClr val="000000"/>
                </a:solidFill>
              </a:rPr>
              <a:t>Note:</a:t>
            </a:r>
            <a:r>
              <a:rPr lang="en-US" dirty="0" smtClean="0">
                <a:solidFill>
                  <a:srgbClr val="000000"/>
                </a:solidFill>
              </a:rPr>
              <a:t> The </a:t>
            </a:r>
            <a:r>
              <a:rPr lang="en-US" dirty="0" err="1" smtClean="0">
                <a:solidFill>
                  <a:srgbClr val="000000"/>
                </a:solidFill>
              </a:rPr>
              <a:t>simplemax</a:t>
            </a:r>
            <a:r>
              <a:rPr lang="en-US" dirty="0" smtClean="0">
                <a:solidFill>
                  <a:srgbClr val="000000"/>
                </a:solidFill>
              </a:rPr>
              <a:t> and </a:t>
            </a:r>
            <a:r>
              <a:rPr lang="en-US" dirty="0" err="1" smtClean="0">
                <a:solidFill>
                  <a:srgbClr val="000000"/>
                </a:solidFill>
              </a:rPr>
              <a:t>softmax</a:t>
            </a:r>
            <a:r>
              <a:rPr lang="en-US" dirty="0" smtClean="0">
                <a:solidFill>
                  <a:srgbClr val="000000"/>
                </a:solidFill>
              </a:rPr>
              <a:t> scoring methods, SQL generation, and export to PMML are not supported for models that  use binary set encoding </a:t>
            </a:r>
          </a:p>
          <a:p>
            <a:pPr>
              <a:buClr>
                <a:schemeClr val="accent1"/>
              </a:buClr>
            </a:pP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TotalTime>
  <Words>1653</Words>
  <Application>Microsoft Office PowerPoint</Application>
  <PresentationFormat>On-screen Show (4:3)</PresentationFormat>
  <Paragraphs>436</Paragraphs>
  <Slides>20</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Aspect</vt:lpstr>
      <vt:lpstr>Equation</vt:lpstr>
      <vt:lpstr>Data Mining Concepts</vt:lpstr>
      <vt:lpstr>Neural Networks</vt:lpstr>
      <vt:lpstr>Neural Networks (Cont)</vt:lpstr>
      <vt:lpstr>Neural Networks (Cont)</vt:lpstr>
      <vt:lpstr>Neural Networks (Cont)</vt:lpstr>
      <vt:lpstr>Neural Networks (Cont)</vt:lpstr>
      <vt:lpstr>Neural Networks (Cont)</vt:lpstr>
      <vt:lpstr>Neural Networks (Cont)</vt:lpstr>
      <vt:lpstr>Neural Networks (Cont)</vt:lpstr>
      <vt:lpstr>A Numeric Example</vt:lpstr>
      <vt:lpstr>Numeric Example (Cont)</vt:lpstr>
      <vt:lpstr>Numeric Example (Cont)</vt:lpstr>
      <vt:lpstr>Numeric Example (Cont)</vt:lpstr>
      <vt:lpstr>Numeric Example (Cont)</vt:lpstr>
      <vt:lpstr>Learning via Back Propagation</vt:lpstr>
      <vt:lpstr>Gradient Descent Method Equations</vt:lpstr>
      <vt:lpstr>Numeric Example (output node)</vt:lpstr>
      <vt:lpstr>Numeric Example (hidden layer node)</vt:lpstr>
      <vt:lpstr>Learning rate and Momentum</vt:lpstr>
      <vt:lpstr>Lessons Learnt</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David Douglas</cp:lastModifiedBy>
  <cp:revision>109</cp:revision>
  <dcterms:created xsi:type="dcterms:W3CDTF">2010-06-28T16:51:40Z</dcterms:created>
  <dcterms:modified xsi:type="dcterms:W3CDTF">2010-09-30T18:37:06Z</dcterms:modified>
</cp:coreProperties>
</file>