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64" r:id="rId4"/>
    <p:sldId id="273" r:id="rId5"/>
    <p:sldId id="274" r:id="rId6"/>
    <p:sldId id="275" r:id="rId7"/>
    <p:sldId id="276" r:id="rId8"/>
    <p:sldId id="277" r:id="rId9"/>
    <p:sldId id="27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Advanced SQL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Type I Subquery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876800"/>
          </a:xfrm>
        </p:spPr>
        <p:txBody>
          <a:bodyPr>
            <a:noAutofit/>
          </a:bodyPr>
          <a:lstStyle/>
          <a:p>
            <a:r>
              <a:rPr lang="en-US" sz="2000" smtClean="0"/>
              <a:t>Log in to MEC for this lesson and into MSSMS (Microsoft SQL Server Management Studio).</a:t>
            </a:r>
          </a:p>
          <a:p>
            <a:pPr lvl="1"/>
            <a:r>
              <a:rPr lang="en-US" sz="1800" smtClean="0"/>
              <a:t>Be sure to select your account ID under Database in the Object Explorer pane, similar to the example shown here.</a:t>
            </a:r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pPr lvl="1"/>
            <a:endParaRPr lang="en-US" sz="18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You should know the SQL covered in the SQL Fundamental series.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9718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I Subquery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 subquery </a:t>
            </a:r>
            <a:r>
              <a:rPr lang="en-US" smtClean="0"/>
              <a:t>typically </a:t>
            </a:r>
            <a:r>
              <a:rPr lang="en-US" smtClean="0"/>
              <a:t>appears in the WHERE clause or the HAVING clause but may also be in the FROM clause.</a:t>
            </a:r>
          </a:p>
          <a:p>
            <a:r>
              <a:rPr lang="en-US" smtClean="0"/>
              <a:t>The </a:t>
            </a:r>
            <a:r>
              <a:rPr lang="en-US" b="1" smtClean="0">
                <a:solidFill>
                  <a:srgbClr val="0070C0"/>
                </a:solidFill>
              </a:rPr>
              <a:t>Type I</a:t>
            </a:r>
            <a:r>
              <a:rPr lang="en-US" smtClean="0"/>
              <a:t> subquery is executed one time—before the outer query—and the output is a termporary data set used by the outer query.</a:t>
            </a:r>
          </a:p>
          <a:p>
            <a:r>
              <a:rPr lang="en-US" smtClean="0"/>
              <a:t>Let’s take a look at a simple example 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I Subquery -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List the students working on the auto shop database project</a:t>
            </a:r>
            <a:r>
              <a:rPr lang="en-US" smtClean="0"/>
              <a:t>.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S-T: List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students working on the auto shop database project.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Subquery: Find the team ID for the team working on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auto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shop project.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Outer query: List students assigned to that team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  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Subquery */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teamID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from teams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where project like '%auto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shop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%‘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Outer query lists students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stdlname, std_teamID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std_teamID </a:t>
            </a: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</a:t>
            </a:r>
            <a:endParaRPr lang="en-US" sz="1200" b="1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teamID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from teams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where project like '%auto shop%';</a:t>
            </a:r>
            <a:endParaRPr lang="en-US" sz="120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343400"/>
            <a:ext cx="3124200" cy="208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124200"/>
            <a:ext cx="2280381" cy="115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I Subquery </a:t>
            </a:r>
            <a:r>
              <a:rPr lang="en-US" smtClean="0"/>
              <a:t>– Another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List the herb crop/varieties planted in sector B of the South Seed zone. 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Greenhouse:  Show crops of type herb planted in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sector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of the South Seed zone. 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Subquery: List bay-beds for zone South Seed, sector B. 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Outer query: List the crop_type, bay_bed, crop, and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variety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herb crop type.</a:t>
            </a:r>
          </a:p>
          <a:p>
            <a:pPr marL="0" indent="0"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*/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Subquery */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bay_bed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From tblBay_Bed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Where zone =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'South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Seed‘ and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sector =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'B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Outer query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crop_type, bay_bed, tblcrop.crop, variety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tblCropPlanting, tblCropVariety, tblCrop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tblCrop.crop = tblCropVariety.crop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tblCropVariety.cropVarID = tblCropPlanting.cropVarID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crop_type = 'Herb'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bay_bed </a:t>
            </a:r>
            <a:r>
              <a:rPr lang="en-US" sz="15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</a:t>
            </a:r>
            <a:endParaRPr lang="en-US" sz="1200" b="1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bay_bed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From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tblBay_Bed</a:t>
            </a:r>
          </a:p>
          <a:p>
            <a:pPr>
              <a:buNone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Where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zone =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'South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Seed‘ and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sector = 'B'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895600"/>
            <a:ext cx="161405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572000"/>
            <a:ext cx="2456049" cy="1847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I Subquery </a:t>
            </a:r>
            <a:r>
              <a:rPr lang="en-US" smtClean="0"/>
              <a:t>– versus Distinct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Subquery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versus DISTINCT 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Show students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who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did evaluations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about their teammates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Show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the student's ID and name. 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students.stdid = evaluations.evaluatorID;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Remove duplicates */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3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distinct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stdid, stdfname, stdlname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students.stdid = evaluations.evaluatorID;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Try this with a Type I subquery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Subquery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:  List the evaluator IDs.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Outquery:  List the students that have an ID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in 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the subquery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list.  */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</a:t>
            </a:r>
            <a:r>
              <a:rPr lang="en-US" sz="13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</a:t>
            </a:r>
            <a:endParaRPr lang="en-US" sz="1200" b="1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(select evaluatorID</a:t>
            </a:r>
          </a:p>
          <a:p>
            <a:pPr>
              <a:buNone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from evaluations);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2895600"/>
            <a:ext cx="1878095" cy="86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905000"/>
            <a:ext cx="1902381" cy="75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886200"/>
            <a:ext cx="2042858" cy="250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I Subquery </a:t>
            </a:r>
            <a:r>
              <a:rPr lang="en-US" smtClean="0"/>
              <a:t>for deleting records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848600" cy="114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If you want to delete records from a table based on criteria in another table, you must use a Type I subquery.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514600"/>
            <a:ext cx="2460952" cy="182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2438400"/>
            <a:ext cx="4648200" cy="38100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For instance, see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which students didn’t do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any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evaluations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 Note the use of NOT IN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. 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stdid, stdfname, stdlname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</a:t>
            </a: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NOT IN</a:t>
            </a:r>
            <a:endParaRPr lang="en-US" sz="1200" b="1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evaluatorID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from evaluations);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If we wanted to delete these students, we would use the following statement. 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delete </a:t>
            </a: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stdid </a:t>
            </a:r>
            <a:r>
              <a:rPr lang="en-US" sz="16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NOT IN</a:t>
            </a:r>
            <a:endParaRPr lang="en-US" sz="1200" b="1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evaluatorID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evaluations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5334000"/>
            <a:ext cx="4114800" cy="83099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50800" dir="5400000" algn="ctr" rotWithShape="0">
              <a:schemeClr val="tx2">
                <a:lumMod val="40000"/>
                <a:lumOff val="6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600" smtClean="0"/>
              <a:t>However, we can’t execute this delete statement because it conflicts with the evaluatee foreign key constraint.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 I </a:t>
            </a:r>
            <a:r>
              <a:rPr lang="en-US" smtClean="0"/>
              <a:t>Subquery in the HAVING clause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848600" cy="914400"/>
          </a:xfrm>
        </p:spPr>
        <p:txBody>
          <a:bodyPr>
            <a:normAutofit/>
          </a:bodyPr>
          <a:lstStyle/>
          <a:p>
            <a:r>
              <a:rPr lang="en-US" smtClean="0"/>
              <a:t>Find out who got an average evaluation score higher than the class average .</a:t>
            </a:r>
          </a:p>
          <a:p>
            <a:pPr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2362200"/>
            <a:ext cx="4876800" cy="38862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Subquery */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avg(score)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From eval_items_scores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/* List students with an above average score. *;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stdid, stdlname, std_teamID, avg(score)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from students, evaluations, eval_items_scores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where students.stdid = evaluations.evaluateeID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and evaluations.eval_id = eval_items_scores.eval_id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group by stdid, stdlname, std_teamID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b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HAVING avg(score) &gt;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Select avg(score)</a:t>
            </a:r>
          </a:p>
          <a:p>
            <a:pPr lvl="0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20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From eval_items_scores</a:t>
            </a:r>
            <a:r>
              <a:rPr lang="en-US" sz="120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endParaRPr lang="en-US" sz="1200" smtClean="0">
              <a:latin typeface="Courier New" pitchFamily="49" charset="0"/>
              <a:cs typeface="Courier New" pitchFamily="49" charset="0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438400"/>
            <a:ext cx="10287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038600"/>
            <a:ext cx="288856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Type I </a:t>
            </a:r>
            <a:r>
              <a:rPr lang="en-US" smtClean="0"/>
              <a:t>subquery in the WHERE clause.</a:t>
            </a:r>
            <a:endParaRPr lang="en-US" smtClean="0"/>
          </a:p>
          <a:p>
            <a:pPr lvl="1"/>
            <a:r>
              <a:rPr lang="en-US" smtClean="0"/>
              <a:t>The IN/NOT IN operator acts like a join between the outer query and the subquery.</a:t>
            </a:r>
          </a:p>
          <a:p>
            <a:pPr lvl="1"/>
            <a:r>
              <a:rPr lang="en-US" smtClean="0"/>
              <a:t>The inner query doesn’t reference the outer query.</a:t>
            </a:r>
          </a:p>
          <a:p>
            <a:pPr lvl="1"/>
            <a:r>
              <a:rPr lang="en-US" smtClean="0"/>
              <a:t>Do data is displayed directly from the subquery.</a:t>
            </a:r>
          </a:p>
          <a:p>
            <a:r>
              <a:rPr lang="en-US" smtClean="0"/>
              <a:t>Deleting data using the Type I query</a:t>
            </a:r>
            <a:r>
              <a:rPr lang="en-US" smtClean="0"/>
              <a:t>.</a:t>
            </a:r>
          </a:p>
          <a:p>
            <a:r>
              <a:rPr lang="en-US" smtClean="0"/>
              <a:t>A Type I subquery in the HAVING clause.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1123</TotalTime>
  <Words>906</Words>
  <Application>Microsoft Office PowerPoint</Application>
  <PresentationFormat>On-screen Show (4:3)</PresentationFormat>
  <Paragraphs>185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mec_DB_template</vt:lpstr>
      <vt:lpstr>Advanced SQL</vt:lpstr>
      <vt:lpstr>What you’ll need …</vt:lpstr>
      <vt:lpstr>Type I Subquery</vt:lpstr>
      <vt:lpstr>Type I Subquery - Example</vt:lpstr>
      <vt:lpstr>Type I Subquery – Another Example</vt:lpstr>
      <vt:lpstr>Type I Subquery – versus Distinct</vt:lpstr>
      <vt:lpstr>Type I Subquery for deleting records</vt:lpstr>
      <vt:lpstr>Type I Subquery in the HAVING clause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142</cp:revision>
  <dcterms:created xsi:type="dcterms:W3CDTF">2010-07-09T15:49:05Z</dcterms:created>
  <dcterms:modified xsi:type="dcterms:W3CDTF">2011-06-10T21:17:31Z</dcterms:modified>
</cp:coreProperties>
</file>