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4" r:id="rId4"/>
    <p:sldId id="273" r:id="rId5"/>
    <p:sldId id="278" r:id="rId6"/>
    <p:sldId id="274" r:id="rId7"/>
    <p:sldId id="279" r:id="rId8"/>
    <p:sldId id="272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Advanced SQL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Type </a:t>
            </a:r>
            <a:r>
              <a:rPr lang="en-US" smtClean="0"/>
              <a:t>II (Correlated) Subquery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Autofit/>
          </a:bodyPr>
          <a:lstStyle/>
          <a:p>
            <a:r>
              <a:rPr lang="en-US" sz="2000" smtClean="0"/>
              <a:t>Log in to MEC for this lesson and into MSSMS (Microsoft SQL Server Management Studio).</a:t>
            </a:r>
          </a:p>
          <a:p>
            <a:pPr lvl="1"/>
            <a:r>
              <a:rPr lang="en-US" sz="1800" smtClean="0"/>
              <a:t>Be sure to select your account ID under Database in the Object Explorer pane, similar to the example shown here.</a:t>
            </a:r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You should know the SQL covered in the SQL Fundamental series.  </a:t>
            </a:r>
            <a:endParaRPr lang="en-US" sz="2000" smtClean="0"/>
          </a:p>
          <a:p>
            <a:r>
              <a:rPr lang="en-US" sz="2000" smtClean="0"/>
              <a:t>You should know the Type I subquery covered in the previous tutorial.</a:t>
            </a: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9718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</a:t>
            </a:r>
            <a:r>
              <a:rPr lang="en-US" smtClean="0"/>
              <a:t>II Subquery (Correlated)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00600"/>
          </a:xfrm>
        </p:spPr>
        <p:txBody>
          <a:bodyPr>
            <a:normAutofit fontScale="92500"/>
          </a:bodyPr>
          <a:lstStyle/>
          <a:p>
            <a:r>
              <a:rPr lang="en-US" smtClean="0"/>
              <a:t>You saw that the Type I subquery executes independently from the outer query</a:t>
            </a:r>
            <a:r>
              <a:rPr lang="en-US" smtClean="0"/>
              <a:t>.  The subquery executes then the outer query uses that temporary data set.  This is the key difference between Type I and Type II.</a:t>
            </a:r>
            <a:endParaRPr lang="en-US" smtClean="0"/>
          </a:p>
          <a:p>
            <a:r>
              <a:rPr lang="en-US" smtClean="0"/>
              <a:t>A </a:t>
            </a:r>
            <a:r>
              <a:rPr lang="en-US" b="1" smtClean="0">
                <a:solidFill>
                  <a:srgbClr val="0070C0"/>
                </a:solidFill>
              </a:rPr>
              <a:t>Type II</a:t>
            </a:r>
            <a:r>
              <a:rPr lang="en-US" smtClean="0"/>
              <a:t> </a:t>
            </a:r>
            <a:r>
              <a:rPr lang="en-US" smtClean="0"/>
              <a:t>subquery </a:t>
            </a:r>
            <a:r>
              <a:rPr lang="en-US" smtClean="0"/>
              <a:t>references one or more columns in the outer query.  The Type II subquery executes once for EACH row in the outer query. </a:t>
            </a:r>
          </a:p>
          <a:p>
            <a:r>
              <a:rPr lang="en-US" smtClean="0"/>
              <a:t>Type II subqueries are used for “difference” problems: What data in the outer query does NOT exist in the subquery?</a:t>
            </a:r>
          </a:p>
          <a:p>
            <a:r>
              <a:rPr lang="en-US" smtClean="0"/>
              <a:t>As with Type I, the Type II query output should NOT show any columns in the subquery.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</a:t>
            </a:r>
            <a:r>
              <a:rPr lang="en-US" smtClean="0"/>
              <a:t>II </a:t>
            </a:r>
            <a:r>
              <a:rPr lang="en-US" smtClean="0"/>
              <a:t>Subquery -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S-T: List students working on the auto shop database project.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Subquery: Find the team ID for the team working on the auto shop project.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Outer query: List students assigned to that team ID.   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Type I subquery */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std_teamID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std_teamID </a:t>
            </a: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</a:t>
            </a:r>
            <a:endParaRPr lang="en-US" sz="1200" b="1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teamID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from teams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where project like '%auto shop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%‘);</a:t>
            </a:r>
          </a:p>
          <a:p>
            <a:pPr>
              <a:buNone/>
            </a:pPr>
            <a:endParaRPr lang="en-US" sz="120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Type II Subquery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std_teamID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EXISTS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20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(select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from teams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where </a:t>
            </a:r>
            <a:r>
              <a:rPr lang="en-US" sz="14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students.std_teamID = teams.teamID</a:t>
            </a:r>
            <a:endParaRPr lang="en-US" sz="1200" b="1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and project like '%auto shop%');</a:t>
            </a:r>
          </a:p>
          <a:p>
            <a:pPr>
              <a:buNone/>
            </a:pPr>
            <a:endParaRPr lang="en-US" sz="120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09800"/>
            <a:ext cx="2956190" cy="197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419600"/>
            <a:ext cx="2956190" cy="196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</a:t>
            </a:r>
            <a:r>
              <a:rPr lang="en-US" smtClean="0"/>
              <a:t>II </a:t>
            </a:r>
            <a:r>
              <a:rPr lang="en-US" smtClean="0"/>
              <a:t>Subquery </a:t>
            </a:r>
            <a:r>
              <a:rPr lang="en-US" smtClean="0"/>
              <a:t>– </a:t>
            </a:r>
            <a:r>
              <a:rPr lang="en-US" smtClean="0"/>
              <a:t>A closer look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S-T: List students working on the auto shop database project.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Subquery: Find the team ID for the team working on the auto shop project.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Outer query: List students assigned to that team ID.   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stdid, stdfname, stdlname, std_teamID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6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EXISTS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40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(select </a:t>
            </a: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buNone/>
            </a:pP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from teams</a:t>
            </a:r>
          </a:p>
          <a:p>
            <a:pPr>
              <a:buNone/>
            </a:pP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where </a:t>
            </a:r>
            <a:r>
              <a:rPr lang="en-US" sz="16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students.std_teamID = teams.teamID</a:t>
            </a:r>
            <a:endParaRPr lang="en-US" sz="1400" b="1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and project like '%auto shop%');</a:t>
            </a:r>
          </a:p>
          <a:p>
            <a:pPr>
              <a:buNone/>
            </a:pPr>
            <a:endParaRPr lang="en-US" sz="120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3657600" y="2743201"/>
            <a:ext cx="4800600" cy="646331"/>
          </a:xfrm>
          <a:prstGeom prst="rect">
            <a:avLst/>
          </a:prstGeom>
          <a:noFill/>
          <a:ln w="3492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Join the outer query with the subquery in the subquery’s WHERE clause.</a:t>
            </a:r>
            <a:endParaRPr lang="en-US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rot="10800000">
            <a:off x="2133600" y="2819405"/>
            <a:ext cx="1524000" cy="246963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rot="10800000" flipV="1">
            <a:off x="2362200" y="3066366"/>
            <a:ext cx="1295400" cy="591229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4419600"/>
            <a:ext cx="3962400" cy="1077218"/>
          </a:xfrm>
          <a:prstGeom prst="rect">
            <a:avLst/>
          </a:prstGeom>
          <a:noFill/>
          <a:ln w="349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600" smtClean="0"/>
              <a:t>You don’t list the STUDENTS table in the subquery, although you reference that table in the WHERE clause.</a:t>
            </a:r>
            <a:endParaRPr lang="en-US" sz="1600"/>
          </a:p>
        </p:txBody>
      </p:sp>
      <p:sp>
        <p:nvSpPr>
          <p:cNvPr id="19" name="Oval 18"/>
          <p:cNvSpPr/>
          <p:nvPr/>
        </p:nvSpPr>
        <p:spPr>
          <a:xfrm>
            <a:off x="2514600" y="3657600"/>
            <a:ext cx="14478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0600" y="3657600"/>
            <a:ext cx="10668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9600" y="4419600"/>
            <a:ext cx="3124200" cy="830997"/>
          </a:xfrm>
          <a:prstGeom prst="rect">
            <a:avLst/>
          </a:prstGeom>
          <a:noFill/>
          <a:ln w="349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600" smtClean="0"/>
              <a:t>Unlike the Type I subquery, don’t list a common field before the EXISTS keyword. </a:t>
            </a:r>
            <a:endParaRPr lang="en-US" sz="1600"/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rot="16200000" flipV="1">
            <a:off x="1047750" y="3295650"/>
            <a:ext cx="1295400" cy="952500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" y="5334000"/>
            <a:ext cx="3657600" cy="1077218"/>
          </a:xfrm>
          <a:prstGeom prst="rect">
            <a:avLst/>
          </a:prstGeom>
          <a:noFill/>
          <a:ln w="349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smtClean="0"/>
              <a:t>Also, it doesn’t matter what field(s) you list in the SELECT clause of the subquery because it is not used by the outer query.</a:t>
            </a:r>
            <a:endParaRPr lang="en-US" sz="1600"/>
          </a:p>
        </p:txBody>
      </p:sp>
      <p:cxnSp>
        <p:nvCxnSpPr>
          <p:cNvPr id="26" name="Straight Arrow Connector 25"/>
          <p:cNvCxnSpPr>
            <a:stCxn id="25" idx="0"/>
          </p:cNvCxnSpPr>
          <p:nvPr/>
        </p:nvCxnSpPr>
        <p:spPr>
          <a:xfrm rot="16200000" flipV="1">
            <a:off x="1047750" y="3943349"/>
            <a:ext cx="1981200" cy="800101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</a:t>
            </a:r>
            <a:r>
              <a:rPr lang="en-US" smtClean="0"/>
              <a:t>II </a:t>
            </a:r>
            <a:r>
              <a:rPr lang="en-US" smtClean="0"/>
              <a:t>Subquery – Another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Greenhouse:  Show crops of type herb planted in sector B of the South Seed zone.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Subquery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: List bay-beds for zone South Seed, sector B.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Outer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query: List the crop_type, bay_bed, crop, and variety for the herb crop type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.  */</a:t>
            </a:r>
          </a:p>
          <a:p>
            <a:pPr marL="0" indent="0"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crop_type, bay_bed, tblcrop.crop, variety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tblCropPlanting, tblCropVariety, tblCrop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tblCrop.crop = tblCropVariety.crop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tblCropVariety.cropVarID = tblCropPlanting.cropVarID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crop_type = 'Herb'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6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EXISTS</a:t>
            </a:r>
            <a:endParaRPr lang="en-US" sz="1200" b="1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(Select * 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From tblBay_Bed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Where zone = 'South Seed'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and sector = 'B'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and </a:t>
            </a:r>
            <a:r>
              <a:rPr lang="en-US" sz="16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tblCropPlanting.bay_bed </a:t>
            </a:r>
            <a:r>
              <a:rPr lang="en-US" sz="16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n-US" sz="1600" b="1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tblBay_Bed.bay_bed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63953"/>
            <a:ext cx="3392762" cy="291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</a:t>
            </a:r>
            <a:r>
              <a:rPr lang="en-US" smtClean="0"/>
              <a:t>II </a:t>
            </a:r>
            <a:r>
              <a:rPr lang="en-US" smtClean="0"/>
              <a:t>Subquery – Another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/* Example of a DIFFERENCE problem. </a:t>
            </a:r>
          </a:p>
          <a:p>
            <a:pPr marL="0" indent="0"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S-T:  Show students who have not completed an evaluation. */</a:t>
            </a:r>
          </a:p>
          <a:p>
            <a:pPr marL="0" indent="0"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Incorrect attempt */</a:t>
            </a: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stdid, stdfname, stdlname</a:t>
            </a: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students, evaluations</a:t>
            </a: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students.stdid &lt;&gt; evaluations.evaluatorID;</a:t>
            </a:r>
          </a:p>
          <a:p>
            <a:pPr marL="0" indent="0"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Using the Type II subquery */</a:t>
            </a: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stdid, stdfname, stdlname</a:t>
            </a: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6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NOT EXISTS</a:t>
            </a:r>
            <a:endParaRPr lang="en-US" sz="1400" b="1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(select * from</a:t>
            </a:r>
          </a:p>
          <a:p>
            <a:pPr marL="0" indent="0">
              <a:buNone/>
            </a:pPr>
            <a:r>
              <a:rPr lang="en-US" sz="140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evaluations where</a:t>
            </a:r>
          </a:p>
          <a:p>
            <a:pPr marL="0" indent="0">
              <a:buNone/>
            </a:pPr>
            <a:r>
              <a:rPr lang="en-US" sz="140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students.stdid = evaluatorID</a:t>
            </a:r>
            <a:r>
              <a:rPr lang="en-US" sz="140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10000"/>
            <a:ext cx="30003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Type </a:t>
            </a:r>
            <a:r>
              <a:rPr lang="en-US" smtClean="0"/>
              <a:t>II (correlated) subquery.</a:t>
            </a:r>
            <a:endParaRPr lang="en-US" smtClean="0"/>
          </a:p>
          <a:p>
            <a:r>
              <a:rPr lang="en-US" smtClean="0"/>
              <a:t>Example of Type I and Type II solutions.</a:t>
            </a:r>
          </a:p>
          <a:p>
            <a:r>
              <a:rPr lang="en-US" smtClean="0"/>
              <a:t>Solving a “difference” problem with a Type II subquery.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1296</TotalTime>
  <Words>836</Words>
  <Application>Microsoft Office PowerPoint</Application>
  <PresentationFormat>On-screen Show (4:3)</PresentationFormat>
  <Paragraphs>142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mec_DB_template</vt:lpstr>
      <vt:lpstr>Advanced SQL</vt:lpstr>
      <vt:lpstr>What you’ll need …</vt:lpstr>
      <vt:lpstr>Type II Subquery (Correlated)</vt:lpstr>
      <vt:lpstr>Type II Subquery - Example</vt:lpstr>
      <vt:lpstr>Type II Subquery – A closer look</vt:lpstr>
      <vt:lpstr>Type II Subquery – Another Example</vt:lpstr>
      <vt:lpstr>Type II Subquery – Another Example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157</cp:revision>
  <dcterms:created xsi:type="dcterms:W3CDTF">2010-07-09T15:49:05Z</dcterms:created>
  <dcterms:modified xsi:type="dcterms:W3CDTF">2011-06-13T20:01:39Z</dcterms:modified>
</cp:coreProperties>
</file>