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Enterprise Consortium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7/13/2010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 Kreie, New Mexico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Enterprise Consortium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7/13/2010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 Kreie, New Mexico State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ultyresourcecenter.com/" TargetMode="External"/><Relationship Id="rId2" Type="http://schemas.openxmlformats.org/officeDocument/2006/relationships/hyperlink" Target="http://enterprise.waltoncollege.uark.ed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ultyresourcecenter.com/" TargetMode="External"/><Relationship Id="rId2" Type="http://schemas.openxmlformats.org/officeDocument/2006/relationships/hyperlink" Target="http://enterprise.waltoncollege.uark.edu/mec.as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Data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5638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are relatively few symbols in data modeling but many terms and concepts are represented by a deceptively simple set of symbols.</a:t>
            </a:r>
          </a:p>
          <a:p>
            <a:r>
              <a:rPr lang="en-US" i="1" dirty="0" smtClean="0"/>
              <a:t>We can’t seem to agree! </a:t>
            </a:r>
            <a:r>
              <a:rPr lang="en-US" dirty="0" smtClean="0"/>
              <a:t>There is than one set of symbols (a.k.a. </a:t>
            </a:r>
            <a:r>
              <a:rPr lang="en-US" b="1" dirty="0" smtClean="0"/>
              <a:t>notation</a:t>
            </a:r>
            <a:r>
              <a:rPr lang="en-US" dirty="0" smtClean="0"/>
              <a:t>) used for data modeling.   There is no consensus among IS professionals on which set to use.</a:t>
            </a:r>
          </a:p>
          <a:p>
            <a:r>
              <a:rPr lang="en-US" dirty="0" smtClean="0"/>
              <a:t>We’ll use the </a:t>
            </a:r>
            <a:r>
              <a:rPr lang="en-US" b="1" dirty="0" smtClean="0"/>
              <a:t>crow’s feet</a:t>
            </a:r>
            <a:r>
              <a:rPr lang="en-US" dirty="0" smtClean="0"/>
              <a:t> notation.  It is commonly found in systems analysis and design textbooks. </a:t>
            </a:r>
          </a:p>
          <a:p>
            <a:r>
              <a:rPr lang="en-US" dirty="0" smtClean="0"/>
              <a:t>Once you become comfortable with data modeling terms—what they are and, more importantly, what they mean—you’ll find it fairly easy to switch from one notation to another.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 –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Entity</a:t>
            </a:r>
            <a:r>
              <a:rPr lang="en-US" dirty="0" smtClean="0"/>
              <a:t>: An entity is a person</a:t>
            </a:r>
            <a:r>
              <a:rPr lang="en-US" smtClean="0"/>
              <a:t>, place, thing or event about </a:t>
            </a:r>
            <a:r>
              <a:rPr lang="en-US" dirty="0" smtClean="0"/>
              <a:t>which we want to store information.  Example entities are: customer, inventory, project, etc.</a:t>
            </a:r>
          </a:p>
          <a:p>
            <a:r>
              <a:rPr lang="en-US" b="1" dirty="0" smtClean="0"/>
              <a:t>Entity type</a:t>
            </a:r>
            <a:r>
              <a:rPr lang="en-US" dirty="0" smtClean="0"/>
              <a:t> and </a:t>
            </a:r>
            <a:r>
              <a:rPr lang="en-US" b="1" dirty="0" smtClean="0"/>
              <a:t>entity</a:t>
            </a:r>
            <a:r>
              <a:rPr lang="en-US" dirty="0" smtClean="0"/>
              <a:t>: We usually say “entity” but you may also hear “entity type”.</a:t>
            </a:r>
          </a:p>
          <a:p>
            <a:r>
              <a:rPr lang="en-US" b="1" dirty="0" smtClean="0"/>
              <a:t>Entity</a:t>
            </a:r>
            <a:r>
              <a:rPr lang="en-US" dirty="0" smtClean="0"/>
              <a:t> and </a:t>
            </a:r>
            <a:r>
              <a:rPr lang="en-US" b="1" dirty="0" smtClean="0"/>
              <a:t>entity instance</a:t>
            </a:r>
            <a:r>
              <a:rPr lang="en-US" dirty="0" smtClean="0"/>
              <a:t>: An entity instance is a </a:t>
            </a:r>
            <a:r>
              <a:rPr lang="en-US" u="sng" dirty="0" smtClean="0"/>
              <a:t>single</a:t>
            </a:r>
            <a:r>
              <a:rPr lang="en-US" dirty="0" smtClean="0"/>
              <a:t> occurrence of an entity.  For example: Bob Wilson is an instance of the entity CUSTOMER.</a:t>
            </a:r>
          </a:p>
          <a:p>
            <a:r>
              <a:rPr lang="en-US" dirty="0" smtClean="0"/>
              <a:t>The symbol for an entity is a rectangle: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7" name="Rectangle 150"/>
          <p:cNvSpPr>
            <a:spLocks noChangeArrowheads="1"/>
          </p:cNvSpPr>
          <p:nvPr/>
        </p:nvSpPr>
        <p:spPr bwMode="auto">
          <a:xfrm>
            <a:off x="7162800" y="5257800"/>
            <a:ext cx="1524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ENTITY</a:t>
            </a:r>
            <a:endParaRPr lang="en-US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 –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Attribute</a:t>
            </a:r>
            <a:r>
              <a:rPr lang="en-US" dirty="0" smtClean="0"/>
              <a:t>: An attribute is a single unit of information that describes something about an entity.  </a:t>
            </a:r>
          </a:p>
          <a:p>
            <a:r>
              <a:rPr lang="en-US" dirty="0" smtClean="0"/>
              <a:t>An entity usually has many attributes.</a:t>
            </a:r>
          </a:p>
          <a:p>
            <a:r>
              <a:rPr lang="en-US" dirty="0" smtClean="0"/>
              <a:t>Example:  For a CUSTOMER entity, we probably want to know the customer’s first name, last name, address, home phone number, etc.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7" name="Rectangle 150"/>
          <p:cNvSpPr>
            <a:spLocks noChangeArrowheads="1"/>
          </p:cNvSpPr>
          <p:nvPr/>
        </p:nvSpPr>
        <p:spPr bwMode="auto">
          <a:xfrm>
            <a:off x="1828800" y="4724400"/>
            <a:ext cx="1905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ENTITY</a:t>
            </a:r>
          </a:p>
          <a:p>
            <a:r>
              <a:rPr lang="en-US" sz="1600" dirty="0" smtClean="0">
                <a:latin typeface="Arial" charset="0"/>
              </a:rPr>
              <a:t>Attribute1</a:t>
            </a:r>
          </a:p>
          <a:p>
            <a:r>
              <a:rPr lang="en-US" sz="1600" dirty="0" smtClean="0">
                <a:latin typeface="Arial" charset="0"/>
              </a:rPr>
              <a:t>Attribute 2</a:t>
            </a:r>
            <a:endParaRPr lang="en-US" sz="1600" dirty="0">
              <a:latin typeface="Arial" charset="0"/>
            </a:endParaRPr>
          </a:p>
        </p:txBody>
      </p:sp>
      <p:sp>
        <p:nvSpPr>
          <p:cNvPr id="8" name="Rectangle 150"/>
          <p:cNvSpPr>
            <a:spLocks noChangeArrowheads="1"/>
          </p:cNvSpPr>
          <p:nvPr/>
        </p:nvSpPr>
        <p:spPr bwMode="auto">
          <a:xfrm>
            <a:off x="4953000" y="4724400"/>
            <a:ext cx="1905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CUSTOMER</a:t>
            </a:r>
          </a:p>
          <a:p>
            <a:r>
              <a:rPr lang="en-US" sz="1600" dirty="0" smtClean="0">
                <a:latin typeface="Arial" charset="0"/>
              </a:rPr>
              <a:t>Cust_First_Name</a:t>
            </a:r>
          </a:p>
          <a:p>
            <a:r>
              <a:rPr lang="en-US" sz="1600" smtClean="0">
                <a:latin typeface="Arial" charset="0"/>
              </a:rPr>
              <a:t>Cust_Last_Name</a:t>
            </a:r>
          </a:p>
          <a:p>
            <a:r>
              <a:rPr lang="en-US" sz="1600" smtClean="0">
                <a:latin typeface="Arial" charset="0"/>
              </a:rPr>
              <a:t>Cust_Phone</a:t>
            </a:r>
            <a:endParaRPr lang="en-US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Model: </a:t>
            </a:r>
            <a:br>
              <a:rPr lang="en-US" dirty="0" smtClean="0"/>
            </a:br>
            <a:r>
              <a:rPr lang="en-US" dirty="0" smtClean="0"/>
              <a:t>Different kinds of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715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this example of an EMPLOYEE entity, some of the attributes have additional notation that is  important to understand.  </a:t>
            </a:r>
          </a:p>
          <a:p>
            <a:r>
              <a:rPr lang="en-US" b="1" dirty="0" smtClean="0"/>
              <a:t>EMP_ID</a:t>
            </a:r>
            <a:r>
              <a:rPr lang="en-US" dirty="0" smtClean="0"/>
              <a:t> is an </a:t>
            </a:r>
            <a:r>
              <a:rPr lang="en-US" b="1" dirty="0" smtClean="0"/>
              <a:t>identifier</a:t>
            </a:r>
            <a:r>
              <a:rPr lang="en-US" dirty="0" smtClean="0"/>
              <a:t>.  Each entity instance has a unique value for the identifier attribute. Another way to put this: Each identifier value uniquely identifies one entity instance.</a:t>
            </a:r>
          </a:p>
          <a:p>
            <a:r>
              <a:rPr lang="en-US" b="1" dirty="0" smtClean="0"/>
              <a:t>Emp_Phone</a:t>
            </a:r>
            <a:r>
              <a:rPr lang="en-US" dirty="0" smtClean="0"/>
              <a:t> is a </a:t>
            </a:r>
            <a:r>
              <a:rPr lang="en-US" b="1" dirty="0" smtClean="0"/>
              <a:t>multivalued</a:t>
            </a:r>
            <a:r>
              <a:rPr lang="en-US" dirty="0" smtClean="0"/>
              <a:t> attribute.  That means each employee may have more than one phone number.  So, this “phone number” attribute can have more than one value for each entity instance.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9" name="Rectangle 150"/>
          <p:cNvSpPr>
            <a:spLocks noChangeArrowheads="1"/>
          </p:cNvSpPr>
          <p:nvPr/>
        </p:nvSpPr>
        <p:spPr bwMode="auto">
          <a:xfrm>
            <a:off x="6324600" y="1295400"/>
            <a:ext cx="2209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EMPLOYEE</a:t>
            </a:r>
          </a:p>
          <a:p>
            <a:r>
              <a:rPr lang="en-US" sz="1600" u="sng" dirty="0" smtClean="0">
                <a:latin typeface="Arial" charset="0"/>
              </a:rPr>
              <a:t>Emp_ID</a:t>
            </a:r>
          </a:p>
          <a:p>
            <a:r>
              <a:rPr lang="en-US" sz="1600" dirty="0" smtClean="0">
                <a:latin typeface="Arial" charset="0"/>
              </a:rPr>
              <a:t>Emp_First_Name</a:t>
            </a:r>
          </a:p>
          <a:p>
            <a:r>
              <a:rPr lang="en-US" sz="1600" dirty="0" smtClean="0">
                <a:latin typeface="Arial" charset="0"/>
              </a:rPr>
              <a:t>Emp_Last_Name</a:t>
            </a:r>
          </a:p>
          <a:p>
            <a:r>
              <a:rPr lang="en-US" sz="1600" dirty="0" smtClean="0">
                <a:latin typeface="Arial" charset="0"/>
              </a:rPr>
              <a:t>{Emp_Phone}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32004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Karla Stevens has employee ID 3492.  </a:t>
            </a:r>
          </a:p>
          <a:p>
            <a:r>
              <a:rPr lang="en-US" sz="1600" dirty="0" smtClean="0"/>
              <a:t>David Adams has employee ID 4382.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44196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Karla Stevens has a number for her office phone number, her cell phone, and her  home phone.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 –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the data model, one </a:t>
            </a:r>
            <a:r>
              <a:rPr lang="en-US" smtClean="0"/>
              <a:t>entity is related </a:t>
            </a:r>
            <a:r>
              <a:rPr lang="en-US" dirty="0" smtClean="0"/>
              <a:t>to one or </a:t>
            </a:r>
            <a:r>
              <a:rPr lang="en-US" smtClean="0"/>
              <a:t>more entities.  </a:t>
            </a:r>
            <a:endParaRPr lang="en-US" dirty="0" smtClean="0"/>
          </a:p>
          <a:p>
            <a:r>
              <a:rPr lang="en-US" dirty="0" smtClean="0"/>
              <a:t>A line represents a </a:t>
            </a:r>
            <a:r>
              <a:rPr lang="en-US" b="1" dirty="0" smtClean="0"/>
              <a:t>relationship</a:t>
            </a:r>
            <a:r>
              <a:rPr lang="en-US" dirty="0" smtClean="0"/>
              <a:t> between two entities.</a:t>
            </a:r>
          </a:p>
          <a:p>
            <a:r>
              <a:rPr lang="en-US" dirty="0" smtClean="0"/>
              <a:t>In the example below a CUSTOMER is related to an ORDER and an ORDER is related to INVENTORY.  (Attributes aren’t shown in order to simplify the diagram.)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5029200"/>
            <a:ext cx="8001000" cy="609600"/>
            <a:chOff x="457200" y="4495800"/>
            <a:chExt cx="8001000" cy="609600"/>
          </a:xfrm>
        </p:grpSpPr>
        <p:sp>
          <p:nvSpPr>
            <p:cNvPr id="8" name="Rectangle 150"/>
            <p:cNvSpPr>
              <a:spLocks noChangeArrowheads="1"/>
            </p:cNvSpPr>
            <p:nvPr/>
          </p:nvSpPr>
          <p:spPr bwMode="auto">
            <a:xfrm>
              <a:off x="457200" y="44958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Arial" charset="0"/>
                </a:rPr>
                <a:t>CUSTOMER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9" name="Rectangle 150"/>
            <p:cNvSpPr>
              <a:spLocks noChangeArrowheads="1"/>
            </p:cNvSpPr>
            <p:nvPr/>
          </p:nvSpPr>
          <p:spPr bwMode="auto">
            <a:xfrm>
              <a:off x="6629400" y="44958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Arial" charset="0"/>
                </a:rPr>
                <a:t>INVENTORY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10" name="Rectangle 150"/>
            <p:cNvSpPr>
              <a:spLocks noChangeArrowheads="1"/>
            </p:cNvSpPr>
            <p:nvPr/>
          </p:nvSpPr>
          <p:spPr bwMode="auto">
            <a:xfrm>
              <a:off x="3505200" y="44958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Arial" charset="0"/>
                </a:rPr>
                <a:t>ORDER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11" name="Straight Connector 10"/>
            <p:cNvCxnSpPr>
              <a:stCxn id="8" idx="3"/>
              <a:endCxn id="10" idx="1"/>
            </p:cNvCxnSpPr>
            <p:nvPr/>
          </p:nvCxnSpPr>
          <p:spPr>
            <a:xfrm>
              <a:off x="2286000" y="4800600"/>
              <a:ext cx="1219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0" idx="3"/>
              <a:endCxn id="9" idx="1"/>
            </p:cNvCxnSpPr>
            <p:nvPr/>
          </p:nvCxnSpPr>
          <p:spPr>
            <a:xfrm>
              <a:off x="5334000" y="4800600"/>
              <a:ext cx="1295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 - Cardinality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Cardinality</a:t>
            </a:r>
            <a:r>
              <a:rPr lang="en-US" dirty="0" smtClean="0"/>
              <a:t> symbols show the </a:t>
            </a:r>
            <a:r>
              <a:rPr lang="en-US" b="1" dirty="0" smtClean="0"/>
              <a:t>minimum</a:t>
            </a:r>
            <a:r>
              <a:rPr lang="en-US" dirty="0" smtClean="0"/>
              <a:t> and </a:t>
            </a:r>
            <a:r>
              <a:rPr lang="en-US" b="1" dirty="0" smtClean="0"/>
              <a:t>maximum</a:t>
            </a:r>
            <a:r>
              <a:rPr lang="en-US" dirty="0" smtClean="0"/>
              <a:t> constraints on a relationship (and here is where the “crow’s feet” come in).</a:t>
            </a:r>
          </a:p>
          <a:p>
            <a:r>
              <a:rPr lang="en-US" dirty="0" smtClean="0"/>
              <a:t>The next presentation will discuss cardinality in greater detail but the example below shows 3 symbols: a vertical line, a zero, and crow’s feet (3 lines projected from a single point).</a:t>
            </a:r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 dirty="0"/>
          </a:p>
        </p:txBody>
      </p:sp>
      <p:sp>
        <p:nvSpPr>
          <p:cNvPr id="82" name="Rectangle 150"/>
          <p:cNvSpPr>
            <a:spLocks noChangeArrowheads="1"/>
          </p:cNvSpPr>
          <p:nvPr/>
        </p:nvSpPr>
        <p:spPr bwMode="auto">
          <a:xfrm>
            <a:off x="381000" y="51816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CUSTOMER</a:t>
            </a:r>
            <a:endParaRPr lang="en-US" sz="1600" dirty="0">
              <a:latin typeface="Arial" charset="0"/>
            </a:endParaRPr>
          </a:p>
        </p:txBody>
      </p:sp>
      <p:sp>
        <p:nvSpPr>
          <p:cNvPr id="83" name="Rectangle 150"/>
          <p:cNvSpPr>
            <a:spLocks noChangeArrowheads="1"/>
          </p:cNvSpPr>
          <p:nvPr/>
        </p:nvSpPr>
        <p:spPr bwMode="auto">
          <a:xfrm>
            <a:off x="6858000" y="51816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INVENTORY</a:t>
            </a:r>
            <a:endParaRPr lang="en-US" sz="1600" dirty="0">
              <a:latin typeface="Arial" charset="0"/>
            </a:endParaRPr>
          </a:p>
        </p:txBody>
      </p:sp>
      <p:sp>
        <p:nvSpPr>
          <p:cNvPr id="84" name="Rectangle 150"/>
          <p:cNvSpPr>
            <a:spLocks noChangeArrowheads="1"/>
          </p:cNvSpPr>
          <p:nvPr/>
        </p:nvSpPr>
        <p:spPr bwMode="auto">
          <a:xfrm>
            <a:off x="3352800" y="51816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ORDER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2362200" y="5486400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86400" y="54864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155"/>
          <p:cNvGrpSpPr>
            <a:grpSpLocks/>
          </p:cNvGrpSpPr>
          <p:nvPr/>
        </p:nvGrpSpPr>
        <p:grpSpPr bwMode="auto">
          <a:xfrm>
            <a:off x="3048000" y="5410200"/>
            <a:ext cx="304800" cy="152400"/>
            <a:chOff x="4128" y="720"/>
            <a:chExt cx="192" cy="96"/>
          </a:xfrm>
        </p:grpSpPr>
        <p:sp>
          <p:nvSpPr>
            <p:cNvPr id="88" name="Oval 156"/>
            <p:cNvSpPr>
              <a:spLocks noChangeArrowheads="1"/>
            </p:cNvSpPr>
            <p:nvPr/>
          </p:nvSpPr>
          <p:spPr bwMode="auto">
            <a:xfrm>
              <a:off x="4128" y="72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9" name="Line 157"/>
            <p:cNvSpPr>
              <a:spLocks noChangeShapeType="1"/>
            </p:cNvSpPr>
            <p:nvPr/>
          </p:nvSpPr>
          <p:spPr bwMode="auto">
            <a:xfrm>
              <a:off x="4224" y="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0" name="Line 158"/>
            <p:cNvSpPr>
              <a:spLocks noChangeShapeType="1"/>
            </p:cNvSpPr>
            <p:nvPr/>
          </p:nvSpPr>
          <p:spPr bwMode="auto">
            <a:xfrm>
              <a:off x="4224" y="76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1" name="Line 159"/>
            <p:cNvSpPr>
              <a:spLocks noChangeShapeType="1"/>
            </p:cNvSpPr>
            <p:nvPr/>
          </p:nvSpPr>
          <p:spPr bwMode="auto">
            <a:xfrm flipV="1">
              <a:off x="4224" y="72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92" name="Group 186"/>
          <p:cNvGrpSpPr>
            <a:grpSpLocks/>
          </p:cNvGrpSpPr>
          <p:nvPr/>
        </p:nvGrpSpPr>
        <p:grpSpPr bwMode="auto">
          <a:xfrm>
            <a:off x="6705600" y="5410200"/>
            <a:ext cx="152400" cy="152400"/>
            <a:chOff x="4224" y="1632"/>
            <a:chExt cx="96" cy="96"/>
          </a:xfrm>
        </p:grpSpPr>
        <p:sp>
          <p:nvSpPr>
            <p:cNvPr id="93" name="Line 187"/>
            <p:cNvSpPr>
              <a:spLocks noChangeShapeType="1"/>
            </p:cNvSpPr>
            <p:nvPr/>
          </p:nvSpPr>
          <p:spPr bwMode="auto">
            <a:xfrm>
              <a:off x="4224" y="16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4" name="Line 188"/>
            <p:cNvSpPr>
              <a:spLocks noChangeShapeType="1"/>
            </p:cNvSpPr>
            <p:nvPr/>
          </p:nvSpPr>
          <p:spPr bwMode="auto">
            <a:xfrm>
              <a:off x="4224" y="16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5" name="Line 189"/>
            <p:cNvSpPr>
              <a:spLocks noChangeShapeType="1"/>
            </p:cNvSpPr>
            <p:nvPr/>
          </p:nvSpPr>
          <p:spPr bwMode="auto">
            <a:xfrm flipV="1">
              <a:off x="4224" y="1632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6" name="Line 190"/>
            <p:cNvSpPr>
              <a:spLocks noChangeShapeType="1"/>
            </p:cNvSpPr>
            <p:nvPr/>
          </p:nvSpPr>
          <p:spPr bwMode="auto">
            <a:xfrm>
              <a:off x="422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97" name="Group 191"/>
          <p:cNvGrpSpPr>
            <a:grpSpLocks/>
          </p:cNvGrpSpPr>
          <p:nvPr/>
        </p:nvGrpSpPr>
        <p:grpSpPr bwMode="auto">
          <a:xfrm>
            <a:off x="2209800" y="5410200"/>
            <a:ext cx="152400" cy="152400"/>
            <a:chOff x="2160" y="3456"/>
            <a:chExt cx="96" cy="96"/>
          </a:xfrm>
        </p:grpSpPr>
        <p:sp>
          <p:nvSpPr>
            <p:cNvPr id="98" name="Line 192"/>
            <p:cNvSpPr>
              <a:spLocks noChangeShapeType="1"/>
            </p:cNvSpPr>
            <p:nvPr/>
          </p:nvSpPr>
          <p:spPr bwMode="auto">
            <a:xfrm>
              <a:off x="2256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9" name="Line 193"/>
            <p:cNvSpPr>
              <a:spLocks noChangeShapeType="1"/>
            </p:cNvSpPr>
            <p:nvPr/>
          </p:nvSpPr>
          <p:spPr bwMode="auto">
            <a:xfrm>
              <a:off x="2208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0" name="Line 194"/>
            <p:cNvSpPr>
              <a:spLocks noChangeShapeType="1"/>
            </p:cNvSpPr>
            <p:nvPr/>
          </p:nvSpPr>
          <p:spPr bwMode="auto">
            <a:xfrm>
              <a:off x="2160" y="35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01" name="Group 172"/>
          <p:cNvGrpSpPr>
            <a:grpSpLocks/>
          </p:cNvGrpSpPr>
          <p:nvPr/>
        </p:nvGrpSpPr>
        <p:grpSpPr bwMode="auto">
          <a:xfrm>
            <a:off x="5181600" y="5410200"/>
            <a:ext cx="304800" cy="152400"/>
            <a:chOff x="2160" y="720"/>
            <a:chExt cx="192" cy="96"/>
          </a:xfrm>
        </p:grpSpPr>
        <p:sp>
          <p:nvSpPr>
            <p:cNvPr id="102" name="Oval 173"/>
            <p:cNvSpPr>
              <a:spLocks noChangeArrowheads="1"/>
            </p:cNvSpPr>
            <p:nvPr/>
          </p:nvSpPr>
          <p:spPr bwMode="auto">
            <a:xfrm>
              <a:off x="2256" y="72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" name="Line 174"/>
            <p:cNvSpPr>
              <a:spLocks noChangeShapeType="1"/>
            </p:cNvSpPr>
            <p:nvPr/>
          </p:nvSpPr>
          <p:spPr bwMode="auto">
            <a:xfrm>
              <a:off x="2160" y="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" name="Line 175"/>
            <p:cNvSpPr>
              <a:spLocks noChangeShapeType="1"/>
            </p:cNvSpPr>
            <p:nvPr/>
          </p:nvSpPr>
          <p:spPr bwMode="auto">
            <a:xfrm flipH="1">
              <a:off x="2160" y="76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" name="Line 176"/>
            <p:cNvSpPr>
              <a:spLocks noChangeShapeType="1"/>
            </p:cNvSpPr>
            <p:nvPr/>
          </p:nvSpPr>
          <p:spPr bwMode="auto">
            <a:xfrm flipH="1" flipV="1">
              <a:off x="2160" y="72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514600" y="4559808"/>
            <a:ext cx="2438400" cy="164592"/>
            <a:chOff x="2514600" y="4559808"/>
            <a:chExt cx="2438400" cy="164592"/>
          </a:xfrm>
        </p:grpSpPr>
        <p:sp>
          <p:nvSpPr>
            <p:cNvPr id="111" name="Oval 156"/>
            <p:cNvSpPr>
              <a:spLocks noChangeArrowheads="1"/>
            </p:cNvSpPr>
            <p:nvPr/>
          </p:nvSpPr>
          <p:spPr bwMode="auto">
            <a:xfrm>
              <a:off x="3505200" y="4559808"/>
              <a:ext cx="152400" cy="1645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" name="Line 157"/>
            <p:cNvSpPr>
              <a:spLocks noChangeShapeType="1"/>
            </p:cNvSpPr>
            <p:nvPr/>
          </p:nvSpPr>
          <p:spPr bwMode="auto">
            <a:xfrm>
              <a:off x="4800600" y="463600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3" name="Line 158"/>
            <p:cNvSpPr>
              <a:spLocks noChangeShapeType="1"/>
            </p:cNvSpPr>
            <p:nvPr/>
          </p:nvSpPr>
          <p:spPr bwMode="auto">
            <a:xfrm>
              <a:off x="4800600" y="4636008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4" name="Line 159"/>
            <p:cNvSpPr>
              <a:spLocks noChangeShapeType="1"/>
            </p:cNvSpPr>
            <p:nvPr/>
          </p:nvSpPr>
          <p:spPr bwMode="auto">
            <a:xfrm flipV="1">
              <a:off x="4800600" y="4559808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7" name="Line 193"/>
            <p:cNvSpPr>
              <a:spLocks noChangeShapeType="1"/>
            </p:cNvSpPr>
            <p:nvPr/>
          </p:nvSpPr>
          <p:spPr bwMode="auto">
            <a:xfrm>
              <a:off x="2514600" y="455980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presentation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crow’s feet notation used for modeling data.</a:t>
            </a:r>
          </a:p>
          <a:p>
            <a:r>
              <a:rPr lang="en-US" smtClean="0"/>
              <a:t>Data model terms: </a:t>
            </a:r>
          </a:p>
          <a:p>
            <a:pPr lvl="1"/>
            <a:r>
              <a:rPr lang="en-US" smtClean="0"/>
              <a:t>Entity &amp; entity type</a:t>
            </a:r>
          </a:p>
          <a:p>
            <a:pPr lvl="1"/>
            <a:r>
              <a:rPr lang="en-US" smtClean="0"/>
              <a:t>Attribute</a:t>
            </a:r>
          </a:p>
          <a:p>
            <a:pPr lvl="1"/>
            <a:r>
              <a:rPr lang="en-US" smtClean="0"/>
              <a:t>Entity instance</a:t>
            </a:r>
          </a:p>
          <a:p>
            <a:pPr lvl="1"/>
            <a:r>
              <a:rPr lang="en-US" smtClean="0"/>
              <a:t>Relationship</a:t>
            </a:r>
          </a:p>
          <a:p>
            <a:pPr lvl="1"/>
            <a:r>
              <a:rPr lang="en-US" smtClean="0"/>
              <a:t>Identifier</a:t>
            </a:r>
          </a:p>
          <a:p>
            <a:pPr lvl="1"/>
            <a:r>
              <a:rPr lang="en-US" smtClean="0"/>
              <a:t>Multivalued attribute</a:t>
            </a:r>
          </a:p>
          <a:p>
            <a:pPr lvl="1"/>
            <a:r>
              <a:rPr lang="en-US" smtClean="0"/>
              <a:t>Cardinality – minimum and maximum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Microsoft Enterprise Consortium: </a:t>
            </a:r>
            <a:r>
              <a:rPr lang="en-US" sz="1600" dirty="0" smtClean="0">
                <a:hlinkClick r:id="rId2"/>
              </a:rPr>
              <a:t>http://enterprise.waltoncollege.uark.edu/mec.asp</a:t>
            </a:r>
            <a:endParaRPr lang="en-US" sz="1600" dirty="0" smtClean="0"/>
          </a:p>
          <a:p>
            <a:pPr lvl="1"/>
            <a:r>
              <a:rPr lang="en-US" sz="1200" dirty="0" smtClean="0"/>
              <a:t>The consortium provides teaching material and large databases donated by some major corporations.</a:t>
            </a:r>
          </a:p>
          <a:p>
            <a:r>
              <a:rPr lang="en-US" sz="1600" dirty="0" smtClean="0"/>
              <a:t>Microsoft Faculty Connection—Faculty Resource Center </a:t>
            </a:r>
            <a:r>
              <a:rPr lang="en-US" sz="1600" dirty="0" smtClean="0">
                <a:hlinkClick r:id="rId3"/>
              </a:rPr>
              <a:t>http://www.facultyresourcecenter.com/</a:t>
            </a:r>
            <a:endParaRPr lang="en-US" sz="1600" dirty="0" smtClean="0"/>
          </a:p>
          <a:p>
            <a:pPr lvl="1"/>
            <a:r>
              <a:rPr lang="en-US" sz="1200" dirty="0" smtClean="0"/>
              <a:t>A wide range of teaching resources are available.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633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Database Fundamentals</vt:lpstr>
      <vt:lpstr>Model notation</vt:lpstr>
      <vt:lpstr>Data Model – Entity</vt:lpstr>
      <vt:lpstr>Data Model – Attribute</vt:lpstr>
      <vt:lpstr>Data Model:  Different kinds of attributes</vt:lpstr>
      <vt:lpstr>Data Model – Relationship</vt:lpstr>
      <vt:lpstr>Data Model - Cardinality</vt:lpstr>
      <vt:lpstr>This presentation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Concepts</dc:title>
  <dc:subject>Relational Databases</dc:subject>
  <dc:creator>J Kreie</dc:creator>
  <dc:description>Based on material available at the Microsoft Enterprise Consortium at the University of Arkansas.</dc:description>
  <cp:lastModifiedBy>Kreie - NMSU</cp:lastModifiedBy>
  <cp:revision>70</cp:revision>
  <dcterms:created xsi:type="dcterms:W3CDTF">2010-06-28T16:51:40Z</dcterms:created>
  <dcterms:modified xsi:type="dcterms:W3CDTF">2010-07-13T23:25:09Z</dcterms:modified>
</cp:coreProperties>
</file>