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64" r:id="rId4"/>
    <p:sldId id="266" r:id="rId5"/>
    <p:sldId id="267" r:id="rId6"/>
    <p:sldId id="268" r:id="rId7"/>
    <p:sldId id="269" r:id="rId8"/>
    <p:sldId id="265"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7/13/2010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7"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23" name="Date Placeholder 3"/>
          <p:cNvSpPr txBox="1">
            <a:spLocks/>
          </p:cNvSpPr>
          <p:nvPr userDrawn="1"/>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24" name="Footer Placeholder 4"/>
          <p:cNvSpPr txBox="1">
            <a:spLocks/>
          </p:cNvSpPr>
          <p:nvPr userDrawn="1"/>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25"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terprise.waltoncollege.uark.edu/mec.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facultyresourcecent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Database Fundamentals</a:t>
            </a:r>
            <a:endParaRPr lang="en-US"/>
          </a:p>
        </p:txBody>
      </p:sp>
      <p:sp>
        <p:nvSpPr>
          <p:cNvPr id="3" name="Subtitle 2"/>
          <p:cNvSpPr>
            <a:spLocks noGrp="1"/>
          </p:cNvSpPr>
          <p:nvPr>
            <p:ph type="subTitle" idx="1"/>
          </p:nvPr>
        </p:nvSpPr>
        <p:spPr/>
        <p:txBody>
          <a:bodyPr/>
          <a:lstStyle/>
          <a:p>
            <a:r>
              <a:rPr lang="en-US" smtClean="0"/>
              <a:t>Data Model: Physical Design – Part 2</a:t>
            </a:r>
          </a:p>
          <a:p>
            <a:r>
              <a:rPr lang="en-US" smtClean="0"/>
              <a:t>Primary &amp; Foreign Keys</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you should already know …</a:t>
            </a:r>
            <a:endParaRPr lang="en-US"/>
          </a:p>
        </p:txBody>
      </p:sp>
      <p:sp>
        <p:nvSpPr>
          <p:cNvPr id="3" name="Content Placeholder 2"/>
          <p:cNvSpPr>
            <a:spLocks noGrp="1"/>
          </p:cNvSpPr>
          <p:nvPr>
            <p:ph idx="1"/>
          </p:nvPr>
        </p:nvSpPr>
        <p:spPr/>
        <p:txBody>
          <a:bodyPr/>
          <a:lstStyle/>
          <a:p>
            <a:r>
              <a:rPr lang="en-US" smtClean="0"/>
              <a:t>You should know relational data model terminology.</a:t>
            </a:r>
          </a:p>
          <a:p>
            <a:r>
              <a:rPr lang="en-US" smtClean="0"/>
              <a:t>You should know the database terms that correspond to the data model terms.  </a:t>
            </a:r>
          </a:p>
          <a:p>
            <a:pPr lvl="1"/>
            <a:r>
              <a:rPr lang="en-US" smtClean="0"/>
              <a:t>For example: attribute = column/field</a:t>
            </a:r>
          </a:p>
          <a:p>
            <a:r>
              <a:rPr lang="en-US" smtClean="0"/>
              <a:t>In the previous presentation, we started implementing a physical data model in a relational database.</a:t>
            </a:r>
          </a:p>
          <a:p>
            <a:r>
              <a:rPr lang="en-US" smtClean="0"/>
              <a:t>This presentation begins with how to implement the relationship between two entities.</a:t>
            </a:r>
          </a:p>
          <a:p>
            <a:pPr>
              <a:buNone/>
            </a:pPr>
            <a:endParaRPr lang="en-US" smtClean="0"/>
          </a:p>
          <a:p>
            <a:endParaRPr lang="en-US" smtClean="0"/>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Database “relationships”</a:t>
            </a:r>
            <a:endParaRPr lang="en-US"/>
          </a:p>
        </p:txBody>
      </p:sp>
      <p:sp>
        <p:nvSpPr>
          <p:cNvPr id="3" name="Content Placeholder 2"/>
          <p:cNvSpPr>
            <a:spLocks noGrp="1"/>
          </p:cNvSpPr>
          <p:nvPr>
            <p:ph idx="1"/>
          </p:nvPr>
        </p:nvSpPr>
        <p:spPr>
          <a:xfrm>
            <a:off x="457200" y="1447800"/>
            <a:ext cx="8229600" cy="2209800"/>
          </a:xfrm>
        </p:spPr>
        <p:txBody>
          <a:bodyPr>
            <a:normAutofit lnSpcReduction="10000"/>
          </a:bodyPr>
          <a:lstStyle/>
          <a:p>
            <a:r>
              <a:rPr lang="en-US" smtClean="0"/>
              <a:t>How do we put a “relationship” between the CUSTOMER and REPAIR ORDER tables in the database?</a:t>
            </a:r>
          </a:p>
          <a:p>
            <a:r>
              <a:rPr lang="en-US" smtClean="0"/>
              <a:t>We put the primary key from one table into the related table.</a:t>
            </a:r>
          </a:p>
          <a:p>
            <a:r>
              <a:rPr lang="en-US" smtClean="0"/>
              <a:t>Which primary key goes into the other table?</a:t>
            </a:r>
          </a:p>
          <a:p>
            <a:endParaRPr lang="en-US" smtClean="0"/>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3</a:t>
            </a:fld>
            <a:endParaRPr kumimoji="0" lang="en-US"/>
          </a:p>
        </p:txBody>
      </p:sp>
      <p:grpSp>
        <p:nvGrpSpPr>
          <p:cNvPr id="16" name="Group 15"/>
          <p:cNvGrpSpPr/>
          <p:nvPr/>
        </p:nvGrpSpPr>
        <p:grpSpPr>
          <a:xfrm>
            <a:off x="2895600" y="3733800"/>
            <a:ext cx="3733800" cy="457200"/>
            <a:chOff x="4876800" y="3733800"/>
            <a:chExt cx="3733800" cy="457200"/>
          </a:xfrm>
        </p:grpSpPr>
        <p:sp>
          <p:nvSpPr>
            <p:cNvPr id="5" name="Rectangle 150"/>
            <p:cNvSpPr>
              <a:spLocks noChangeArrowheads="1"/>
            </p:cNvSpPr>
            <p:nvPr/>
          </p:nvSpPr>
          <p:spPr bwMode="auto">
            <a:xfrm>
              <a:off x="4876800" y="3733800"/>
              <a:ext cx="1447800" cy="4572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CUSTOMER</a:t>
              </a:r>
              <a:endParaRPr lang="en-US" sz="1200" dirty="0">
                <a:latin typeface="Arial" charset="0"/>
              </a:endParaRPr>
            </a:p>
          </p:txBody>
        </p:sp>
        <p:sp>
          <p:nvSpPr>
            <p:cNvPr id="6" name="Rectangle 150"/>
            <p:cNvSpPr>
              <a:spLocks noChangeArrowheads="1"/>
            </p:cNvSpPr>
            <p:nvPr/>
          </p:nvSpPr>
          <p:spPr bwMode="auto">
            <a:xfrm>
              <a:off x="7162800" y="3733800"/>
              <a:ext cx="1447800" cy="4572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REPAIR ORDER</a:t>
              </a:r>
              <a:endParaRPr lang="en-US" sz="1200" dirty="0">
                <a:latin typeface="Arial" charset="0"/>
              </a:endParaRPr>
            </a:p>
          </p:txBody>
        </p:sp>
        <p:grpSp>
          <p:nvGrpSpPr>
            <p:cNvPr id="8" name="Group 199"/>
            <p:cNvGrpSpPr>
              <a:grpSpLocks/>
            </p:cNvGrpSpPr>
            <p:nvPr/>
          </p:nvGrpSpPr>
          <p:grpSpPr bwMode="auto">
            <a:xfrm>
              <a:off x="6858000" y="3886200"/>
              <a:ext cx="304800" cy="152400"/>
              <a:chOff x="4128" y="720"/>
              <a:chExt cx="192" cy="96"/>
            </a:xfrm>
          </p:grpSpPr>
          <p:sp>
            <p:nvSpPr>
              <p:cNvPr id="9" name="Oval 200"/>
              <p:cNvSpPr>
                <a:spLocks noChangeArrowheads="1"/>
              </p:cNvSpPr>
              <p:nvPr/>
            </p:nvSpPr>
            <p:spPr bwMode="auto">
              <a:xfrm>
                <a:off x="4128" y="720"/>
                <a:ext cx="96" cy="96"/>
              </a:xfrm>
              <a:prstGeom prst="ellipse">
                <a:avLst/>
              </a:prstGeom>
              <a:noFill/>
              <a:ln w="9525">
                <a:solidFill>
                  <a:schemeClr val="tx1"/>
                </a:solidFill>
                <a:round/>
                <a:headEnd/>
                <a:tailEnd/>
              </a:ln>
              <a:effectLst/>
            </p:spPr>
            <p:txBody>
              <a:bodyPr wrap="none" anchor="ctr"/>
              <a:lstStyle/>
              <a:p>
                <a:endParaRPr lang="en-US" dirty="0"/>
              </a:p>
            </p:txBody>
          </p:sp>
          <p:sp>
            <p:nvSpPr>
              <p:cNvPr id="10" name="Line 201"/>
              <p:cNvSpPr>
                <a:spLocks noChangeShapeType="1"/>
              </p:cNvSpPr>
              <p:nvPr/>
            </p:nvSpPr>
            <p:spPr bwMode="auto">
              <a:xfrm>
                <a:off x="4224" y="768"/>
                <a:ext cx="96" cy="0"/>
              </a:xfrm>
              <a:prstGeom prst="line">
                <a:avLst/>
              </a:prstGeom>
              <a:noFill/>
              <a:ln w="9525">
                <a:solidFill>
                  <a:schemeClr val="tx1"/>
                </a:solidFill>
                <a:round/>
                <a:headEnd/>
                <a:tailEnd/>
              </a:ln>
              <a:effectLst/>
            </p:spPr>
            <p:txBody>
              <a:bodyPr wrap="none" anchor="ctr"/>
              <a:lstStyle/>
              <a:p>
                <a:endParaRPr lang="en-US" dirty="0"/>
              </a:p>
            </p:txBody>
          </p:sp>
          <p:sp>
            <p:nvSpPr>
              <p:cNvPr id="11" name="Line 202"/>
              <p:cNvSpPr>
                <a:spLocks noChangeShapeType="1"/>
              </p:cNvSpPr>
              <p:nvPr/>
            </p:nvSpPr>
            <p:spPr bwMode="auto">
              <a:xfrm>
                <a:off x="4224" y="768"/>
                <a:ext cx="96" cy="48"/>
              </a:xfrm>
              <a:prstGeom prst="line">
                <a:avLst/>
              </a:prstGeom>
              <a:noFill/>
              <a:ln w="9525">
                <a:solidFill>
                  <a:schemeClr val="tx1"/>
                </a:solidFill>
                <a:round/>
                <a:headEnd/>
                <a:tailEnd/>
              </a:ln>
              <a:effectLst/>
            </p:spPr>
            <p:txBody>
              <a:bodyPr wrap="none" anchor="ctr"/>
              <a:lstStyle/>
              <a:p>
                <a:endParaRPr lang="en-US" dirty="0"/>
              </a:p>
            </p:txBody>
          </p:sp>
          <p:sp>
            <p:nvSpPr>
              <p:cNvPr id="12" name="Line 203"/>
              <p:cNvSpPr>
                <a:spLocks noChangeShapeType="1"/>
              </p:cNvSpPr>
              <p:nvPr/>
            </p:nvSpPr>
            <p:spPr bwMode="auto">
              <a:xfrm flipV="1">
                <a:off x="4224" y="720"/>
                <a:ext cx="96" cy="48"/>
              </a:xfrm>
              <a:prstGeom prst="line">
                <a:avLst/>
              </a:prstGeom>
              <a:noFill/>
              <a:ln w="9525">
                <a:solidFill>
                  <a:schemeClr val="tx1"/>
                </a:solidFill>
                <a:round/>
                <a:headEnd/>
                <a:tailEnd/>
              </a:ln>
              <a:effectLst/>
            </p:spPr>
            <p:txBody>
              <a:bodyPr wrap="none" anchor="ctr"/>
              <a:lstStyle/>
              <a:p>
                <a:endParaRPr lang="en-US" dirty="0"/>
              </a:p>
            </p:txBody>
          </p:sp>
        </p:grpSp>
        <p:sp>
          <p:nvSpPr>
            <p:cNvPr id="13" name="Line 264"/>
            <p:cNvSpPr>
              <a:spLocks noChangeShapeType="1"/>
            </p:cNvSpPr>
            <p:nvPr/>
          </p:nvSpPr>
          <p:spPr bwMode="auto">
            <a:xfrm>
              <a:off x="6477000" y="3886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4" name="Line 265"/>
            <p:cNvSpPr>
              <a:spLocks noChangeShapeType="1"/>
            </p:cNvSpPr>
            <p:nvPr/>
          </p:nvSpPr>
          <p:spPr bwMode="auto">
            <a:xfrm>
              <a:off x="6400800" y="3886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5" name="Line 266"/>
            <p:cNvSpPr>
              <a:spLocks noChangeShapeType="1"/>
            </p:cNvSpPr>
            <p:nvPr/>
          </p:nvSpPr>
          <p:spPr bwMode="auto">
            <a:xfrm>
              <a:off x="6324600" y="3962400"/>
              <a:ext cx="533400" cy="0"/>
            </a:xfrm>
            <a:prstGeom prst="line">
              <a:avLst/>
            </a:prstGeom>
            <a:noFill/>
            <a:ln w="9525">
              <a:solidFill>
                <a:schemeClr val="tx1"/>
              </a:solidFill>
              <a:round/>
              <a:headEnd/>
              <a:tailEnd/>
            </a:ln>
            <a:effectLst/>
          </p:spPr>
          <p:txBody>
            <a:bodyPr wrap="none" anchor="ctr"/>
            <a:lstStyle/>
            <a:p>
              <a:endParaRPr lang="en-US" dirty="0"/>
            </a:p>
          </p:txBody>
        </p:sp>
      </p:grpSp>
      <p:pic>
        <p:nvPicPr>
          <p:cNvPr id="17" name="Picture 2"/>
          <p:cNvPicPr>
            <a:picLocks noChangeAspect="1" noChangeArrowheads="1"/>
          </p:cNvPicPr>
          <p:nvPr/>
        </p:nvPicPr>
        <p:blipFill>
          <a:blip r:embed="rId3" cstate="print"/>
          <a:srcRect/>
          <a:stretch>
            <a:fillRect/>
          </a:stretch>
        </p:blipFill>
        <p:spPr bwMode="auto">
          <a:xfrm>
            <a:off x="609600" y="4486072"/>
            <a:ext cx="3688773" cy="1381328"/>
          </a:xfrm>
          <a:prstGeom prst="rect">
            <a:avLst/>
          </a:prstGeom>
          <a:noFill/>
          <a:ln w="9525">
            <a:noFill/>
            <a:miter lim="800000"/>
            <a:headEnd/>
            <a:tailEnd/>
          </a:ln>
        </p:spPr>
      </p:pic>
      <p:pic>
        <p:nvPicPr>
          <p:cNvPr id="18" name="Picture 3"/>
          <p:cNvPicPr>
            <a:picLocks noChangeAspect="1" noChangeArrowheads="1"/>
          </p:cNvPicPr>
          <p:nvPr/>
        </p:nvPicPr>
        <p:blipFill>
          <a:blip r:embed="rId4" cstate="print"/>
          <a:srcRect/>
          <a:stretch>
            <a:fillRect/>
          </a:stretch>
        </p:blipFill>
        <p:spPr bwMode="auto">
          <a:xfrm>
            <a:off x="5181600" y="4495800"/>
            <a:ext cx="3124200" cy="1297400"/>
          </a:xfrm>
          <a:prstGeom prst="rect">
            <a:avLst/>
          </a:prstGeom>
          <a:noFill/>
          <a:ln w="9525">
            <a:noFill/>
            <a:miter lim="800000"/>
            <a:headEnd/>
            <a:tailEnd/>
          </a:ln>
        </p:spPr>
      </p:pic>
      <p:sp>
        <p:nvSpPr>
          <p:cNvPr id="19" name="Action Button: Help 18">
            <a:hlinkClick r:id="" action="ppaction://noaction" highlightClick="1"/>
          </p:cNvPr>
          <p:cNvSpPr/>
          <p:nvPr/>
        </p:nvSpPr>
        <p:spPr>
          <a:xfrm>
            <a:off x="4419600" y="4953000"/>
            <a:ext cx="533400" cy="457200"/>
          </a:xfrm>
          <a:prstGeom prst="actionButtonHelp">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1" presetClass="entr" presetSubtype="0" fill="hold" nodeType="afterEffect">
                                  <p:stCondLst>
                                    <p:cond delay="1000"/>
                                  </p:stCondLst>
                                  <p:childTnLst>
                                    <p:set>
                                      <p:cBhvr>
                                        <p:cTn id="15" dur="1" fill="hold">
                                          <p:stCondLst>
                                            <p:cond delay="0"/>
                                          </p:stCondLst>
                                        </p:cTn>
                                        <p:tgtEl>
                                          <p:spTgt spid="17"/>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8"/>
                                        </p:tgtEl>
                                        <p:attrNameLst>
                                          <p:attrName>style.visibility</p:attrName>
                                        </p:attrNameLst>
                                      </p:cBhvr>
                                      <p:to>
                                        <p:strVal val="visible"/>
                                      </p:to>
                                    </p:set>
                                  </p:childTnLst>
                                </p:cTn>
                              </p:par>
                            </p:childTnLst>
                          </p:cTn>
                        </p:par>
                        <p:par>
                          <p:cTn id="19" fill="hold">
                            <p:stCondLst>
                              <p:cond delay="2000"/>
                            </p:stCondLst>
                            <p:childTnLst>
                              <p:par>
                                <p:cTn id="20" presetID="2" presetClass="entr" presetSubtype="4" fill="hold" grpId="0" nodeType="afterEffect">
                                  <p:stCondLst>
                                    <p:cond delay="100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9" grpId="0" animBg="1"/>
      <p:bldP spid="1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Foreign key</a:t>
            </a:r>
            <a:endParaRPr lang="en-US"/>
          </a:p>
        </p:txBody>
      </p:sp>
      <p:sp>
        <p:nvSpPr>
          <p:cNvPr id="3" name="Content Placeholder 2"/>
          <p:cNvSpPr>
            <a:spLocks noGrp="1"/>
          </p:cNvSpPr>
          <p:nvPr>
            <p:ph idx="1"/>
          </p:nvPr>
        </p:nvSpPr>
        <p:spPr>
          <a:xfrm>
            <a:off x="457200" y="1447800"/>
            <a:ext cx="8229600" cy="2971800"/>
          </a:xfrm>
        </p:spPr>
        <p:txBody>
          <a:bodyPr>
            <a:normAutofit lnSpcReduction="10000"/>
          </a:bodyPr>
          <a:lstStyle/>
          <a:p>
            <a:r>
              <a:rPr lang="en-US" b="1" smtClean="0"/>
              <a:t>Foreign key</a:t>
            </a:r>
            <a:r>
              <a:rPr lang="en-US" smtClean="0"/>
              <a:t>:  A foreign key is a field in one table that corresponds to a primary key field in another table.</a:t>
            </a:r>
          </a:p>
          <a:p>
            <a:r>
              <a:rPr lang="en-US" smtClean="0"/>
              <a:t>We know which primary key to put in a related  table because of the “one” side and the “many” side of the relationship.</a:t>
            </a:r>
          </a:p>
          <a:p>
            <a:r>
              <a:rPr lang="en-US" smtClean="0"/>
              <a:t>The rule:  In a one-to-many relationship the “many” side gets the foreign key.</a:t>
            </a:r>
          </a:p>
          <a:p>
            <a:endParaRPr lang="en-US" smtClean="0"/>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4</a:t>
            </a:fld>
            <a:endParaRPr kumimoji="0" lang="en-US"/>
          </a:p>
        </p:txBody>
      </p:sp>
      <p:grpSp>
        <p:nvGrpSpPr>
          <p:cNvPr id="4" name="Group 15"/>
          <p:cNvGrpSpPr/>
          <p:nvPr/>
        </p:nvGrpSpPr>
        <p:grpSpPr>
          <a:xfrm>
            <a:off x="2667000" y="5181600"/>
            <a:ext cx="3733800" cy="457200"/>
            <a:chOff x="4876800" y="3733800"/>
            <a:chExt cx="3733800" cy="457200"/>
          </a:xfrm>
        </p:grpSpPr>
        <p:sp>
          <p:nvSpPr>
            <p:cNvPr id="5" name="Rectangle 150"/>
            <p:cNvSpPr>
              <a:spLocks noChangeArrowheads="1"/>
            </p:cNvSpPr>
            <p:nvPr/>
          </p:nvSpPr>
          <p:spPr bwMode="auto">
            <a:xfrm>
              <a:off x="4876800" y="3733800"/>
              <a:ext cx="1447800" cy="4572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CUSTOMER</a:t>
              </a:r>
              <a:endParaRPr lang="en-US" sz="1200" dirty="0">
                <a:latin typeface="Arial" charset="0"/>
              </a:endParaRPr>
            </a:p>
          </p:txBody>
        </p:sp>
        <p:sp>
          <p:nvSpPr>
            <p:cNvPr id="6" name="Rectangle 150"/>
            <p:cNvSpPr>
              <a:spLocks noChangeArrowheads="1"/>
            </p:cNvSpPr>
            <p:nvPr/>
          </p:nvSpPr>
          <p:spPr bwMode="auto">
            <a:xfrm>
              <a:off x="7162800" y="3733800"/>
              <a:ext cx="1447800" cy="4572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REPAIR ORDER</a:t>
              </a:r>
              <a:endParaRPr lang="en-US" sz="1200" dirty="0">
                <a:latin typeface="Arial" charset="0"/>
              </a:endParaRPr>
            </a:p>
          </p:txBody>
        </p:sp>
        <p:grpSp>
          <p:nvGrpSpPr>
            <p:cNvPr id="8" name="Group 199"/>
            <p:cNvGrpSpPr>
              <a:grpSpLocks/>
            </p:cNvGrpSpPr>
            <p:nvPr/>
          </p:nvGrpSpPr>
          <p:grpSpPr bwMode="auto">
            <a:xfrm>
              <a:off x="6858000" y="3886200"/>
              <a:ext cx="304800" cy="152400"/>
              <a:chOff x="4128" y="720"/>
              <a:chExt cx="192" cy="96"/>
            </a:xfrm>
          </p:grpSpPr>
          <p:sp>
            <p:nvSpPr>
              <p:cNvPr id="9" name="Oval 200"/>
              <p:cNvSpPr>
                <a:spLocks noChangeArrowheads="1"/>
              </p:cNvSpPr>
              <p:nvPr/>
            </p:nvSpPr>
            <p:spPr bwMode="auto">
              <a:xfrm>
                <a:off x="4128" y="720"/>
                <a:ext cx="96" cy="96"/>
              </a:xfrm>
              <a:prstGeom prst="ellipse">
                <a:avLst/>
              </a:prstGeom>
              <a:noFill/>
              <a:ln w="9525">
                <a:solidFill>
                  <a:schemeClr val="tx1"/>
                </a:solidFill>
                <a:round/>
                <a:headEnd/>
                <a:tailEnd/>
              </a:ln>
              <a:effectLst/>
            </p:spPr>
            <p:txBody>
              <a:bodyPr wrap="none" anchor="ctr"/>
              <a:lstStyle/>
              <a:p>
                <a:endParaRPr lang="en-US" dirty="0"/>
              </a:p>
            </p:txBody>
          </p:sp>
          <p:sp>
            <p:nvSpPr>
              <p:cNvPr id="10" name="Line 201"/>
              <p:cNvSpPr>
                <a:spLocks noChangeShapeType="1"/>
              </p:cNvSpPr>
              <p:nvPr/>
            </p:nvSpPr>
            <p:spPr bwMode="auto">
              <a:xfrm>
                <a:off x="4224" y="768"/>
                <a:ext cx="96" cy="0"/>
              </a:xfrm>
              <a:prstGeom prst="line">
                <a:avLst/>
              </a:prstGeom>
              <a:noFill/>
              <a:ln w="9525">
                <a:solidFill>
                  <a:schemeClr val="tx1"/>
                </a:solidFill>
                <a:round/>
                <a:headEnd/>
                <a:tailEnd/>
              </a:ln>
              <a:effectLst/>
            </p:spPr>
            <p:txBody>
              <a:bodyPr wrap="none" anchor="ctr"/>
              <a:lstStyle/>
              <a:p>
                <a:endParaRPr lang="en-US" dirty="0"/>
              </a:p>
            </p:txBody>
          </p:sp>
          <p:sp>
            <p:nvSpPr>
              <p:cNvPr id="11" name="Line 202"/>
              <p:cNvSpPr>
                <a:spLocks noChangeShapeType="1"/>
              </p:cNvSpPr>
              <p:nvPr/>
            </p:nvSpPr>
            <p:spPr bwMode="auto">
              <a:xfrm>
                <a:off x="4224" y="768"/>
                <a:ext cx="96" cy="48"/>
              </a:xfrm>
              <a:prstGeom prst="line">
                <a:avLst/>
              </a:prstGeom>
              <a:noFill/>
              <a:ln w="9525">
                <a:solidFill>
                  <a:schemeClr val="tx1"/>
                </a:solidFill>
                <a:round/>
                <a:headEnd/>
                <a:tailEnd/>
              </a:ln>
              <a:effectLst/>
            </p:spPr>
            <p:txBody>
              <a:bodyPr wrap="none" anchor="ctr"/>
              <a:lstStyle/>
              <a:p>
                <a:endParaRPr lang="en-US" dirty="0"/>
              </a:p>
            </p:txBody>
          </p:sp>
          <p:sp>
            <p:nvSpPr>
              <p:cNvPr id="12" name="Line 203"/>
              <p:cNvSpPr>
                <a:spLocks noChangeShapeType="1"/>
              </p:cNvSpPr>
              <p:nvPr/>
            </p:nvSpPr>
            <p:spPr bwMode="auto">
              <a:xfrm flipV="1">
                <a:off x="4224" y="720"/>
                <a:ext cx="96" cy="48"/>
              </a:xfrm>
              <a:prstGeom prst="line">
                <a:avLst/>
              </a:prstGeom>
              <a:noFill/>
              <a:ln w="9525">
                <a:solidFill>
                  <a:schemeClr val="tx1"/>
                </a:solidFill>
                <a:round/>
                <a:headEnd/>
                <a:tailEnd/>
              </a:ln>
              <a:effectLst/>
            </p:spPr>
            <p:txBody>
              <a:bodyPr wrap="none" anchor="ctr"/>
              <a:lstStyle/>
              <a:p>
                <a:endParaRPr lang="en-US" dirty="0"/>
              </a:p>
            </p:txBody>
          </p:sp>
        </p:grpSp>
        <p:sp>
          <p:nvSpPr>
            <p:cNvPr id="13" name="Line 264"/>
            <p:cNvSpPr>
              <a:spLocks noChangeShapeType="1"/>
            </p:cNvSpPr>
            <p:nvPr/>
          </p:nvSpPr>
          <p:spPr bwMode="auto">
            <a:xfrm>
              <a:off x="6477000" y="3886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4" name="Line 265"/>
            <p:cNvSpPr>
              <a:spLocks noChangeShapeType="1"/>
            </p:cNvSpPr>
            <p:nvPr/>
          </p:nvSpPr>
          <p:spPr bwMode="auto">
            <a:xfrm>
              <a:off x="6400800" y="3886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5" name="Line 266"/>
            <p:cNvSpPr>
              <a:spLocks noChangeShapeType="1"/>
            </p:cNvSpPr>
            <p:nvPr/>
          </p:nvSpPr>
          <p:spPr bwMode="auto">
            <a:xfrm>
              <a:off x="6324600" y="3962400"/>
              <a:ext cx="533400" cy="0"/>
            </a:xfrm>
            <a:prstGeom prst="line">
              <a:avLst/>
            </a:prstGeom>
            <a:noFill/>
            <a:ln w="9525">
              <a:solidFill>
                <a:schemeClr val="tx1"/>
              </a:solidFill>
              <a:round/>
              <a:headEnd/>
              <a:tailEnd/>
            </a:ln>
            <a:effectLst/>
          </p:spPr>
          <p:txBody>
            <a:bodyPr wrap="none" anchor="ctr"/>
            <a:lstStyle/>
            <a:p>
              <a:endParaRPr lang="en-US" dirty="0"/>
            </a:p>
          </p:txBody>
        </p:sp>
      </p:grpSp>
      <p:grpSp>
        <p:nvGrpSpPr>
          <p:cNvPr id="29" name="Group 28"/>
          <p:cNvGrpSpPr/>
          <p:nvPr/>
        </p:nvGrpSpPr>
        <p:grpSpPr>
          <a:xfrm>
            <a:off x="3581400" y="4648200"/>
            <a:ext cx="1981200" cy="644314"/>
            <a:chOff x="3581400" y="3622887"/>
            <a:chExt cx="1981200" cy="644314"/>
          </a:xfrm>
        </p:grpSpPr>
        <p:cxnSp>
          <p:nvCxnSpPr>
            <p:cNvPr id="21" name="Straight Arrow Connector 20"/>
            <p:cNvCxnSpPr/>
            <p:nvPr/>
          </p:nvCxnSpPr>
          <p:spPr>
            <a:xfrm rot="10800000" flipV="1">
              <a:off x="4191000" y="3899886"/>
              <a:ext cx="381000" cy="367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81400" y="3622887"/>
              <a:ext cx="1981200" cy="276999"/>
            </a:xfrm>
            <a:prstGeom prst="rect">
              <a:avLst/>
            </a:prstGeom>
            <a:noFill/>
          </p:spPr>
          <p:txBody>
            <a:bodyPr wrap="square" rtlCol="0">
              <a:spAutoFit/>
            </a:bodyPr>
            <a:lstStyle/>
            <a:p>
              <a:pPr algn="ctr"/>
              <a:r>
                <a:rPr lang="en-US" sz="1200" smtClean="0"/>
                <a:t>O</a:t>
              </a:r>
              <a:r>
                <a:rPr lang="en-US" sz="1200" smtClean="0">
                  <a:latin typeface="+mn-lt"/>
                </a:rPr>
                <a:t>ne-to-many</a:t>
              </a:r>
              <a:endParaRPr lang="en-US" sz="1200">
                <a:latin typeface="+mn-lt"/>
              </a:endParaRPr>
            </a:p>
          </p:txBody>
        </p:sp>
        <p:cxnSp>
          <p:nvCxnSpPr>
            <p:cNvPr id="27" name="Straight Arrow Connector 26"/>
            <p:cNvCxnSpPr/>
            <p:nvPr/>
          </p:nvCxnSpPr>
          <p:spPr>
            <a:xfrm rot="16200000" flipH="1">
              <a:off x="4533900" y="3924301"/>
              <a:ext cx="381000" cy="3047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1143000" y="5791200"/>
            <a:ext cx="7315200" cy="307777"/>
          </a:xfrm>
          <a:prstGeom prst="rect">
            <a:avLst/>
          </a:prstGeom>
          <a:noFill/>
        </p:spPr>
        <p:txBody>
          <a:bodyPr wrap="square" rtlCol="0">
            <a:spAutoFit/>
          </a:bodyPr>
          <a:lstStyle/>
          <a:p>
            <a:pPr algn="ctr"/>
            <a:r>
              <a:rPr lang="en-US" sz="1400" smtClean="0"/>
              <a:t>The REPAIR ORDER table gets the foreign key column.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1" presetClass="entr" presetSubtype="0" fill="hold" nodeType="afterEffect">
                                  <p:stCondLst>
                                    <p:cond delay="100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500"/>
                            </p:stCondLst>
                            <p:childTnLst>
                              <p:par>
                                <p:cTn id="17" presetID="1" presetClass="entr" presetSubtype="0" fill="hold" grpId="0" nodeType="afterEffect">
                                  <p:stCondLst>
                                    <p:cond delay="150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Foreign key: Building a relationship</a:t>
            </a:r>
            <a:endParaRPr lang="en-US"/>
          </a:p>
        </p:txBody>
      </p:sp>
      <p:sp>
        <p:nvSpPr>
          <p:cNvPr id="3" name="Content Placeholder 2"/>
          <p:cNvSpPr>
            <a:spLocks noGrp="1"/>
          </p:cNvSpPr>
          <p:nvPr>
            <p:ph idx="1"/>
          </p:nvPr>
        </p:nvSpPr>
        <p:spPr>
          <a:xfrm>
            <a:off x="457200" y="1447800"/>
            <a:ext cx="8153400" cy="2362200"/>
          </a:xfrm>
        </p:spPr>
        <p:txBody>
          <a:bodyPr>
            <a:normAutofit lnSpcReduction="10000"/>
          </a:bodyPr>
          <a:lstStyle/>
          <a:p>
            <a:r>
              <a:rPr lang="en-US" smtClean="0"/>
              <a:t>The primary key field from CUSTOMER, which is CUST_ID, has a corresponding column in the related REPAIR ORDER table. </a:t>
            </a:r>
          </a:p>
          <a:p>
            <a:r>
              <a:rPr lang="en-US" smtClean="0"/>
              <a:t>The </a:t>
            </a:r>
            <a:r>
              <a:rPr lang="en-US" b="1" smtClean="0"/>
              <a:t>foreign key </a:t>
            </a:r>
            <a:r>
              <a:rPr lang="en-US" smtClean="0"/>
              <a:t>field, called CUSTID column in the example shown here, holds data that links to related data in the CUSTOMER table. </a:t>
            </a:r>
            <a:endParaRPr lang="en-US" sz="2000" i="1" smtClean="0"/>
          </a:p>
          <a:p>
            <a:endParaRPr lang="en-US" smtClean="0"/>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5</a:t>
            </a:fld>
            <a:endParaRPr kumimoji="0" lang="en-US"/>
          </a:p>
        </p:txBody>
      </p:sp>
      <p:grpSp>
        <p:nvGrpSpPr>
          <p:cNvPr id="4" name="Group 15"/>
          <p:cNvGrpSpPr/>
          <p:nvPr/>
        </p:nvGrpSpPr>
        <p:grpSpPr>
          <a:xfrm>
            <a:off x="914400" y="3886200"/>
            <a:ext cx="3733800" cy="457200"/>
            <a:chOff x="4876800" y="3733800"/>
            <a:chExt cx="3733800" cy="457200"/>
          </a:xfrm>
        </p:grpSpPr>
        <p:sp>
          <p:nvSpPr>
            <p:cNvPr id="5" name="Rectangle 150"/>
            <p:cNvSpPr>
              <a:spLocks noChangeArrowheads="1"/>
            </p:cNvSpPr>
            <p:nvPr/>
          </p:nvSpPr>
          <p:spPr bwMode="auto">
            <a:xfrm>
              <a:off x="4876800" y="3733800"/>
              <a:ext cx="1447800" cy="4572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CUSTOMER</a:t>
              </a:r>
              <a:endParaRPr lang="en-US" sz="1200" dirty="0">
                <a:latin typeface="Arial" charset="0"/>
              </a:endParaRPr>
            </a:p>
          </p:txBody>
        </p:sp>
        <p:sp>
          <p:nvSpPr>
            <p:cNvPr id="6" name="Rectangle 150"/>
            <p:cNvSpPr>
              <a:spLocks noChangeArrowheads="1"/>
            </p:cNvSpPr>
            <p:nvPr/>
          </p:nvSpPr>
          <p:spPr bwMode="auto">
            <a:xfrm>
              <a:off x="7162800" y="3733800"/>
              <a:ext cx="1447800" cy="4572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REPAIR ORDER</a:t>
              </a:r>
              <a:endParaRPr lang="en-US" sz="1200" dirty="0">
                <a:latin typeface="Arial" charset="0"/>
              </a:endParaRPr>
            </a:p>
          </p:txBody>
        </p:sp>
        <p:grpSp>
          <p:nvGrpSpPr>
            <p:cNvPr id="8" name="Group 199"/>
            <p:cNvGrpSpPr>
              <a:grpSpLocks/>
            </p:cNvGrpSpPr>
            <p:nvPr/>
          </p:nvGrpSpPr>
          <p:grpSpPr bwMode="auto">
            <a:xfrm>
              <a:off x="6858000" y="3886200"/>
              <a:ext cx="304800" cy="152400"/>
              <a:chOff x="4128" y="720"/>
              <a:chExt cx="192" cy="96"/>
            </a:xfrm>
          </p:grpSpPr>
          <p:sp>
            <p:nvSpPr>
              <p:cNvPr id="9" name="Oval 200"/>
              <p:cNvSpPr>
                <a:spLocks noChangeArrowheads="1"/>
              </p:cNvSpPr>
              <p:nvPr/>
            </p:nvSpPr>
            <p:spPr bwMode="auto">
              <a:xfrm>
                <a:off x="4128" y="720"/>
                <a:ext cx="96" cy="96"/>
              </a:xfrm>
              <a:prstGeom prst="ellipse">
                <a:avLst/>
              </a:prstGeom>
              <a:noFill/>
              <a:ln w="9525">
                <a:solidFill>
                  <a:schemeClr val="tx1"/>
                </a:solidFill>
                <a:round/>
                <a:headEnd/>
                <a:tailEnd/>
              </a:ln>
              <a:effectLst/>
            </p:spPr>
            <p:txBody>
              <a:bodyPr wrap="none" anchor="ctr"/>
              <a:lstStyle/>
              <a:p>
                <a:endParaRPr lang="en-US" dirty="0"/>
              </a:p>
            </p:txBody>
          </p:sp>
          <p:sp>
            <p:nvSpPr>
              <p:cNvPr id="10" name="Line 201"/>
              <p:cNvSpPr>
                <a:spLocks noChangeShapeType="1"/>
              </p:cNvSpPr>
              <p:nvPr/>
            </p:nvSpPr>
            <p:spPr bwMode="auto">
              <a:xfrm>
                <a:off x="4224" y="768"/>
                <a:ext cx="96" cy="0"/>
              </a:xfrm>
              <a:prstGeom prst="line">
                <a:avLst/>
              </a:prstGeom>
              <a:noFill/>
              <a:ln w="9525">
                <a:solidFill>
                  <a:schemeClr val="tx1"/>
                </a:solidFill>
                <a:round/>
                <a:headEnd/>
                <a:tailEnd/>
              </a:ln>
              <a:effectLst/>
            </p:spPr>
            <p:txBody>
              <a:bodyPr wrap="none" anchor="ctr"/>
              <a:lstStyle/>
              <a:p>
                <a:endParaRPr lang="en-US" dirty="0"/>
              </a:p>
            </p:txBody>
          </p:sp>
          <p:sp>
            <p:nvSpPr>
              <p:cNvPr id="11" name="Line 202"/>
              <p:cNvSpPr>
                <a:spLocks noChangeShapeType="1"/>
              </p:cNvSpPr>
              <p:nvPr/>
            </p:nvSpPr>
            <p:spPr bwMode="auto">
              <a:xfrm>
                <a:off x="4224" y="768"/>
                <a:ext cx="96" cy="48"/>
              </a:xfrm>
              <a:prstGeom prst="line">
                <a:avLst/>
              </a:prstGeom>
              <a:noFill/>
              <a:ln w="9525">
                <a:solidFill>
                  <a:schemeClr val="tx1"/>
                </a:solidFill>
                <a:round/>
                <a:headEnd/>
                <a:tailEnd/>
              </a:ln>
              <a:effectLst/>
            </p:spPr>
            <p:txBody>
              <a:bodyPr wrap="none" anchor="ctr"/>
              <a:lstStyle/>
              <a:p>
                <a:endParaRPr lang="en-US" dirty="0"/>
              </a:p>
            </p:txBody>
          </p:sp>
          <p:sp>
            <p:nvSpPr>
              <p:cNvPr id="12" name="Line 203"/>
              <p:cNvSpPr>
                <a:spLocks noChangeShapeType="1"/>
              </p:cNvSpPr>
              <p:nvPr/>
            </p:nvSpPr>
            <p:spPr bwMode="auto">
              <a:xfrm flipV="1">
                <a:off x="4224" y="720"/>
                <a:ext cx="96" cy="48"/>
              </a:xfrm>
              <a:prstGeom prst="line">
                <a:avLst/>
              </a:prstGeom>
              <a:noFill/>
              <a:ln w="9525">
                <a:solidFill>
                  <a:schemeClr val="tx1"/>
                </a:solidFill>
                <a:round/>
                <a:headEnd/>
                <a:tailEnd/>
              </a:ln>
              <a:effectLst/>
            </p:spPr>
            <p:txBody>
              <a:bodyPr wrap="none" anchor="ctr"/>
              <a:lstStyle/>
              <a:p>
                <a:endParaRPr lang="en-US" dirty="0"/>
              </a:p>
            </p:txBody>
          </p:sp>
        </p:grpSp>
        <p:sp>
          <p:nvSpPr>
            <p:cNvPr id="13" name="Line 264"/>
            <p:cNvSpPr>
              <a:spLocks noChangeShapeType="1"/>
            </p:cNvSpPr>
            <p:nvPr/>
          </p:nvSpPr>
          <p:spPr bwMode="auto">
            <a:xfrm>
              <a:off x="6477000" y="3886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4" name="Line 265"/>
            <p:cNvSpPr>
              <a:spLocks noChangeShapeType="1"/>
            </p:cNvSpPr>
            <p:nvPr/>
          </p:nvSpPr>
          <p:spPr bwMode="auto">
            <a:xfrm>
              <a:off x="6400800" y="3886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5" name="Line 266"/>
            <p:cNvSpPr>
              <a:spLocks noChangeShapeType="1"/>
            </p:cNvSpPr>
            <p:nvPr/>
          </p:nvSpPr>
          <p:spPr bwMode="auto">
            <a:xfrm>
              <a:off x="6324600" y="3962400"/>
              <a:ext cx="533400" cy="0"/>
            </a:xfrm>
            <a:prstGeom prst="line">
              <a:avLst/>
            </a:prstGeom>
            <a:noFill/>
            <a:ln w="9525">
              <a:solidFill>
                <a:schemeClr val="tx1"/>
              </a:solidFill>
              <a:round/>
              <a:headEnd/>
              <a:tailEnd/>
            </a:ln>
            <a:effectLst/>
          </p:spPr>
          <p:txBody>
            <a:bodyPr wrap="none" anchor="ctr"/>
            <a:lstStyle/>
            <a:p>
              <a:endParaRPr lang="en-US" dirty="0"/>
            </a:p>
          </p:txBody>
        </p:sp>
      </p:grpSp>
      <p:pic>
        <p:nvPicPr>
          <p:cNvPr id="17" name="Picture 2"/>
          <p:cNvPicPr>
            <a:picLocks noChangeAspect="1" noChangeArrowheads="1"/>
          </p:cNvPicPr>
          <p:nvPr/>
        </p:nvPicPr>
        <p:blipFill>
          <a:blip r:embed="rId3" cstate="print"/>
          <a:srcRect/>
          <a:stretch>
            <a:fillRect/>
          </a:stretch>
        </p:blipFill>
        <p:spPr bwMode="auto">
          <a:xfrm>
            <a:off x="457200" y="4800600"/>
            <a:ext cx="4273261" cy="160020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4876800" y="4800600"/>
            <a:ext cx="3810000" cy="1480265"/>
          </a:xfrm>
          <a:prstGeom prst="rect">
            <a:avLst/>
          </a:prstGeom>
          <a:noFill/>
          <a:ln w="9525">
            <a:noFill/>
            <a:miter lim="800000"/>
            <a:headEnd/>
            <a:tailEnd/>
          </a:ln>
        </p:spPr>
      </p:pic>
      <p:sp>
        <p:nvSpPr>
          <p:cNvPr id="25" name="Right Arrow 24"/>
          <p:cNvSpPr/>
          <p:nvPr/>
        </p:nvSpPr>
        <p:spPr>
          <a:xfrm>
            <a:off x="4953000" y="5181600"/>
            <a:ext cx="304800" cy="457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Down Arrow 27"/>
          <p:cNvSpPr/>
          <p:nvPr/>
        </p:nvSpPr>
        <p:spPr>
          <a:xfrm>
            <a:off x="8458200" y="4648200"/>
            <a:ext cx="45719" cy="3048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rot="10800000" flipV="1">
            <a:off x="3048000" y="5257800"/>
            <a:ext cx="548640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53000" y="3810000"/>
            <a:ext cx="3581400" cy="738664"/>
          </a:xfrm>
          <a:prstGeom prst="rect">
            <a:avLst/>
          </a:prstGeom>
          <a:noFill/>
        </p:spPr>
        <p:txBody>
          <a:bodyPr wrap="square" rtlCol="0">
            <a:spAutoFit/>
          </a:bodyPr>
          <a:lstStyle/>
          <a:p>
            <a:r>
              <a:rPr lang="en-US" sz="1400" smtClean="0"/>
              <a:t>For repair order #1 (Ord_ID), the #4 in the CustID field, tells us that this work was done for Debbie Davies.</a:t>
            </a:r>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1" presetClass="entr" presetSubtype="0" fill="hold" grpId="0" nodeType="afterEffect">
                                  <p:stCondLst>
                                    <p:cond delay="2000"/>
                                  </p:stCondLst>
                                  <p:childTnLst>
                                    <p:set>
                                      <p:cBhvr>
                                        <p:cTn id="10" dur="1" fill="hold">
                                          <p:stCondLst>
                                            <p:cond delay="0"/>
                                          </p:stCondLst>
                                        </p:cTn>
                                        <p:tgtEl>
                                          <p:spTgt spid="33"/>
                                        </p:tgtEl>
                                        <p:attrNameLst>
                                          <p:attrName>style.visibility</p:attrName>
                                        </p:attrNameLst>
                                      </p:cBhvr>
                                      <p:to>
                                        <p:strVal val="visible"/>
                                      </p:to>
                                    </p:set>
                                  </p:childTnLst>
                                </p:cTn>
                              </p:par>
                            </p:childTnLst>
                          </p:cTn>
                        </p:par>
                        <p:par>
                          <p:cTn id="11" fill="hold">
                            <p:stCondLst>
                              <p:cond delay="2500"/>
                            </p:stCondLst>
                            <p:childTnLst>
                              <p:par>
                                <p:cTn id="12" presetID="1" presetClass="entr" presetSubtype="0" fill="hold" grpId="0" nodeType="afterEffect">
                                  <p:stCondLst>
                                    <p:cond delay="1000"/>
                                  </p:stCondLst>
                                  <p:childTnLst>
                                    <p:set>
                                      <p:cBhvr>
                                        <p:cTn id="13" dur="1" fill="hold">
                                          <p:stCondLst>
                                            <p:cond delay="0"/>
                                          </p:stCondLst>
                                        </p:cTn>
                                        <p:tgtEl>
                                          <p:spTgt spid="25"/>
                                        </p:tgtEl>
                                        <p:attrNameLst>
                                          <p:attrName>style.visibility</p:attrName>
                                        </p:attrNameLst>
                                      </p:cBhvr>
                                      <p:to>
                                        <p:strVal val="visible"/>
                                      </p:to>
                                    </p:set>
                                  </p:childTnLst>
                                </p:cTn>
                              </p:par>
                            </p:childTnLst>
                          </p:cTn>
                        </p:par>
                        <p:par>
                          <p:cTn id="14" fill="hold">
                            <p:stCondLst>
                              <p:cond delay="3500"/>
                            </p:stCondLst>
                            <p:childTnLst>
                              <p:par>
                                <p:cTn id="15" presetID="1" presetClass="entr" presetSubtype="0" fill="hold" grpId="0" nodeType="afterEffect">
                                  <p:stCondLst>
                                    <p:cond delay="1000"/>
                                  </p:stCondLst>
                                  <p:childTnLst>
                                    <p:set>
                                      <p:cBhvr>
                                        <p:cTn id="16" dur="1" fill="hold">
                                          <p:stCondLst>
                                            <p:cond delay="0"/>
                                          </p:stCondLst>
                                        </p:cTn>
                                        <p:tgtEl>
                                          <p:spTgt spid="28"/>
                                        </p:tgtEl>
                                        <p:attrNameLst>
                                          <p:attrName>style.visibility</p:attrName>
                                        </p:attrNameLst>
                                      </p:cBhvr>
                                      <p:to>
                                        <p:strVal val="visible"/>
                                      </p:to>
                                    </p:set>
                                  </p:childTnLst>
                                </p:cTn>
                              </p:par>
                            </p:childTnLst>
                          </p:cTn>
                        </p:par>
                        <p:par>
                          <p:cTn id="17" fill="hold">
                            <p:stCondLst>
                              <p:cond delay="4500"/>
                            </p:stCondLst>
                            <p:childTnLst>
                              <p:par>
                                <p:cTn id="18" presetID="1" presetClass="entr" presetSubtype="0" fill="hold" nodeType="afterEffect">
                                  <p:stCondLst>
                                    <p:cond delay="500"/>
                                  </p:stCondLst>
                                  <p:childTnLst>
                                    <p:set>
                                      <p:cBhvr>
                                        <p:cTn id="19"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5" grpId="0" animBg="1"/>
      <p:bldP spid="28"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redundancy</a:t>
            </a:r>
            <a:endParaRPr lang="en-US"/>
          </a:p>
        </p:txBody>
      </p:sp>
      <p:sp>
        <p:nvSpPr>
          <p:cNvPr id="3" name="Content Placeholder 2"/>
          <p:cNvSpPr>
            <a:spLocks noGrp="1"/>
          </p:cNvSpPr>
          <p:nvPr>
            <p:ph idx="1"/>
          </p:nvPr>
        </p:nvSpPr>
        <p:spPr>
          <a:xfrm>
            <a:off x="457200" y="1447800"/>
            <a:ext cx="8153400" cy="3124200"/>
          </a:xfrm>
        </p:spPr>
        <p:txBody>
          <a:bodyPr>
            <a:normAutofit fontScale="85000" lnSpcReduction="10000"/>
          </a:bodyPr>
          <a:lstStyle/>
          <a:p>
            <a:r>
              <a:rPr lang="en-US" smtClean="0"/>
              <a:t>Using the foreign key field to link related data is an essential element of relational database.</a:t>
            </a:r>
          </a:p>
          <a:p>
            <a:r>
              <a:rPr lang="en-US" smtClean="0"/>
              <a:t>It reduces </a:t>
            </a:r>
            <a:r>
              <a:rPr lang="en-US" b="1" smtClean="0"/>
              <a:t>data redundancy</a:t>
            </a:r>
            <a:r>
              <a:rPr lang="en-US" smtClean="0"/>
              <a:t>.</a:t>
            </a:r>
          </a:p>
          <a:p>
            <a:r>
              <a:rPr lang="en-US" smtClean="0"/>
              <a:t>Each relational database table stores data about a particular entity (a person, place, thing, or event).  </a:t>
            </a:r>
          </a:p>
          <a:p>
            <a:r>
              <a:rPr lang="en-US" smtClean="0"/>
              <a:t>In the example below, there are 3 repair orders for Debbie Davies.  </a:t>
            </a:r>
          </a:p>
          <a:p>
            <a:r>
              <a:rPr lang="en-US" smtClean="0"/>
              <a:t>However, we don’t store her information (name, address, etc.) more than once. The foreign key value #4 links Debbie Davies’ information to each of her repair orders.</a:t>
            </a:r>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6</a:t>
            </a:fld>
            <a:endParaRPr kumimoji="0" lang="en-US"/>
          </a:p>
        </p:txBody>
      </p:sp>
      <p:pic>
        <p:nvPicPr>
          <p:cNvPr id="17" name="Picture 2"/>
          <p:cNvPicPr>
            <a:picLocks noChangeAspect="1" noChangeArrowheads="1"/>
          </p:cNvPicPr>
          <p:nvPr/>
        </p:nvPicPr>
        <p:blipFill>
          <a:blip r:embed="rId3" cstate="print"/>
          <a:srcRect/>
          <a:stretch>
            <a:fillRect/>
          </a:stretch>
        </p:blipFill>
        <p:spPr bwMode="auto">
          <a:xfrm>
            <a:off x="457200" y="4800600"/>
            <a:ext cx="4273261" cy="160020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4876800" y="4800600"/>
            <a:ext cx="3810000" cy="1480265"/>
          </a:xfrm>
          <a:prstGeom prst="rect">
            <a:avLst/>
          </a:prstGeom>
          <a:noFill/>
          <a:ln w="9525">
            <a:noFill/>
            <a:miter lim="800000"/>
            <a:headEnd/>
            <a:tailEnd/>
          </a:ln>
        </p:spPr>
      </p:pic>
      <p:cxnSp>
        <p:nvCxnSpPr>
          <p:cNvPr id="31" name="Straight Arrow Connector 30"/>
          <p:cNvCxnSpPr/>
          <p:nvPr/>
        </p:nvCxnSpPr>
        <p:spPr>
          <a:xfrm rot="10800000" flipV="1">
            <a:off x="3048000" y="5257800"/>
            <a:ext cx="548640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048000" y="5638800"/>
            <a:ext cx="5486400" cy="2286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3048000" y="5638800"/>
            <a:ext cx="5486400" cy="533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par>
                          <p:cTn id="13" fill="hold">
                            <p:stCondLst>
                              <p:cond delay="500"/>
                            </p:stCondLst>
                            <p:childTnLst>
                              <p:par>
                                <p:cTn id="14" presetID="3" presetClass="entr" presetSubtype="10" fill="hold" grpId="0" nodeType="afterEffect">
                                  <p:stCondLst>
                                    <p:cond delay="100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par>
                          <p:cTn id="17" fill="hold">
                            <p:stCondLst>
                              <p:cond delay="2000"/>
                            </p:stCondLst>
                            <p:childTnLst>
                              <p:par>
                                <p:cTn id="18" presetID="1" presetClass="entr" presetSubtype="0" fill="hold" nodeType="afterEffect">
                                  <p:stCondLst>
                                    <p:cond delay="1000"/>
                                  </p:stCondLst>
                                  <p:childTnLst>
                                    <p:set>
                                      <p:cBhvr>
                                        <p:cTn id="19" dur="1" fill="hold">
                                          <p:stCondLst>
                                            <p:cond delay="0"/>
                                          </p:stCondLst>
                                        </p:cTn>
                                        <p:tgtEl>
                                          <p:spTgt spid="31"/>
                                        </p:tgtEl>
                                        <p:attrNameLst>
                                          <p:attrName>style.visibility</p:attrName>
                                        </p:attrNameLst>
                                      </p:cBhvr>
                                      <p:to>
                                        <p:strVal val="visible"/>
                                      </p:to>
                                    </p:set>
                                  </p:childTnLst>
                                </p:cTn>
                              </p:par>
                            </p:childTnLst>
                          </p:cTn>
                        </p:par>
                        <p:par>
                          <p:cTn id="20" fill="hold">
                            <p:stCondLst>
                              <p:cond delay="3000"/>
                            </p:stCondLst>
                            <p:childTnLst>
                              <p:par>
                                <p:cTn id="21" presetID="1" presetClass="entr" presetSubtype="0" fill="hold" nodeType="afterEffect">
                                  <p:stCondLst>
                                    <p:cond delay="1000"/>
                                  </p:stCondLst>
                                  <p:childTnLst>
                                    <p:set>
                                      <p:cBhvr>
                                        <p:cTn id="22" dur="1" fill="hold">
                                          <p:stCondLst>
                                            <p:cond delay="0"/>
                                          </p:stCondLst>
                                        </p:cTn>
                                        <p:tgtEl>
                                          <p:spTgt spid="22"/>
                                        </p:tgtEl>
                                        <p:attrNameLst>
                                          <p:attrName>style.visibility</p:attrName>
                                        </p:attrNameLst>
                                      </p:cBhvr>
                                      <p:to>
                                        <p:strVal val="visible"/>
                                      </p:to>
                                    </p:set>
                                  </p:childTnLst>
                                </p:cTn>
                              </p:par>
                            </p:childTnLst>
                          </p:cTn>
                        </p:par>
                        <p:par>
                          <p:cTn id="23" fill="hold">
                            <p:stCondLst>
                              <p:cond delay="4000"/>
                            </p:stCondLst>
                            <p:childTnLst>
                              <p:par>
                                <p:cTn id="24" presetID="1" presetClass="entr" presetSubtype="0" fill="hold" nodeType="afterEffect">
                                  <p:stCondLst>
                                    <p:cond delay="1000"/>
                                  </p:stCondLst>
                                  <p:childTnLst>
                                    <p:set>
                                      <p:cBhvr>
                                        <p:cTn id="2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Foreign key field name</a:t>
            </a:r>
            <a:endParaRPr lang="en-US"/>
          </a:p>
        </p:txBody>
      </p:sp>
      <p:sp>
        <p:nvSpPr>
          <p:cNvPr id="3" name="Content Placeholder 2"/>
          <p:cNvSpPr>
            <a:spLocks noGrp="1"/>
          </p:cNvSpPr>
          <p:nvPr>
            <p:ph idx="1"/>
          </p:nvPr>
        </p:nvSpPr>
        <p:spPr>
          <a:xfrm>
            <a:off x="457200" y="1447800"/>
            <a:ext cx="8229600" cy="2971800"/>
          </a:xfrm>
        </p:spPr>
        <p:txBody>
          <a:bodyPr>
            <a:normAutofit fontScale="85000" lnSpcReduction="10000"/>
          </a:bodyPr>
          <a:lstStyle/>
          <a:p>
            <a:r>
              <a:rPr lang="en-US" smtClean="0"/>
              <a:t>The foreign key field name can match the related primary key field name exactly.  This is often done.</a:t>
            </a:r>
          </a:p>
          <a:p>
            <a:r>
              <a:rPr lang="en-US" smtClean="0"/>
              <a:t>However, as shown in the example here, it is not required that the names match.  In fact, in one situation, which you’ll see later, the names cannot match.</a:t>
            </a:r>
          </a:p>
          <a:p>
            <a:r>
              <a:rPr lang="en-US" smtClean="0"/>
              <a:t>It is required that the foreign key column be defined so that it contains the same data as in the related primary key column.  The foreign key column is the same data type and field size as the primary key column.</a:t>
            </a:r>
            <a:endParaRPr lang="en-US" sz="2000" i="1" smtClean="0"/>
          </a:p>
          <a:p>
            <a:endParaRPr lang="en-US" smtClean="0"/>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7</a:t>
            </a:fld>
            <a:endParaRPr kumimoji="0" lang="en-US"/>
          </a:p>
        </p:txBody>
      </p:sp>
      <p:pic>
        <p:nvPicPr>
          <p:cNvPr id="17" name="Picture 2"/>
          <p:cNvPicPr>
            <a:picLocks noChangeAspect="1" noChangeArrowheads="1"/>
          </p:cNvPicPr>
          <p:nvPr/>
        </p:nvPicPr>
        <p:blipFill>
          <a:blip r:embed="rId3" cstate="print"/>
          <a:srcRect/>
          <a:stretch>
            <a:fillRect/>
          </a:stretch>
        </p:blipFill>
        <p:spPr bwMode="auto">
          <a:xfrm>
            <a:off x="457200" y="4724400"/>
            <a:ext cx="4273261" cy="160020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4876800" y="4724400"/>
            <a:ext cx="3810000" cy="1480265"/>
          </a:xfrm>
          <a:prstGeom prst="rect">
            <a:avLst/>
          </a:prstGeom>
          <a:noFill/>
          <a:ln w="9525">
            <a:noFill/>
            <a:miter lim="800000"/>
            <a:headEnd/>
            <a:tailEnd/>
          </a:ln>
        </p:spPr>
      </p:pic>
      <p:sp>
        <p:nvSpPr>
          <p:cNvPr id="28" name="Down Arrow 27"/>
          <p:cNvSpPr/>
          <p:nvPr/>
        </p:nvSpPr>
        <p:spPr>
          <a:xfrm>
            <a:off x="8458200" y="4572000"/>
            <a:ext cx="45719" cy="3048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944881" y="4572000"/>
            <a:ext cx="45719" cy="3048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This presentation covered …</a:t>
            </a:r>
            <a:endParaRPr lang="en-US"/>
          </a:p>
        </p:txBody>
      </p:sp>
      <p:sp>
        <p:nvSpPr>
          <p:cNvPr id="3" name="Content Placeholder 2"/>
          <p:cNvSpPr>
            <a:spLocks noGrp="1"/>
          </p:cNvSpPr>
          <p:nvPr>
            <p:ph idx="1"/>
          </p:nvPr>
        </p:nvSpPr>
        <p:spPr/>
        <p:txBody>
          <a:bodyPr/>
          <a:lstStyle/>
          <a:p>
            <a:r>
              <a:rPr lang="en-US" smtClean="0"/>
              <a:t>A relationship in the data model becomes the link between a </a:t>
            </a:r>
            <a:r>
              <a:rPr lang="en-US" b="1" smtClean="0"/>
              <a:t>primary key </a:t>
            </a:r>
            <a:r>
              <a:rPr lang="en-US" smtClean="0"/>
              <a:t>column in one table and its related </a:t>
            </a:r>
            <a:r>
              <a:rPr lang="en-US" b="1" smtClean="0"/>
              <a:t>foreign key</a:t>
            </a:r>
            <a:r>
              <a:rPr lang="en-US" smtClean="0"/>
              <a:t> column in another table.</a:t>
            </a:r>
          </a:p>
          <a:p>
            <a:r>
              <a:rPr lang="en-US" smtClean="0"/>
              <a:t>Storing data in separate tables, such as data about customer stored in CUSTOMER and repair work data in REPAIR ORDER, reduces </a:t>
            </a:r>
            <a:r>
              <a:rPr lang="en-US" b="1" smtClean="0"/>
              <a:t>data redundancy</a:t>
            </a:r>
            <a:r>
              <a:rPr lang="en-US" smtClean="0"/>
              <a:t>.</a:t>
            </a:r>
          </a:p>
          <a:p>
            <a:pPr>
              <a:buNone/>
            </a:pPr>
            <a:endParaRPr lang="en-US" smtClean="0"/>
          </a:p>
          <a:p>
            <a:pPr>
              <a:buNone/>
            </a:pP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a:p>
        </p:txBody>
      </p:sp>
      <p:sp>
        <p:nvSpPr>
          <p:cNvPr id="3" name="Content Placeholder 2"/>
          <p:cNvSpPr>
            <a:spLocks noGrp="1"/>
          </p:cNvSpPr>
          <p:nvPr>
            <p:ph idx="1"/>
          </p:nvPr>
        </p:nvSpPr>
        <p:spPr/>
        <p:txBody>
          <a:bodyPr>
            <a:normAutofit/>
          </a:bodyPr>
          <a:lstStyle/>
          <a:p>
            <a:r>
              <a:rPr lang="en-US" sz="1600" smtClean="0"/>
              <a:t>Microsoft Enterprise Consortium: </a:t>
            </a:r>
            <a:r>
              <a:rPr lang="en-US" sz="1600" smtClean="0">
                <a:hlinkClick r:id="rId3"/>
              </a:rPr>
              <a:t>http://enterprise.waltoncollege.uark.edu/mec.asp</a:t>
            </a:r>
            <a:endParaRPr lang="en-US" sz="1600" smtClean="0"/>
          </a:p>
          <a:p>
            <a:r>
              <a:rPr lang="en-US" sz="1600" smtClean="0"/>
              <a:t>Microsoft Faculty Connection—Faculty Resource Center </a:t>
            </a:r>
            <a:r>
              <a:rPr lang="en-US" sz="1600" smtClean="0">
                <a:hlinkClick r:id="rId4"/>
              </a:rPr>
              <a:t>http://www.facultyresourcecenter.com/</a:t>
            </a:r>
            <a:endParaRPr lang="en-US" sz="1600" smtClean="0"/>
          </a:p>
          <a:p>
            <a:endParaRPr lang="en-US" sz="1600" smtClean="0"/>
          </a:p>
          <a:p>
            <a:endParaRPr lang="en-US" sz="160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676</Words>
  <Application>Microsoft Office PowerPoint</Application>
  <PresentationFormat>On-screen Show (4:3)</PresentationFormat>
  <Paragraphs>83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Database Fundamentals</vt:lpstr>
      <vt:lpstr>What you should already know …</vt:lpstr>
      <vt:lpstr>Database “relationships”</vt:lpstr>
      <vt:lpstr>Foreign key</vt:lpstr>
      <vt:lpstr>Foreign key: Building a relationship</vt:lpstr>
      <vt:lpstr>Data redundancy</vt:lpstr>
      <vt:lpstr>Foreign key field name</vt:lpstr>
      <vt:lpstr>This presentation covered …</vt:lpstr>
      <vt:lpstr>Resources</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Kreie - NMSU</cp:lastModifiedBy>
  <cp:revision>95</cp:revision>
  <dcterms:created xsi:type="dcterms:W3CDTF">2010-06-28T16:51:40Z</dcterms:created>
  <dcterms:modified xsi:type="dcterms:W3CDTF">2010-07-13T23:26:43Z</dcterms:modified>
</cp:coreProperties>
</file>