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6" r:id="rId4"/>
    <p:sldId id="268" r:id="rId5"/>
    <p:sldId id="269" r:id="rId6"/>
    <p:sldId id="270" r:id="rId7"/>
    <p:sldId id="26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Database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Physical Design - Part 3</a:t>
            </a:r>
          </a:p>
          <a:p>
            <a:r>
              <a:rPr lang="en-US" smtClean="0"/>
              <a:t>1-to-Many &amp; 1-to-1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should know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should know what a foreign key field is.  </a:t>
            </a:r>
          </a:p>
          <a:p>
            <a:r>
              <a:rPr lang="en-US" smtClean="0"/>
              <a:t>You should know the role of foreign key fields in a relational database.  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key – Which attribute?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Before we create a couple of relationships, let’s review what a primary key is.  </a:t>
            </a:r>
          </a:p>
          <a:p>
            <a:r>
              <a:rPr lang="en-US" smtClean="0"/>
              <a:t>The </a:t>
            </a:r>
            <a:r>
              <a:rPr lang="en-US" b="1" smtClean="0"/>
              <a:t>primary key</a:t>
            </a:r>
            <a:r>
              <a:rPr lang="en-US" smtClean="0"/>
              <a:t> is one or more attributes (fields) that can uniquely identify each entity instance (row in a table).</a:t>
            </a:r>
          </a:p>
          <a:p>
            <a:r>
              <a:rPr lang="en-US" smtClean="0"/>
              <a:t>When you look at the attributes listed for an entity, you may already have one that uniquely identifies each entity instance. </a:t>
            </a:r>
          </a:p>
          <a:p>
            <a:r>
              <a:rPr lang="en-US" smtClean="0"/>
              <a:t>For example, a business may already have a unique inventory number assigned to each inventory item.  If you have an attribute that is unique to reach record, designate that attribute as the primary key.</a:t>
            </a:r>
          </a:p>
          <a:p>
            <a:r>
              <a:rPr lang="en-US" smtClean="0"/>
              <a:t>If no attribute appears to be unique, then create a new attribute—a new field—and use it to assign a unique value to each row in the table (each entity instance).</a:t>
            </a:r>
          </a:p>
          <a:p>
            <a:r>
              <a:rPr lang="en-US" smtClean="0"/>
              <a:t>By the way, all the DMBS today offers a feature to generate unique values in a primary key field.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Unary, one-to-many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Remember what a </a:t>
            </a:r>
            <a:r>
              <a:rPr lang="en-US" b="1" smtClean="0"/>
              <a:t>unary</a:t>
            </a:r>
            <a:r>
              <a:rPr lang="en-US" smtClean="0"/>
              <a:t> relationship means?</a:t>
            </a:r>
          </a:p>
          <a:p>
            <a:r>
              <a:rPr lang="en-US" smtClean="0"/>
              <a:t>Unary relationship: An entity is related to itself.</a:t>
            </a:r>
          </a:p>
          <a:p>
            <a:r>
              <a:rPr lang="en-US" smtClean="0"/>
              <a:t>Remember which “side” gets the foreign key when you implement a one-to-many relationship?</a:t>
            </a:r>
          </a:p>
          <a:p>
            <a:pPr lvl="1"/>
            <a:r>
              <a:rPr lang="en-US" smtClean="0"/>
              <a:t>The foreign key goes in the “many” side, right?</a:t>
            </a:r>
          </a:p>
          <a:p>
            <a:pPr lvl="1"/>
            <a:r>
              <a:rPr lang="en-US" smtClean="0"/>
              <a:t>But, what if it’s the </a:t>
            </a:r>
            <a:r>
              <a:rPr lang="en-US" u="sng" smtClean="0"/>
              <a:t>same</a:t>
            </a:r>
            <a:r>
              <a:rPr lang="en-US" smtClean="0"/>
              <a:t> entity?  How does this work?</a:t>
            </a:r>
          </a:p>
          <a:p>
            <a:r>
              <a:rPr lang="en-US" smtClean="0"/>
              <a:t>Create a foreign key by adding another column.  In the example here, we’ll add a “supervisor ID”  column.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371600" y="4724400"/>
            <a:ext cx="3124200" cy="1371600"/>
            <a:chOff x="457200" y="4630579"/>
            <a:chExt cx="2895600" cy="1406842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477294" y="4991100"/>
              <a:ext cx="227806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19100" y="5295900"/>
              <a:ext cx="838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38200" y="5715000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150"/>
            <p:cNvSpPr>
              <a:spLocks noChangeArrowheads="1"/>
            </p:cNvSpPr>
            <p:nvPr/>
          </p:nvSpPr>
          <p:spPr bwMode="auto">
            <a:xfrm>
              <a:off x="1524000" y="54102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EMPLOYEE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838200" y="4876800"/>
              <a:ext cx="175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56"/>
            <p:cNvSpPr>
              <a:spLocks noChangeArrowheads="1"/>
            </p:cNvSpPr>
            <p:nvPr/>
          </p:nvSpPr>
          <p:spPr bwMode="auto">
            <a:xfrm>
              <a:off x="1219200" y="56388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371600" y="5638800"/>
              <a:ext cx="152400" cy="152400"/>
              <a:chOff x="1219994" y="4648200"/>
              <a:chExt cx="152400" cy="152400"/>
            </a:xfrm>
          </p:grpSpPr>
          <p:sp>
            <p:nvSpPr>
              <p:cNvPr id="13" name="Line 157"/>
              <p:cNvSpPr>
                <a:spLocks noChangeShapeType="1"/>
              </p:cNvSpPr>
              <p:nvPr/>
            </p:nvSpPr>
            <p:spPr bwMode="auto">
              <a:xfrm>
                <a:off x="1219994" y="47244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158"/>
              <p:cNvSpPr>
                <a:spLocks noChangeShapeType="1"/>
              </p:cNvSpPr>
              <p:nvPr/>
            </p:nvSpPr>
            <p:spPr bwMode="auto">
              <a:xfrm>
                <a:off x="1219994" y="47244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Line 159"/>
              <p:cNvSpPr>
                <a:spLocks noChangeShapeType="1"/>
              </p:cNvSpPr>
              <p:nvPr/>
            </p:nvSpPr>
            <p:spPr bwMode="auto">
              <a:xfrm flipV="1">
                <a:off x="1219994" y="46482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" name="Line 260"/>
            <p:cNvSpPr>
              <a:spLocks noChangeShapeType="1"/>
            </p:cNvSpPr>
            <p:nvPr/>
          </p:nvSpPr>
          <p:spPr bwMode="auto">
            <a:xfrm>
              <a:off x="2590800" y="5257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261"/>
            <p:cNvSpPr>
              <a:spLocks noChangeShapeType="1"/>
            </p:cNvSpPr>
            <p:nvPr/>
          </p:nvSpPr>
          <p:spPr bwMode="auto">
            <a:xfrm>
              <a:off x="2514600" y="5334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Oval 262"/>
            <p:cNvSpPr>
              <a:spLocks noChangeArrowheads="1"/>
            </p:cNvSpPr>
            <p:nvPr/>
          </p:nvSpPr>
          <p:spPr bwMode="auto">
            <a:xfrm>
              <a:off x="2514600" y="51054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5791200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mtClean="0"/>
                <a:t>Supervised by</a:t>
              </a:r>
              <a:endParaRPr lang="en-US" sz="1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4206" y="4630579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mtClean="0"/>
                <a:t>Supervises</a:t>
              </a:r>
              <a:endParaRPr lang="en-US" sz="1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Unary, one-to-many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The EMPLOYEE table shown here has a column called Emp_SupvID.  </a:t>
            </a:r>
          </a:p>
          <a:p>
            <a:r>
              <a:rPr lang="en-US" smtClean="0"/>
              <a:t>This column holds the Emp_ID (primary key) value for each employee’s supervisor.</a:t>
            </a:r>
          </a:p>
          <a:p>
            <a:r>
              <a:rPr lang="en-US" smtClean="0"/>
              <a:t>Who supervises Bob Carson?</a:t>
            </a:r>
          </a:p>
          <a:p>
            <a:r>
              <a:rPr lang="en-US" smtClean="0"/>
              <a:t>Who does Jason Matta supervise?</a:t>
            </a:r>
          </a:p>
          <a:p>
            <a:r>
              <a:rPr lang="en-US" smtClean="0"/>
              <a:t>Note: This is the situation where the foreign key field can </a:t>
            </a:r>
            <a:r>
              <a:rPr lang="en-US" u="sng" smtClean="0"/>
              <a:t>not</a:t>
            </a:r>
            <a:r>
              <a:rPr lang="en-US" smtClean="0"/>
              <a:t> have the same name as its related primary key column, since both columns are in the same table.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grpSp>
        <p:nvGrpSpPr>
          <p:cNvPr id="4" name="Group 24"/>
          <p:cNvGrpSpPr/>
          <p:nvPr/>
        </p:nvGrpSpPr>
        <p:grpSpPr>
          <a:xfrm>
            <a:off x="533400" y="4841558"/>
            <a:ext cx="2514600" cy="1254442"/>
            <a:chOff x="457200" y="4630579"/>
            <a:chExt cx="2895600" cy="1406842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477294" y="4991100"/>
              <a:ext cx="227806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19100" y="5295900"/>
              <a:ext cx="838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38200" y="5715000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150"/>
            <p:cNvSpPr>
              <a:spLocks noChangeArrowheads="1"/>
            </p:cNvSpPr>
            <p:nvPr/>
          </p:nvSpPr>
          <p:spPr bwMode="auto">
            <a:xfrm>
              <a:off x="1524000" y="54102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EMPLOYEE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838200" y="4876800"/>
              <a:ext cx="175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56"/>
            <p:cNvSpPr>
              <a:spLocks noChangeArrowheads="1"/>
            </p:cNvSpPr>
            <p:nvPr/>
          </p:nvSpPr>
          <p:spPr bwMode="auto">
            <a:xfrm>
              <a:off x="1219200" y="56388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371600" y="5638800"/>
              <a:ext cx="152400" cy="152400"/>
              <a:chOff x="1219994" y="4648200"/>
              <a:chExt cx="152400" cy="152400"/>
            </a:xfrm>
          </p:grpSpPr>
          <p:sp>
            <p:nvSpPr>
              <p:cNvPr id="13" name="Line 157"/>
              <p:cNvSpPr>
                <a:spLocks noChangeShapeType="1"/>
              </p:cNvSpPr>
              <p:nvPr/>
            </p:nvSpPr>
            <p:spPr bwMode="auto">
              <a:xfrm>
                <a:off x="1219994" y="47244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158"/>
              <p:cNvSpPr>
                <a:spLocks noChangeShapeType="1"/>
              </p:cNvSpPr>
              <p:nvPr/>
            </p:nvSpPr>
            <p:spPr bwMode="auto">
              <a:xfrm>
                <a:off x="1219994" y="47244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Line 159"/>
              <p:cNvSpPr>
                <a:spLocks noChangeShapeType="1"/>
              </p:cNvSpPr>
              <p:nvPr/>
            </p:nvSpPr>
            <p:spPr bwMode="auto">
              <a:xfrm flipV="1">
                <a:off x="1219994" y="46482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" name="Line 260"/>
            <p:cNvSpPr>
              <a:spLocks noChangeShapeType="1"/>
            </p:cNvSpPr>
            <p:nvPr/>
          </p:nvSpPr>
          <p:spPr bwMode="auto">
            <a:xfrm>
              <a:off x="2590800" y="5257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261"/>
            <p:cNvSpPr>
              <a:spLocks noChangeShapeType="1"/>
            </p:cNvSpPr>
            <p:nvPr/>
          </p:nvSpPr>
          <p:spPr bwMode="auto">
            <a:xfrm>
              <a:off x="2514600" y="5334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Oval 262"/>
            <p:cNvSpPr>
              <a:spLocks noChangeArrowheads="1"/>
            </p:cNvSpPr>
            <p:nvPr/>
          </p:nvSpPr>
          <p:spPr bwMode="auto">
            <a:xfrm>
              <a:off x="2514600" y="51054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5791200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mtClean="0"/>
                <a:t>Supervised by</a:t>
              </a:r>
              <a:endParaRPr lang="en-US" sz="1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4206" y="4630579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mtClean="0"/>
                <a:t>Supervises</a:t>
              </a:r>
              <a:endParaRPr lang="en-US" sz="100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1" y="4731039"/>
            <a:ext cx="5257800" cy="159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ight Arrow 21"/>
          <p:cNvSpPr/>
          <p:nvPr/>
        </p:nvSpPr>
        <p:spPr>
          <a:xfrm>
            <a:off x="3581400" y="5410200"/>
            <a:ext cx="381000" cy="762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6096000" y="5334000"/>
            <a:ext cx="11430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3581400" y="5562600"/>
            <a:ext cx="381000" cy="76200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43600" y="5638800"/>
            <a:ext cx="1295400" cy="45720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943600" y="5638800"/>
            <a:ext cx="1295400" cy="60960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Binary, one-to-one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00400"/>
          </a:xfrm>
        </p:spPr>
        <p:txBody>
          <a:bodyPr>
            <a:normAutofit/>
          </a:bodyPr>
          <a:lstStyle/>
          <a:p>
            <a:r>
              <a:rPr lang="en-US" smtClean="0"/>
              <a:t>In a one-to-one relationship, which table gets the foreign key?</a:t>
            </a:r>
          </a:p>
          <a:p>
            <a:r>
              <a:rPr lang="en-US" smtClean="0"/>
              <a:t>A one-to-one relationship allows you to put the foreign key on either side.</a:t>
            </a:r>
          </a:p>
          <a:p>
            <a:pPr lvl="1"/>
            <a:r>
              <a:rPr lang="en-US" smtClean="0"/>
              <a:t>Don’t put it on both sides because that is redundant.</a:t>
            </a:r>
          </a:p>
          <a:p>
            <a:r>
              <a:rPr lang="en-US" smtClean="0"/>
              <a:t>Sometimes the business setting helps determine the best place to put the foreign key.</a:t>
            </a:r>
          </a:p>
          <a:p>
            <a:pPr lvl="1"/>
            <a:r>
              <a:rPr lang="en-US" smtClean="0"/>
              <a:t>In our example, the foreign key is in LOCATION.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514600" y="4724400"/>
            <a:ext cx="4038600" cy="457200"/>
            <a:chOff x="685800" y="5181600"/>
            <a:chExt cx="4267200" cy="609600"/>
          </a:xfrm>
        </p:grpSpPr>
        <p:sp>
          <p:nvSpPr>
            <p:cNvPr id="21" name="Rectangle 150"/>
            <p:cNvSpPr>
              <a:spLocks noChangeArrowheads="1"/>
            </p:cNvSpPr>
            <p:nvPr/>
          </p:nvSpPr>
          <p:spPr bwMode="auto">
            <a:xfrm>
              <a:off x="685800" y="5181600"/>
              <a:ext cx="1600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LOCATION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150"/>
            <p:cNvSpPr>
              <a:spLocks noChangeArrowheads="1"/>
            </p:cNvSpPr>
            <p:nvPr/>
          </p:nvSpPr>
          <p:spPr bwMode="auto">
            <a:xfrm>
              <a:off x="3352800" y="5181600"/>
              <a:ext cx="1600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EMPLOYEE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590800" y="548481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204"/>
            <p:cNvGrpSpPr>
              <a:grpSpLocks/>
            </p:cNvGrpSpPr>
            <p:nvPr/>
          </p:nvGrpSpPr>
          <p:grpSpPr bwMode="auto">
            <a:xfrm>
              <a:off x="3048000" y="5410200"/>
              <a:ext cx="304800" cy="152400"/>
              <a:chOff x="4128" y="2544"/>
              <a:chExt cx="192" cy="96"/>
            </a:xfrm>
          </p:grpSpPr>
          <p:sp>
            <p:nvSpPr>
              <p:cNvPr id="48" name="Oval 205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" name="Line 206"/>
              <p:cNvSpPr>
                <a:spLocks noChangeShapeType="1"/>
              </p:cNvSpPr>
              <p:nvPr/>
            </p:nvSpPr>
            <p:spPr bwMode="auto">
              <a:xfrm>
                <a:off x="4224" y="259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" name="Line 207"/>
              <p:cNvSpPr>
                <a:spLocks noChangeShapeType="1"/>
              </p:cNvSpPr>
              <p:nvPr/>
            </p:nvSpPr>
            <p:spPr bwMode="auto">
              <a:xfrm>
                <a:off x="427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2" name="Group 208"/>
            <p:cNvGrpSpPr>
              <a:grpSpLocks/>
            </p:cNvGrpSpPr>
            <p:nvPr/>
          </p:nvGrpSpPr>
          <p:grpSpPr bwMode="auto">
            <a:xfrm>
              <a:off x="2286000" y="5410200"/>
              <a:ext cx="304800" cy="152400"/>
              <a:chOff x="2160" y="2544"/>
              <a:chExt cx="192" cy="96"/>
            </a:xfrm>
          </p:grpSpPr>
          <p:sp>
            <p:nvSpPr>
              <p:cNvPr id="53" name="Oval 209"/>
              <p:cNvSpPr>
                <a:spLocks noChangeArrowheads="1"/>
              </p:cNvSpPr>
              <p:nvPr/>
            </p:nvSpPr>
            <p:spPr bwMode="auto">
              <a:xfrm>
                <a:off x="2256" y="254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Line 210"/>
              <p:cNvSpPr>
                <a:spLocks noChangeShapeType="1"/>
              </p:cNvSpPr>
              <p:nvPr/>
            </p:nvSpPr>
            <p:spPr bwMode="auto">
              <a:xfrm>
                <a:off x="2160" y="259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Line 211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372100"/>
            <a:ext cx="25431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3525" y="5334000"/>
            <a:ext cx="3038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" name="Straight Arrow Connector 61"/>
          <p:cNvCxnSpPr>
            <a:endCxn id="3075" idx="3"/>
          </p:cNvCxnSpPr>
          <p:nvPr/>
        </p:nvCxnSpPr>
        <p:spPr>
          <a:xfrm rot="10800000">
            <a:off x="4295776" y="5810250"/>
            <a:ext cx="1724025" cy="2857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4267201" y="5962650"/>
            <a:ext cx="1724025" cy="2857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to do for the primary key when no suitable attribute exists. </a:t>
            </a:r>
          </a:p>
          <a:p>
            <a:r>
              <a:rPr lang="en-US" smtClean="0"/>
              <a:t>How to build a unary, one-to-many relationship in the database.</a:t>
            </a:r>
          </a:p>
          <a:p>
            <a:r>
              <a:rPr lang="en-US" smtClean="0"/>
              <a:t>How to build a binary, one-to-one relationship in the database.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/>
              <a:t>Microsoft Enterprise Consortium: </a:t>
            </a:r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595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Database Fundamentals</vt:lpstr>
      <vt:lpstr>What you should know …</vt:lpstr>
      <vt:lpstr>Primary key – Which attribute?</vt:lpstr>
      <vt:lpstr>Unary, one-to-many relationship</vt:lpstr>
      <vt:lpstr>Unary, one-to-many relationship</vt:lpstr>
      <vt:lpstr>Binary, one-to-one relationship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Kreie - NMSU</cp:lastModifiedBy>
  <cp:revision>106</cp:revision>
  <dcterms:created xsi:type="dcterms:W3CDTF">2010-06-28T16:51:40Z</dcterms:created>
  <dcterms:modified xsi:type="dcterms:W3CDTF">2010-07-13T23:27:00Z</dcterms:modified>
</cp:coreProperties>
</file>