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handoutMasterIdLst>
    <p:handoutMasterId r:id="rId11"/>
  </p:handoutMasterIdLst>
  <p:sldIdLst>
    <p:sldId id="256" r:id="rId2"/>
    <p:sldId id="265" r:id="rId3"/>
    <p:sldId id="266" r:id="rId4"/>
    <p:sldId id="268" r:id="rId5"/>
    <p:sldId id="269" r:id="rId6"/>
    <p:sldId id="270" r:id="rId7"/>
    <p:sldId id="267" r:id="rId8"/>
    <p:sldId id="25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Microsoft Enterprise Consortium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0CA9C3-8214-4BED-9725-80FD8A8C06E6}" type="datetimeFigureOut">
              <a:rPr lang="en-US" smtClean="0"/>
              <a:pPr/>
              <a:t>7/13/2010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J Kreie, New Mexico State University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583D88-CA8D-4C4E-A3E8-FC87F2571FC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Microsoft Enterprise Consortium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0DA952-44F5-488A-89CC-9C06CB8ABE2F}" type="datetimeFigureOut">
              <a:rPr lang="en-US" smtClean="0"/>
              <a:pPr/>
              <a:t>7/13/2010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J Kreie, New Mexico State University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850DC6-43F6-4322-B992-A5F2B178F3B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Microsoft Enterprise Consortium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 Kreie, New Mexico State University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50DC6-43F6-4322-B992-A5F2B178F3B8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Microsoft Enterprise Consortium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 Kreie, New Mexico State University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50DC6-43F6-4322-B992-A5F2B178F3B8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Microsoft Enterprise Consortium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 Kreie, New Mexico State University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50DC6-43F6-4322-B992-A5F2B178F3B8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Microsoft Enterprise Consortium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 Kreie, New Mexico State University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50DC6-43F6-4322-B992-A5F2B178F3B8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Microsoft Enterprise Consortium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 Kreie, New Mexico State University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50DC6-43F6-4322-B992-A5F2B178F3B8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Microsoft Enterprise Consortium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 Kreie, New Mexico State University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50DC6-43F6-4322-B992-A5F2B178F3B8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Microsoft Enterprise Consortium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 Kreie, New Mexico State University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50DC6-43F6-4322-B992-A5F2B178F3B8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Microsoft Enterprise Consortium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 Kreie, New Mexico State University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50DC6-43F6-4322-B992-A5F2B178F3B8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>
            <a:normAutofit/>
          </a:bodyPr>
          <a:lstStyle>
            <a:lvl1pPr algn="r">
              <a:defRPr sz="36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8348328" y="6553200"/>
            <a:ext cx="457200" cy="212725"/>
          </a:xfrm>
        </p:spPr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9" name="Footer Placeholder 4"/>
          <p:cNvSpPr txBox="1">
            <a:spLocks/>
          </p:cNvSpPr>
          <p:nvPr userDrawn="1"/>
        </p:nvSpPr>
        <p:spPr>
          <a:xfrm>
            <a:off x="381000" y="76200"/>
            <a:ext cx="3048000" cy="212725"/>
          </a:xfrm>
          <a:prstGeom prst="rect">
            <a:avLst/>
          </a:prstGeom>
        </p:spPr>
        <p:txBody>
          <a:bodyPr/>
          <a:lstStyle>
            <a:lvl1pPr>
              <a:defRPr b="1"/>
            </a:lvl1pPr>
            <a:extLst/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Microsoft Enterprise Consortium</a:t>
            </a:r>
            <a:endParaRPr kumimoji="0" lang="en-US" sz="1200" b="1" i="1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183880" cy="1051560"/>
          </a:xfrm>
        </p:spPr>
        <p:txBody>
          <a:bodyPr>
            <a:normAutofit/>
          </a:bodyPr>
          <a:lstStyle>
            <a:lvl1pPr>
              <a:defRPr sz="2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183880" cy="4568952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48328" y="6553200"/>
            <a:ext cx="457200" cy="212725"/>
          </a:xfrm>
        </p:spPr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7" name="Footer Placeholder 4"/>
          <p:cNvSpPr txBox="1">
            <a:spLocks/>
          </p:cNvSpPr>
          <p:nvPr userDrawn="1"/>
        </p:nvSpPr>
        <p:spPr>
          <a:xfrm>
            <a:off x="381000" y="76200"/>
            <a:ext cx="3048000" cy="212725"/>
          </a:xfrm>
          <a:prstGeom prst="rect">
            <a:avLst/>
          </a:prstGeom>
        </p:spPr>
        <p:txBody>
          <a:bodyPr/>
          <a:lstStyle>
            <a:lvl1pPr>
              <a:defRPr b="1"/>
            </a:lvl1pPr>
            <a:extLst/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Microsoft Enterprise Consortium</a:t>
            </a:r>
            <a:endParaRPr kumimoji="0" lang="en-US" sz="1200" b="1" i="1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 userDrawn="1"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381000"/>
            <a:ext cx="8183880" cy="676656"/>
          </a:xfrm>
        </p:spPr>
        <p:txBody>
          <a:bodyPr lIns="91440" bIns="0" anchor="b">
            <a:normAutofit/>
          </a:bodyPr>
          <a:lstStyle>
            <a:lvl1pPr algn="l">
              <a:buNone/>
              <a:defRPr sz="2800" b="0" cap="none" baseline="0">
                <a:solidFill>
                  <a:schemeClr val="tx2">
                    <a:lumMod val="60000"/>
                    <a:lumOff val="40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1076868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tx2">
                    <a:lumMod val="60000"/>
                    <a:lumOff val="4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1974DF9-AD47-4691-BA21-BBFCE3637A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3392" y="1600200"/>
            <a:ext cx="3931920" cy="438912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600200"/>
            <a:ext cx="3931920" cy="438912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1585278"/>
            <a:ext cx="3931920" cy="792162"/>
          </a:xfrm>
        </p:spPr>
        <p:txBody>
          <a:bodyPr lIns="146304" anchor="ctr">
            <a:normAutofit/>
          </a:bodyPr>
          <a:lstStyle>
            <a:lvl1pPr marL="0" indent="0" algn="l">
              <a:buNone/>
              <a:defRPr sz="18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1585278"/>
            <a:ext cx="3931920" cy="792162"/>
          </a:xfrm>
        </p:spPr>
        <p:txBody>
          <a:bodyPr lIns="137160" anchor="ctr">
            <a:normAutofit/>
          </a:bodyPr>
          <a:lstStyle>
            <a:lvl1pPr marL="0" indent="0" algn="l">
              <a:buNone/>
              <a:defRPr sz="18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2453640"/>
            <a:ext cx="3931920" cy="3489960"/>
          </a:xfrm>
        </p:spPr>
        <p:txBody>
          <a:bodyPr anchor="t">
            <a:normAutofit/>
          </a:bodyPr>
          <a:lstStyle>
            <a:lvl1pPr algn="l">
              <a:defRPr sz="1800"/>
            </a:lvl1pPr>
            <a:lvl2pPr algn="l">
              <a:defRPr sz="1600"/>
            </a:lvl2pPr>
            <a:lvl3pPr algn="l">
              <a:defRPr sz="1400"/>
            </a:lvl3pPr>
            <a:lvl4pPr algn="l">
              <a:defRPr sz="1200"/>
            </a:lvl4pPr>
            <a:lvl5pPr algn="l">
              <a:defRPr sz="12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2453640"/>
            <a:ext cx="3931920" cy="3489960"/>
          </a:xfrm>
        </p:spPr>
        <p:txBody>
          <a:bodyPr anchor="t">
            <a:normAutofit/>
          </a:bodyPr>
          <a:lstStyle>
            <a:lvl1pPr algn="l">
              <a:defRPr sz="1800"/>
            </a:lvl1pPr>
            <a:lvl2pPr algn="l">
              <a:defRPr sz="1600"/>
            </a:lvl2pPr>
            <a:lvl3pPr algn="l">
              <a:defRPr sz="1400"/>
            </a:lvl3pPr>
            <a:lvl4pPr algn="l">
              <a:defRPr sz="1200"/>
            </a:lvl4pPr>
            <a:lvl5pPr algn="l">
              <a:defRPr sz="12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457200" y="38100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457200" y="1524000"/>
            <a:ext cx="8153400" cy="4495800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553200"/>
            <a:ext cx="457200" cy="2127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2">
                    <a:lumMod val="75000"/>
                  </a:schemeClr>
                </a:solidFill>
              </a:defRPr>
            </a:lvl1pPr>
            <a:extLst/>
          </a:lstStyle>
          <a:p>
            <a:fld id="{91974DF9-AD47-4691-BA21-BBFCE3637A9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Date Placeholder 3"/>
          <p:cNvSpPr txBox="1">
            <a:spLocks/>
          </p:cNvSpPr>
          <p:nvPr userDrawn="1"/>
        </p:nvSpPr>
        <p:spPr>
          <a:xfrm>
            <a:off x="457200" y="6553200"/>
            <a:ext cx="4081128" cy="212725"/>
          </a:xfrm>
          <a:prstGeom prst="rect">
            <a:avLst/>
          </a:prstGeom>
        </p:spPr>
        <p:txBody>
          <a:bodyPr/>
          <a:lstStyle>
            <a:lvl1pPr>
              <a:defRPr/>
            </a:lvl1pPr>
            <a:extLst/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1200" cap="none" spc="0" normalizeH="0" baseline="0" noProof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Prepared by Jennifer Kreie, New Mexico State University</a:t>
            </a:r>
            <a:endParaRPr kumimoji="0" lang="en-US" sz="1050" b="0" i="0" u="none" strike="noStrike" kern="1200" cap="none" spc="0" normalizeH="0" baseline="0" noProof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4" name="Footer Placeholder 4"/>
          <p:cNvSpPr txBox="1">
            <a:spLocks/>
          </p:cNvSpPr>
          <p:nvPr userDrawn="1"/>
        </p:nvSpPr>
        <p:spPr>
          <a:xfrm>
            <a:off x="5181600" y="6553200"/>
            <a:ext cx="3048000" cy="212725"/>
          </a:xfrm>
          <a:prstGeom prst="rect">
            <a:avLst/>
          </a:prstGeom>
        </p:spPr>
        <p:txBody>
          <a:bodyPr/>
          <a:lstStyle>
            <a:lvl1pPr>
              <a:defRPr b="1"/>
            </a:lvl1pPr>
            <a:extLst/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1" i="0" u="none" strike="noStrike" kern="1200" cap="none" spc="0" normalizeH="0" baseline="0" noProof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Hosted by the University of Arkansas</a:t>
            </a:r>
            <a:endParaRPr kumimoji="0" lang="en-US" sz="105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5" name="Footer Placeholder 4"/>
          <p:cNvSpPr txBox="1">
            <a:spLocks/>
          </p:cNvSpPr>
          <p:nvPr userDrawn="1"/>
        </p:nvSpPr>
        <p:spPr>
          <a:xfrm>
            <a:off x="381000" y="76200"/>
            <a:ext cx="3048000" cy="212725"/>
          </a:xfrm>
          <a:prstGeom prst="rect">
            <a:avLst/>
          </a:prstGeom>
        </p:spPr>
        <p:txBody>
          <a:bodyPr/>
          <a:lstStyle>
            <a:lvl1pPr>
              <a:defRPr b="1"/>
            </a:lvl1pPr>
            <a:extLst/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Microsoft Enterprise Consortium</a:t>
            </a:r>
            <a:endParaRPr kumimoji="0" lang="en-US" sz="1200" b="1" i="1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28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4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enterprise.waltoncollege.uark.edu/mec.asp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facultyresourcecenter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Database Fundamentals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Physical Design - Part 4</a:t>
            </a:r>
          </a:p>
          <a:p>
            <a:r>
              <a:rPr lang="en-US" smtClean="0"/>
              <a:t>Many-to-Many Relationships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1</a:t>
            </a:fld>
            <a:endParaRPr kumimoji="0" lang="en-US"/>
          </a:p>
        </p:txBody>
      </p:sp>
      <p:sp>
        <p:nvSpPr>
          <p:cNvPr id="7" name="Footer Placeholder 4"/>
          <p:cNvSpPr txBox="1">
            <a:spLocks/>
          </p:cNvSpPr>
          <p:nvPr/>
        </p:nvSpPr>
        <p:spPr>
          <a:xfrm>
            <a:off x="381000" y="76200"/>
            <a:ext cx="3048000" cy="2127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Microsoft Enterprise Consortium</a:t>
            </a:r>
            <a:endParaRPr kumimoji="0" lang="en-US" sz="1200" b="1" i="1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What you should already know …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You should already know how to implement the following relationships when you build a database:</a:t>
            </a:r>
          </a:p>
          <a:p>
            <a:pPr lvl="1"/>
            <a:r>
              <a:rPr lang="en-US" smtClean="0"/>
              <a:t>Binary, one-to-many</a:t>
            </a:r>
          </a:p>
          <a:p>
            <a:pPr lvl="1"/>
            <a:r>
              <a:rPr lang="en-US" smtClean="0"/>
              <a:t>Unary, one-to-many</a:t>
            </a:r>
          </a:p>
          <a:p>
            <a:pPr lvl="1"/>
            <a:r>
              <a:rPr lang="en-US" smtClean="0"/>
              <a:t>Binary, one-to-one</a:t>
            </a:r>
          </a:p>
          <a:p>
            <a:pPr lvl="1"/>
            <a:endParaRPr lang="en-US" smtClean="0"/>
          </a:p>
          <a:p>
            <a:pPr>
              <a:buNone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2</a:t>
            </a:fld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Many-to-many relationship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00600"/>
          </a:xfrm>
        </p:spPr>
        <p:txBody>
          <a:bodyPr>
            <a:normAutofit/>
          </a:bodyPr>
          <a:lstStyle/>
          <a:p>
            <a:r>
              <a:rPr lang="en-US" smtClean="0"/>
              <a:t>Now, we look at implementing a many-to-many relationship in a relational database.</a:t>
            </a:r>
          </a:p>
          <a:p>
            <a:r>
              <a:rPr lang="en-US" smtClean="0"/>
              <a:t>In a many-to-many relationship, like the one between REPAIR ORDER and INVENTORY, </a:t>
            </a:r>
            <a:r>
              <a:rPr lang="en-US" u="sng" smtClean="0"/>
              <a:t>neither</a:t>
            </a:r>
            <a:r>
              <a:rPr lang="en-US" smtClean="0"/>
              <a:t> side gets a foreign key. </a:t>
            </a:r>
          </a:p>
          <a:p>
            <a:r>
              <a:rPr lang="en-US" smtClean="0"/>
              <a:t>In fact, you can’t build a many-to-many relationship in a relational database.</a:t>
            </a:r>
          </a:p>
          <a:p>
            <a:endParaRPr lang="en-US" smtClean="0"/>
          </a:p>
          <a:p>
            <a:pPr>
              <a:buNone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3</a:t>
            </a:fld>
            <a:endParaRPr kumimoji="0" lang="en-US"/>
          </a:p>
        </p:txBody>
      </p:sp>
      <p:grpSp>
        <p:nvGrpSpPr>
          <p:cNvPr id="31" name="Group 30"/>
          <p:cNvGrpSpPr/>
          <p:nvPr/>
        </p:nvGrpSpPr>
        <p:grpSpPr>
          <a:xfrm>
            <a:off x="3276600" y="4495800"/>
            <a:ext cx="1447800" cy="1752600"/>
            <a:chOff x="3276600" y="4419600"/>
            <a:chExt cx="1447800" cy="1752600"/>
          </a:xfrm>
        </p:grpSpPr>
        <p:sp>
          <p:nvSpPr>
            <p:cNvPr id="19" name="Rectangle 150"/>
            <p:cNvSpPr>
              <a:spLocks noChangeArrowheads="1"/>
            </p:cNvSpPr>
            <p:nvPr/>
          </p:nvSpPr>
          <p:spPr bwMode="auto">
            <a:xfrm>
              <a:off x="3276600" y="4419600"/>
              <a:ext cx="14478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200" smtClean="0">
                  <a:latin typeface="Arial" charset="0"/>
                </a:rPr>
                <a:t>REPAIR ORDER</a:t>
              </a:r>
              <a:endParaRPr lang="en-US" sz="1200" dirty="0">
                <a:latin typeface="Arial" charset="0"/>
              </a:endParaRPr>
            </a:p>
          </p:txBody>
        </p:sp>
        <p:sp>
          <p:nvSpPr>
            <p:cNvPr id="20" name="Rectangle 150"/>
            <p:cNvSpPr>
              <a:spLocks noChangeArrowheads="1"/>
            </p:cNvSpPr>
            <p:nvPr/>
          </p:nvSpPr>
          <p:spPr bwMode="auto">
            <a:xfrm>
              <a:off x="3276600" y="5715000"/>
              <a:ext cx="14478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200" smtClean="0">
                  <a:latin typeface="Arial" charset="0"/>
                </a:rPr>
                <a:t>INVENTORY</a:t>
              </a:r>
              <a:endParaRPr lang="en-US" sz="1200" dirty="0">
                <a:latin typeface="Arial" charset="0"/>
              </a:endParaRPr>
            </a:p>
          </p:txBody>
        </p:sp>
        <p:sp>
          <p:nvSpPr>
            <p:cNvPr id="21" name="Line 256"/>
            <p:cNvSpPr>
              <a:spLocks noChangeShapeType="1"/>
            </p:cNvSpPr>
            <p:nvPr/>
          </p:nvSpPr>
          <p:spPr bwMode="auto">
            <a:xfrm>
              <a:off x="4038600" y="5181600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22" name="Line 228"/>
            <p:cNvSpPr>
              <a:spLocks noChangeShapeType="1"/>
            </p:cNvSpPr>
            <p:nvPr/>
          </p:nvSpPr>
          <p:spPr bwMode="auto">
            <a:xfrm flipH="1">
              <a:off x="3962400" y="5562600"/>
              <a:ext cx="7620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23" name="Line 229"/>
            <p:cNvSpPr>
              <a:spLocks noChangeShapeType="1"/>
            </p:cNvSpPr>
            <p:nvPr/>
          </p:nvSpPr>
          <p:spPr bwMode="auto">
            <a:xfrm>
              <a:off x="4038600" y="5562600"/>
              <a:ext cx="7620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24" name="Line 230"/>
            <p:cNvSpPr>
              <a:spLocks noChangeShapeType="1"/>
            </p:cNvSpPr>
            <p:nvPr/>
          </p:nvSpPr>
          <p:spPr bwMode="auto">
            <a:xfrm>
              <a:off x="4038600" y="55626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grpSp>
          <p:nvGrpSpPr>
            <p:cNvPr id="25" name="Group 241"/>
            <p:cNvGrpSpPr>
              <a:grpSpLocks/>
            </p:cNvGrpSpPr>
            <p:nvPr/>
          </p:nvGrpSpPr>
          <p:grpSpPr bwMode="auto">
            <a:xfrm>
              <a:off x="3962400" y="4876800"/>
              <a:ext cx="152400" cy="304800"/>
              <a:chOff x="1056" y="1056"/>
              <a:chExt cx="96" cy="192"/>
            </a:xfrm>
          </p:grpSpPr>
          <p:sp>
            <p:nvSpPr>
              <p:cNvPr id="26" name="Line 242"/>
              <p:cNvSpPr>
                <a:spLocks noChangeShapeType="1"/>
              </p:cNvSpPr>
              <p:nvPr/>
            </p:nvSpPr>
            <p:spPr bwMode="auto">
              <a:xfrm flipH="1">
                <a:off x="1104" y="1056"/>
                <a:ext cx="48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27" name="Line 243"/>
              <p:cNvSpPr>
                <a:spLocks noChangeShapeType="1"/>
              </p:cNvSpPr>
              <p:nvPr/>
            </p:nvSpPr>
            <p:spPr bwMode="auto">
              <a:xfrm>
                <a:off x="1056" y="1056"/>
                <a:ext cx="48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28" name="Line 244"/>
              <p:cNvSpPr>
                <a:spLocks noChangeShapeType="1"/>
              </p:cNvSpPr>
              <p:nvPr/>
            </p:nvSpPr>
            <p:spPr bwMode="auto">
              <a:xfrm>
                <a:off x="1104" y="1056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29" name="Oval 245"/>
              <p:cNvSpPr>
                <a:spLocks noChangeArrowheads="1"/>
              </p:cNvSpPr>
              <p:nvPr/>
            </p:nvSpPr>
            <p:spPr bwMode="auto">
              <a:xfrm>
                <a:off x="1056" y="1152"/>
                <a:ext cx="96" cy="96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sp>
          <p:nvSpPr>
            <p:cNvPr id="30" name="Oval 258"/>
            <p:cNvSpPr>
              <a:spLocks noChangeArrowheads="1"/>
            </p:cNvSpPr>
            <p:nvPr/>
          </p:nvSpPr>
          <p:spPr bwMode="auto">
            <a:xfrm>
              <a:off x="3962400" y="5410200"/>
              <a:ext cx="152400" cy="1524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3" presetClass="entr" presetSubtype="1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Many-to-many: add associative entity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00600"/>
          </a:xfrm>
        </p:spPr>
        <p:txBody>
          <a:bodyPr>
            <a:normAutofit/>
          </a:bodyPr>
          <a:lstStyle/>
          <a:p>
            <a:r>
              <a:rPr lang="en-US" smtClean="0"/>
              <a:t>A many-to-many relationship must be decomposed into at least two one-to-many relationships.  </a:t>
            </a:r>
          </a:p>
          <a:p>
            <a:r>
              <a:rPr lang="en-US" smtClean="0"/>
              <a:t>You add an </a:t>
            </a:r>
            <a:r>
              <a:rPr lang="en-US" b="1" smtClean="0"/>
              <a:t>associative entity </a:t>
            </a:r>
            <a:r>
              <a:rPr lang="en-US" smtClean="0"/>
              <a:t>that links the two original entities.</a:t>
            </a:r>
          </a:p>
          <a:p>
            <a:pPr lvl="1"/>
            <a:r>
              <a:rPr lang="en-US" smtClean="0"/>
              <a:t>a.k.a.</a:t>
            </a:r>
            <a:r>
              <a:rPr lang="en-US" i="1" smtClean="0"/>
              <a:t> (also known as) </a:t>
            </a:r>
            <a:r>
              <a:rPr lang="en-US" b="1" smtClean="0"/>
              <a:t>conjunction</a:t>
            </a:r>
            <a:r>
              <a:rPr lang="en-US" smtClean="0"/>
              <a:t> entity </a:t>
            </a:r>
          </a:p>
          <a:p>
            <a:pPr lvl="1"/>
            <a:r>
              <a:rPr lang="en-US" smtClean="0"/>
              <a:t>a.k.a. </a:t>
            </a:r>
            <a:r>
              <a:rPr lang="en-US" b="1" smtClean="0"/>
              <a:t>intersection</a:t>
            </a:r>
            <a:r>
              <a:rPr lang="en-US" smtClean="0"/>
              <a:t> entity</a:t>
            </a:r>
          </a:p>
          <a:p>
            <a:pPr>
              <a:buNone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4</a:t>
            </a:fld>
            <a:endParaRPr kumimoji="0" lang="en-US"/>
          </a:p>
        </p:txBody>
      </p:sp>
      <p:grpSp>
        <p:nvGrpSpPr>
          <p:cNvPr id="18" name="Group 17"/>
          <p:cNvGrpSpPr/>
          <p:nvPr/>
        </p:nvGrpSpPr>
        <p:grpSpPr>
          <a:xfrm>
            <a:off x="1143000" y="4419600"/>
            <a:ext cx="1447800" cy="1752600"/>
            <a:chOff x="3276600" y="4419600"/>
            <a:chExt cx="1447800" cy="1752600"/>
          </a:xfrm>
        </p:grpSpPr>
        <p:sp>
          <p:nvSpPr>
            <p:cNvPr id="19" name="Rectangle 150"/>
            <p:cNvSpPr>
              <a:spLocks noChangeArrowheads="1"/>
            </p:cNvSpPr>
            <p:nvPr/>
          </p:nvSpPr>
          <p:spPr bwMode="auto">
            <a:xfrm>
              <a:off x="3276600" y="4419600"/>
              <a:ext cx="14478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200" smtClean="0">
                  <a:latin typeface="Arial" charset="0"/>
                </a:rPr>
                <a:t>REPAIR ORDER</a:t>
              </a:r>
              <a:endParaRPr lang="en-US" sz="1200" dirty="0">
                <a:latin typeface="Arial" charset="0"/>
              </a:endParaRPr>
            </a:p>
          </p:txBody>
        </p:sp>
        <p:sp>
          <p:nvSpPr>
            <p:cNvPr id="20" name="Rectangle 150"/>
            <p:cNvSpPr>
              <a:spLocks noChangeArrowheads="1"/>
            </p:cNvSpPr>
            <p:nvPr/>
          </p:nvSpPr>
          <p:spPr bwMode="auto">
            <a:xfrm>
              <a:off x="3276600" y="5715000"/>
              <a:ext cx="14478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200" smtClean="0">
                  <a:latin typeface="Arial" charset="0"/>
                </a:rPr>
                <a:t>INVENTORY</a:t>
              </a:r>
              <a:endParaRPr lang="en-US" sz="1200" dirty="0">
                <a:latin typeface="Arial" charset="0"/>
              </a:endParaRPr>
            </a:p>
          </p:txBody>
        </p:sp>
        <p:sp>
          <p:nvSpPr>
            <p:cNvPr id="21" name="Line 256"/>
            <p:cNvSpPr>
              <a:spLocks noChangeShapeType="1"/>
            </p:cNvSpPr>
            <p:nvPr/>
          </p:nvSpPr>
          <p:spPr bwMode="auto">
            <a:xfrm>
              <a:off x="4038600" y="5181600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22" name="Line 228"/>
            <p:cNvSpPr>
              <a:spLocks noChangeShapeType="1"/>
            </p:cNvSpPr>
            <p:nvPr/>
          </p:nvSpPr>
          <p:spPr bwMode="auto">
            <a:xfrm flipH="1">
              <a:off x="3962400" y="5562600"/>
              <a:ext cx="7620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23" name="Line 229"/>
            <p:cNvSpPr>
              <a:spLocks noChangeShapeType="1"/>
            </p:cNvSpPr>
            <p:nvPr/>
          </p:nvSpPr>
          <p:spPr bwMode="auto">
            <a:xfrm>
              <a:off x="4038600" y="5562600"/>
              <a:ext cx="7620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24" name="Line 230"/>
            <p:cNvSpPr>
              <a:spLocks noChangeShapeType="1"/>
            </p:cNvSpPr>
            <p:nvPr/>
          </p:nvSpPr>
          <p:spPr bwMode="auto">
            <a:xfrm>
              <a:off x="4038600" y="55626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grpSp>
          <p:nvGrpSpPr>
            <p:cNvPr id="25" name="Group 241"/>
            <p:cNvGrpSpPr>
              <a:grpSpLocks/>
            </p:cNvGrpSpPr>
            <p:nvPr/>
          </p:nvGrpSpPr>
          <p:grpSpPr bwMode="auto">
            <a:xfrm>
              <a:off x="3962400" y="4876800"/>
              <a:ext cx="152400" cy="304800"/>
              <a:chOff x="1056" y="1056"/>
              <a:chExt cx="96" cy="192"/>
            </a:xfrm>
          </p:grpSpPr>
          <p:sp>
            <p:nvSpPr>
              <p:cNvPr id="27" name="Line 242"/>
              <p:cNvSpPr>
                <a:spLocks noChangeShapeType="1"/>
              </p:cNvSpPr>
              <p:nvPr/>
            </p:nvSpPr>
            <p:spPr bwMode="auto">
              <a:xfrm flipH="1">
                <a:off x="1104" y="1056"/>
                <a:ext cx="48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28" name="Line 243"/>
              <p:cNvSpPr>
                <a:spLocks noChangeShapeType="1"/>
              </p:cNvSpPr>
              <p:nvPr/>
            </p:nvSpPr>
            <p:spPr bwMode="auto">
              <a:xfrm>
                <a:off x="1056" y="1056"/>
                <a:ext cx="48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29" name="Line 244"/>
              <p:cNvSpPr>
                <a:spLocks noChangeShapeType="1"/>
              </p:cNvSpPr>
              <p:nvPr/>
            </p:nvSpPr>
            <p:spPr bwMode="auto">
              <a:xfrm>
                <a:off x="1104" y="1056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30" name="Oval 245"/>
              <p:cNvSpPr>
                <a:spLocks noChangeArrowheads="1"/>
              </p:cNvSpPr>
              <p:nvPr/>
            </p:nvSpPr>
            <p:spPr bwMode="auto">
              <a:xfrm>
                <a:off x="1056" y="1152"/>
                <a:ext cx="96" cy="96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sp>
          <p:nvSpPr>
            <p:cNvPr id="26" name="Oval 258"/>
            <p:cNvSpPr>
              <a:spLocks noChangeArrowheads="1"/>
            </p:cNvSpPr>
            <p:nvPr/>
          </p:nvSpPr>
          <p:spPr bwMode="auto">
            <a:xfrm>
              <a:off x="3962400" y="5410200"/>
              <a:ext cx="152400" cy="1524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</p:grpSp>
      <p:grpSp>
        <p:nvGrpSpPr>
          <p:cNvPr id="51" name="Group 50"/>
          <p:cNvGrpSpPr/>
          <p:nvPr/>
        </p:nvGrpSpPr>
        <p:grpSpPr>
          <a:xfrm>
            <a:off x="4267200" y="4419600"/>
            <a:ext cx="3886200" cy="1752600"/>
            <a:chOff x="4267200" y="4419600"/>
            <a:chExt cx="3886200" cy="1752600"/>
          </a:xfrm>
        </p:grpSpPr>
        <p:sp>
          <p:nvSpPr>
            <p:cNvPr id="31" name="Rectangle 150"/>
            <p:cNvSpPr>
              <a:spLocks noChangeArrowheads="1"/>
            </p:cNvSpPr>
            <p:nvPr/>
          </p:nvSpPr>
          <p:spPr bwMode="auto">
            <a:xfrm>
              <a:off x="4267200" y="4419600"/>
              <a:ext cx="14478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200" smtClean="0">
                  <a:latin typeface="Arial" charset="0"/>
                </a:rPr>
                <a:t>REPAIR ORDER</a:t>
              </a:r>
              <a:endParaRPr lang="en-US" sz="1200" dirty="0">
                <a:latin typeface="Arial" charset="0"/>
              </a:endParaRPr>
            </a:p>
          </p:txBody>
        </p:sp>
        <p:sp>
          <p:nvSpPr>
            <p:cNvPr id="32" name="Rectangle 150"/>
            <p:cNvSpPr>
              <a:spLocks noChangeArrowheads="1"/>
            </p:cNvSpPr>
            <p:nvPr/>
          </p:nvSpPr>
          <p:spPr bwMode="auto">
            <a:xfrm>
              <a:off x="4267200" y="5715000"/>
              <a:ext cx="14478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200" smtClean="0">
                  <a:latin typeface="Arial" charset="0"/>
                </a:rPr>
                <a:t>REPAIR DETAIL</a:t>
              </a:r>
              <a:endParaRPr lang="en-US" sz="1200" dirty="0">
                <a:latin typeface="Arial" charset="0"/>
              </a:endParaRPr>
            </a:p>
          </p:txBody>
        </p:sp>
        <p:sp>
          <p:nvSpPr>
            <p:cNvPr id="33" name="Line 228"/>
            <p:cNvSpPr>
              <a:spLocks noChangeShapeType="1"/>
            </p:cNvSpPr>
            <p:nvPr/>
          </p:nvSpPr>
          <p:spPr bwMode="auto">
            <a:xfrm flipH="1">
              <a:off x="4953000" y="5562600"/>
              <a:ext cx="7620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34" name="Line 229"/>
            <p:cNvSpPr>
              <a:spLocks noChangeShapeType="1"/>
            </p:cNvSpPr>
            <p:nvPr/>
          </p:nvSpPr>
          <p:spPr bwMode="auto">
            <a:xfrm>
              <a:off x="5029200" y="5562600"/>
              <a:ext cx="7620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35" name="Line 230"/>
            <p:cNvSpPr>
              <a:spLocks noChangeShapeType="1"/>
            </p:cNvSpPr>
            <p:nvPr/>
          </p:nvSpPr>
          <p:spPr bwMode="auto">
            <a:xfrm>
              <a:off x="5029200" y="55626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36" name="Line 247"/>
            <p:cNvSpPr>
              <a:spLocks noChangeShapeType="1"/>
            </p:cNvSpPr>
            <p:nvPr/>
          </p:nvSpPr>
          <p:spPr bwMode="auto">
            <a:xfrm>
              <a:off x="5029200" y="48768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37" name="Line 248"/>
            <p:cNvSpPr>
              <a:spLocks noChangeShapeType="1"/>
            </p:cNvSpPr>
            <p:nvPr/>
          </p:nvSpPr>
          <p:spPr bwMode="auto">
            <a:xfrm>
              <a:off x="4953000" y="4953000"/>
              <a:ext cx="152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38" name="Line 249"/>
            <p:cNvSpPr>
              <a:spLocks noChangeShapeType="1"/>
            </p:cNvSpPr>
            <p:nvPr/>
          </p:nvSpPr>
          <p:spPr bwMode="auto">
            <a:xfrm>
              <a:off x="4953000" y="5029200"/>
              <a:ext cx="152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39" name="Line 256"/>
            <p:cNvSpPr>
              <a:spLocks noChangeShapeType="1"/>
            </p:cNvSpPr>
            <p:nvPr/>
          </p:nvSpPr>
          <p:spPr bwMode="auto">
            <a:xfrm>
              <a:off x="5029200" y="5029200"/>
              <a:ext cx="0" cy="38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40" name="Oval 258"/>
            <p:cNvSpPr>
              <a:spLocks noChangeArrowheads="1"/>
            </p:cNvSpPr>
            <p:nvPr/>
          </p:nvSpPr>
          <p:spPr bwMode="auto">
            <a:xfrm>
              <a:off x="4953000" y="5410200"/>
              <a:ext cx="152400" cy="1524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41" name="Rectangle 150"/>
            <p:cNvSpPr>
              <a:spLocks noChangeArrowheads="1"/>
            </p:cNvSpPr>
            <p:nvPr/>
          </p:nvSpPr>
          <p:spPr bwMode="auto">
            <a:xfrm>
              <a:off x="6705600" y="5715000"/>
              <a:ext cx="14478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200" smtClean="0">
                  <a:latin typeface="Arial" charset="0"/>
                </a:rPr>
                <a:t>INVENTORY</a:t>
              </a:r>
              <a:endParaRPr lang="en-US" sz="1200" dirty="0">
                <a:latin typeface="Arial" charset="0"/>
              </a:endParaRPr>
            </a:p>
          </p:txBody>
        </p:sp>
        <p:grpSp>
          <p:nvGrpSpPr>
            <p:cNvPr id="42" name="Group 212"/>
            <p:cNvGrpSpPr>
              <a:grpSpLocks/>
            </p:cNvGrpSpPr>
            <p:nvPr/>
          </p:nvGrpSpPr>
          <p:grpSpPr bwMode="auto">
            <a:xfrm>
              <a:off x="5715000" y="5867400"/>
              <a:ext cx="304800" cy="152400"/>
              <a:chOff x="2160" y="720"/>
              <a:chExt cx="192" cy="96"/>
            </a:xfrm>
          </p:grpSpPr>
          <p:sp>
            <p:nvSpPr>
              <p:cNvPr id="43" name="Oval 213"/>
              <p:cNvSpPr>
                <a:spLocks noChangeArrowheads="1"/>
              </p:cNvSpPr>
              <p:nvPr/>
            </p:nvSpPr>
            <p:spPr bwMode="auto">
              <a:xfrm>
                <a:off x="2256" y="720"/>
                <a:ext cx="96" cy="96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44" name="Line 214"/>
              <p:cNvSpPr>
                <a:spLocks noChangeShapeType="1"/>
              </p:cNvSpPr>
              <p:nvPr/>
            </p:nvSpPr>
            <p:spPr bwMode="auto">
              <a:xfrm>
                <a:off x="2160" y="768"/>
                <a:ext cx="9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45" name="Line 215"/>
              <p:cNvSpPr>
                <a:spLocks noChangeShapeType="1"/>
              </p:cNvSpPr>
              <p:nvPr/>
            </p:nvSpPr>
            <p:spPr bwMode="auto">
              <a:xfrm flipH="1">
                <a:off x="2160" y="768"/>
                <a:ext cx="96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46" name="Line 216"/>
              <p:cNvSpPr>
                <a:spLocks noChangeShapeType="1"/>
              </p:cNvSpPr>
              <p:nvPr/>
            </p:nvSpPr>
            <p:spPr bwMode="auto">
              <a:xfrm flipH="1" flipV="1">
                <a:off x="2160" y="720"/>
                <a:ext cx="96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sp>
          <p:nvSpPr>
            <p:cNvPr id="47" name="Line 268"/>
            <p:cNvSpPr>
              <a:spLocks noChangeShapeType="1"/>
            </p:cNvSpPr>
            <p:nvPr/>
          </p:nvSpPr>
          <p:spPr bwMode="auto">
            <a:xfrm>
              <a:off x="6629400" y="5867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48" name="Line 269"/>
            <p:cNvSpPr>
              <a:spLocks noChangeShapeType="1"/>
            </p:cNvSpPr>
            <p:nvPr/>
          </p:nvSpPr>
          <p:spPr bwMode="auto">
            <a:xfrm>
              <a:off x="6553200" y="5867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49" name="Line 270"/>
            <p:cNvSpPr>
              <a:spLocks noChangeShapeType="1"/>
            </p:cNvSpPr>
            <p:nvPr/>
          </p:nvSpPr>
          <p:spPr bwMode="auto">
            <a:xfrm>
              <a:off x="6553200" y="5943600"/>
              <a:ext cx="152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cxnSp>
          <p:nvCxnSpPr>
            <p:cNvPr id="50" name="Straight Connector 49"/>
            <p:cNvCxnSpPr>
              <a:endCxn id="49" idx="0"/>
            </p:cNvCxnSpPr>
            <p:nvPr/>
          </p:nvCxnSpPr>
          <p:spPr>
            <a:xfrm>
              <a:off x="6019800" y="5943600"/>
              <a:ext cx="5334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Many-to-many: Physical model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5181600" cy="4572000"/>
          </a:xfrm>
        </p:spPr>
        <p:txBody>
          <a:bodyPr>
            <a:normAutofit/>
          </a:bodyPr>
          <a:lstStyle/>
          <a:p>
            <a:r>
              <a:rPr lang="en-US" smtClean="0"/>
              <a:t>A many-to-many relationahip is appropriate in a </a:t>
            </a:r>
            <a:r>
              <a:rPr lang="en-US" b="1" smtClean="0"/>
              <a:t>logical</a:t>
            </a:r>
            <a:r>
              <a:rPr lang="en-US" smtClean="0"/>
              <a:t> data model</a:t>
            </a:r>
          </a:p>
          <a:p>
            <a:endParaRPr lang="en-US" smtClean="0"/>
          </a:p>
          <a:p>
            <a:r>
              <a:rPr lang="en-US" smtClean="0"/>
              <a:t>The </a:t>
            </a:r>
            <a:r>
              <a:rPr lang="en-US" b="1" smtClean="0"/>
              <a:t>physical</a:t>
            </a:r>
            <a:r>
              <a:rPr lang="en-US" smtClean="0"/>
              <a:t> data model should not contain many-to-many relationships.</a:t>
            </a:r>
          </a:p>
          <a:p>
            <a:r>
              <a:rPr lang="en-US" smtClean="0"/>
              <a:t>They should be decomposed into one-to-many relationships.</a:t>
            </a:r>
          </a:p>
          <a:p>
            <a:endParaRPr lang="en-US" smtClean="0"/>
          </a:p>
          <a:p>
            <a:pPr>
              <a:buNone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5</a:t>
            </a:fld>
            <a:endParaRPr kumimoji="0" lang="en-US"/>
          </a:p>
        </p:txBody>
      </p:sp>
      <p:grpSp>
        <p:nvGrpSpPr>
          <p:cNvPr id="4" name="Group 17"/>
          <p:cNvGrpSpPr/>
          <p:nvPr/>
        </p:nvGrpSpPr>
        <p:grpSpPr>
          <a:xfrm>
            <a:off x="6172200" y="1600200"/>
            <a:ext cx="1447800" cy="1752600"/>
            <a:chOff x="3276600" y="4419600"/>
            <a:chExt cx="1447800" cy="1752600"/>
          </a:xfrm>
        </p:grpSpPr>
        <p:sp>
          <p:nvSpPr>
            <p:cNvPr id="19" name="Rectangle 150"/>
            <p:cNvSpPr>
              <a:spLocks noChangeArrowheads="1"/>
            </p:cNvSpPr>
            <p:nvPr/>
          </p:nvSpPr>
          <p:spPr bwMode="auto">
            <a:xfrm>
              <a:off x="3276600" y="4419600"/>
              <a:ext cx="14478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200" smtClean="0">
                  <a:latin typeface="Arial" charset="0"/>
                </a:rPr>
                <a:t>REPAIR ORDER</a:t>
              </a:r>
              <a:endParaRPr lang="en-US" sz="1200" dirty="0">
                <a:latin typeface="Arial" charset="0"/>
              </a:endParaRPr>
            </a:p>
          </p:txBody>
        </p:sp>
        <p:sp>
          <p:nvSpPr>
            <p:cNvPr id="20" name="Rectangle 150"/>
            <p:cNvSpPr>
              <a:spLocks noChangeArrowheads="1"/>
            </p:cNvSpPr>
            <p:nvPr/>
          </p:nvSpPr>
          <p:spPr bwMode="auto">
            <a:xfrm>
              <a:off x="3276600" y="5715000"/>
              <a:ext cx="14478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200" smtClean="0">
                  <a:latin typeface="Arial" charset="0"/>
                </a:rPr>
                <a:t>INVENTORY</a:t>
              </a:r>
              <a:endParaRPr lang="en-US" sz="1200" dirty="0">
                <a:latin typeface="Arial" charset="0"/>
              </a:endParaRPr>
            </a:p>
          </p:txBody>
        </p:sp>
        <p:sp>
          <p:nvSpPr>
            <p:cNvPr id="21" name="Line 256"/>
            <p:cNvSpPr>
              <a:spLocks noChangeShapeType="1"/>
            </p:cNvSpPr>
            <p:nvPr/>
          </p:nvSpPr>
          <p:spPr bwMode="auto">
            <a:xfrm>
              <a:off x="4038600" y="5181600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22" name="Line 228"/>
            <p:cNvSpPr>
              <a:spLocks noChangeShapeType="1"/>
            </p:cNvSpPr>
            <p:nvPr/>
          </p:nvSpPr>
          <p:spPr bwMode="auto">
            <a:xfrm flipH="1">
              <a:off x="3962400" y="5562600"/>
              <a:ext cx="7620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23" name="Line 229"/>
            <p:cNvSpPr>
              <a:spLocks noChangeShapeType="1"/>
            </p:cNvSpPr>
            <p:nvPr/>
          </p:nvSpPr>
          <p:spPr bwMode="auto">
            <a:xfrm>
              <a:off x="4038600" y="5562600"/>
              <a:ext cx="7620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24" name="Line 230"/>
            <p:cNvSpPr>
              <a:spLocks noChangeShapeType="1"/>
            </p:cNvSpPr>
            <p:nvPr/>
          </p:nvSpPr>
          <p:spPr bwMode="auto">
            <a:xfrm>
              <a:off x="4038600" y="55626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grpSp>
          <p:nvGrpSpPr>
            <p:cNvPr id="5" name="Group 241"/>
            <p:cNvGrpSpPr>
              <a:grpSpLocks/>
            </p:cNvGrpSpPr>
            <p:nvPr/>
          </p:nvGrpSpPr>
          <p:grpSpPr bwMode="auto">
            <a:xfrm>
              <a:off x="3962400" y="4876800"/>
              <a:ext cx="152400" cy="304800"/>
              <a:chOff x="1056" y="1056"/>
              <a:chExt cx="96" cy="192"/>
            </a:xfrm>
          </p:grpSpPr>
          <p:sp>
            <p:nvSpPr>
              <p:cNvPr id="27" name="Line 242"/>
              <p:cNvSpPr>
                <a:spLocks noChangeShapeType="1"/>
              </p:cNvSpPr>
              <p:nvPr/>
            </p:nvSpPr>
            <p:spPr bwMode="auto">
              <a:xfrm flipH="1">
                <a:off x="1104" y="1056"/>
                <a:ext cx="48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28" name="Line 243"/>
              <p:cNvSpPr>
                <a:spLocks noChangeShapeType="1"/>
              </p:cNvSpPr>
              <p:nvPr/>
            </p:nvSpPr>
            <p:spPr bwMode="auto">
              <a:xfrm>
                <a:off x="1056" y="1056"/>
                <a:ext cx="48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29" name="Line 244"/>
              <p:cNvSpPr>
                <a:spLocks noChangeShapeType="1"/>
              </p:cNvSpPr>
              <p:nvPr/>
            </p:nvSpPr>
            <p:spPr bwMode="auto">
              <a:xfrm>
                <a:off x="1104" y="1056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30" name="Oval 245"/>
              <p:cNvSpPr>
                <a:spLocks noChangeArrowheads="1"/>
              </p:cNvSpPr>
              <p:nvPr/>
            </p:nvSpPr>
            <p:spPr bwMode="auto">
              <a:xfrm>
                <a:off x="1056" y="1152"/>
                <a:ext cx="96" cy="96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sp>
          <p:nvSpPr>
            <p:cNvPr id="26" name="Oval 258"/>
            <p:cNvSpPr>
              <a:spLocks noChangeArrowheads="1"/>
            </p:cNvSpPr>
            <p:nvPr/>
          </p:nvSpPr>
          <p:spPr bwMode="auto">
            <a:xfrm>
              <a:off x="3962400" y="5410200"/>
              <a:ext cx="152400" cy="1524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</p:grpSp>
      <p:pic>
        <p:nvPicPr>
          <p:cNvPr id="42" name="Picture 41" descr="ERD_Auto_Repair_associative_entity_exampl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878582" y="3548063"/>
            <a:ext cx="2655818" cy="277653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1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Associate entity -&gt; Building the table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5181600" cy="4572000"/>
          </a:xfrm>
        </p:spPr>
        <p:txBody>
          <a:bodyPr>
            <a:normAutofit/>
          </a:bodyPr>
          <a:lstStyle/>
          <a:p>
            <a:r>
              <a:rPr lang="en-US" smtClean="0"/>
              <a:t>For the auto repair shop example, you’ll build a table called REPAIR DETAILS.  </a:t>
            </a:r>
          </a:p>
          <a:p>
            <a:pPr lvl="1"/>
            <a:r>
              <a:rPr lang="en-US" smtClean="0"/>
              <a:t>This table has a foreign key field from REPAIR ORDERS</a:t>
            </a:r>
          </a:p>
          <a:p>
            <a:pPr lvl="1"/>
            <a:r>
              <a:rPr lang="en-US" smtClean="0"/>
              <a:t>It also has a foreign key field from INVENTORY.</a:t>
            </a:r>
          </a:p>
          <a:p>
            <a:r>
              <a:rPr lang="en-US" smtClean="0"/>
              <a:t>A table can have many foreign keys or it can have none.  It depends on its relationships with other tables.</a:t>
            </a:r>
          </a:p>
          <a:p>
            <a:endParaRPr lang="en-US" smtClean="0"/>
          </a:p>
          <a:p>
            <a:pPr>
              <a:buNone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6</a:t>
            </a:fld>
            <a:endParaRPr kumimoji="0" lang="en-US"/>
          </a:p>
        </p:txBody>
      </p:sp>
      <p:pic>
        <p:nvPicPr>
          <p:cNvPr id="42" name="Picture 41" descr="ERD_Auto_Repair_associative_entity_exampl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91200" y="2057400"/>
            <a:ext cx="2655818" cy="277653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What was covered …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How to implement a many-to-many relationship in a relational database.</a:t>
            </a:r>
          </a:p>
          <a:p>
            <a:r>
              <a:rPr lang="en-US" smtClean="0"/>
              <a:t>What an </a:t>
            </a:r>
            <a:r>
              <a:rPr lang="en-US" b="1" smtClean="0"/>
              <a:t>associative entity</a:t>
            </a:r>
            <a:r>
              <a:rPr lang="en-US" smtClean="0"/>
              <a:t> is in the physical data model.</a:t>
            </a:r>
          </a:p>
          <a:p>
            <a:pPr>
              <a:buNone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7</a:t>
            </a:fld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Resources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600" smtClean="0"/>
              <a:t>Microsoft Enterprise Consortium: </a:t>
            </a:r>
            <a:r>
              <a:rPr lang="en-US" sz="1600" smtClean="0">
                <a:hlinkClick r:id="rId3"/>
              </a:rPr>
              <a:t>http://enterprise.waltoncollege.uark.edu/mec.asp</a:t>
            </a:r>
            <a:endParaRPr lang="en-US" sz="1600" smtClean="0"/>
          </a:p>
          <a:p>
            <a:r>
              <a:rPr lang="en-US" sz="1600" smtClean="0"/>
              <a:t>Microsoft Faculty Connection—Faculty Resource Center </a:t>
            </a:r>
            <a:r>
              <a:rPr lang="en-US" sz="1600" smtClean="0">
                <a:hlinkClick r:id="rId4"/>
              </a:rPr>
              <a:t>http://www.facultyresourcecenter.com/</a:t>
            </a:r>
            <a:endParaRPr lang="en-US" sz="1600" smtClean="0"/>
          </a:p>
          <a:p>
            <a:endParaRPr lang="en-US" sz="1600" smtClean="0"/>
          </a:p>
          <a:p>
            <a:endParaRPr lang="en-US" sz="16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8</a:t>
            </a:fld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1020</TotalTime>
  <Words>385</Words>
  <Application>Microsoft Office PowerPoint</Application>
  <PresentationFormat>On-screen Show (4:3)</PresentationFormat>
  <Paragraphs>75</Paragraphs>
  <Slides>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Aspect</vt:lpstr>
      <vt:lpstr>Database Fundamentals</vt:lpstr>
      <vt:lpstr>What you should already know …</vt:lpstr>
      <vt:lpstr>Many-to-many relationship</vt:lpstr>
      <vt:lpstr>Many-to-many: add associative entity</vt:lpstr>
      <vt:lpstr>Many-to-many: Physical model</vt:lpstr>
      <vt:lpstr>Associate entity -&gt; Building the table</vt:lpstr>
      <vt:lpstr>What was covered …</vt:lpstr>
      <vt:lpstr>Resources</vt:lpstr>
    </vt:vector>
  </TitlesOfParts>
  <Company>New Mexico State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Database Concepts</dc:title>
  <dc:creator>jkreie</dc:creator>
  <cp:lastModifiedBy>Kreie - NMSU</cp:lastModifiedBy>
  <cp:revision>115</cp:revision>
  <dcterms:created xsi:type="dcterms:W3CDTF">2010-06-28T16:51:40Z</dcterms:created>
  <dcterms:modified xsi:type="dcterms:W3CDTF">2010-07-13T23:27:33Z</dcterms:modified>
</cp:coreProperties>
</file>