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65" r:id="rId3"/>
    <p:sldId id="266" r:id="rId4"/>
    <p:sldId id="267" r:id="rId5"/>
    <p:sldId id="268" r:id="rId6"/>
    <p:sldId id="269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CA9C3-8214-4BED-9725-80FD8A8C06E6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83D88-CA8D-4C4E-A3E8-FC87F2571F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DA952-44F5-488A-89CC-9C06CB8ABE2F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50DC6-43F6-4322-B992-A5F2B178F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>
            <a:normAutofit/>
          </a:bodyPr>
          <a:lstStyle>
            <a:lvl1pPr algn="r">
              <a:defRPr sz="36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3880" cy="1051560"/>
          </a:xfrm>
        </p:spPr>
        <p:txBody>
          <a:bodyPr>
            <a:normAutofit/>
          </a:bodyPr>
          <a:lstStyle>
            <a:lvl1pPr>
              <a:defRPr sz="2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56895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381000"/>
            <a:ext cx="8183880" cy="676656"/>
          </a:xfrm>
        </p:spPr>
        <p:txBody>
          <a:bodyPr lIns="91440" bIns="0" anchor="b">
            <a:normAutofit/>
          </a:bodyPr>
          <a:lstStyle>
            <a:lvl1pPr algn="l">
              <a:buNone/>
              <a:defRPr sz="2800" b="0" cap="none" baseline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1076868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3392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1585278"/>
            <a:ext cx="3931920" cy="792162"/>
          </a:xfrm>
        </p:spPr>
        <p:txBody>
          <a:bodyPr lIns="146304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1585278"/>
            <a:ext cx="3931920" cy="792162"/>
          </a:xfrm>
        </p:spPr>
        <p:txBody>
          <a:bodyPr lIns="137160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153400" cy="44958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553200"/>
            <a:ext cx="457200" cy="2127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2">
                    <a:lumMod val="75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Date Placeholder 3"/>
          <p:cNvSpPr txBox="1">
            <a:spLocks/>
          </p:cNvSpPr>
          <p:nvPr userDrawn="1"/>
        </p:nvSpPr>
        <p:spPr>
          <a:xfrm>
            <a:off x="45720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Prepared by Jennifer Kreie, New Mexico State University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Footer Placeholder 4"/>
          <p:cNvSpPr txBox="1">
            <a:spLocks/>
          </p:cNvSpPr>
          <p:nvPr userDrawn="1"/>
        </p:nvSpPr>
        <p:spPr>
          <a:xfrm>
            <a:off x="5181600" y="6553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Hosted by the University of Arkansas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28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terprise.waltoncollege.uark.edu/mec.as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acultyresourcecenter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Database Fundamentals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Physical Design - Part 5</a:t>
            </a:r>
          </a:p>
          <a:p>
            <a:r>
              <a:rPr lang="en-US" smtClean="0"/>
              <a:t>Multivalued Attribute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you should know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This presentation is the last in a set about  “physical design”.  </a:t>
            </a:r>
          </a:p>
          <a:p>
            <a:r>
              <a:rPr lang="en-US" smtClean="0"/>
              <a:t>At this point, you should know how to implement the relationships listed below when you build a relational database.</a:t>
            </a:r>
          </a:p>
          <a:p>
            <a:pPr lvl="1"/>
            <a:r>
              <a:rPr lang="en-US" smtClean="0"/>
              <a:t>Binary, one-to-many</a:t>
            </a:r>
          </a:p>
          <a:p>
            <a:pPr lvl="1"/>
            <a:r>
              <a:rPr lang="en-US" smtClean="0"/>
              <a:t>Unary, one-to-many</a:t>
            </a:r>
          </a:p>
          <a:p>
            <a:pPr lvl="1"/>
            <a:r>
              <a:rPr lang="en-US" smtClean="0"/>
              <a:t>Binary, one-to-one</a:t>
            </a:r>
          </a:p>
          <a:p>
            <a:pPr lvl="1"/>
            <a:r>
              <a:rPr lang="en-US" smtClean="0"/>
              <a:t>Binary or unary, many-to-many</a:t>
            </a:r>
          </a:p>
          <a:p>
            <a:r>
              <a:rPr lang="en-US" smtClean="0"/>
              <a:t>The steps for actually building tables is shown in other presentations that follow this Database Fundamentals presentation series.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>
              <a:buNone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Multivalued attribute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5791200" cy="4876800"/>
          </a:xfrm>
        </p:spPr>
        <p:txBody>
          <a:bodyPr>
            <a:normAutofit/>
          </a:bodyPr>
          <a:lstStyle/>
          <a:p>
            <a:r>
              <a:rPr lang="en-US" smtClean="0"/>
              <a:t>The entity shown here has a </a:t>
            </a:r>
            <a:r>
              <a:rPr lang="en-US" b="1" smtClean="0"/>
              <a:t>multivalued</a:t>
            </a:r>
            <a:r>
              <a:rPr lang="en-US" smtClean="0"/>
              <a:t> attribute.  Which attribute is it?</a:t>
            </a:r>
          </a:p>
          <a:p>
            <a:r>
              <a:rPr lang="en-US" smtClean="0"/>
              <a:t>Emp_phone</a:t>
            </a:r>
          </a:p>
          <a:p>
            <a:r>
              <a:rPr lang="en-US" smtClean="0"/>
              <a:t>A </a:t>
            </a:r>
            <a:r>
              <a:rPr lang="en-US" b="1" smtClean="0"/>
              <a:t>multivalued</a:t>
            </a:r>
            <a:r>
              <a:rPr lang="en-US" smtClean="0"/>
              <a:t> attribute can have more than one value for a single entity instance.</a:t>
            </a:r>
          </a:p>
          <a:p>
            <a:r>
              <a:rPr lang="en-US" smtClean="0"/>
              <a:t>In this example, Emp_phone is multivalued because it is possible for each employee to have more than one phone number that we need to keep in the database.</a:t>
            </a:r>
          </a:p>
          <a:p>
            <a:pPr>
              <a:buNone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3</a:t>
            </a:fld>
            <a:endParaRPr kumimoji="0"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6324600" y="1600200"/>
            <a:ext cx="22098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Arial" charset="0"/>
              </a:rPr>
              <a:t>EMPLOYEE</a:t>
            </a:r>
          </a:p>
          <a:p>
            <a:r>
              <a:rPr lang="en-US" sz="1600" u="sng" dirty="0" smtClean="0">
                <a:latin typeface="Arial" charset="0"/>
              </a:rPr>
              <a:t>Emp_ID</a:t>
            </a:r>
          </a:p>
          <a:p>
            <a:r>
              <a:rPr lang="en-US" sz="1600" dirty="0" smtClean="0">
                <a:latin typeface="Arial" charset="0"/>
              </a:rPr>
              <a:t>Emp_First_Name</a:t>
            </a:r>
          </a:p>
          <a:p>
            <a:r>
              <a:rPr lang="en-US" sz="1600" dirty="0" smtClean="0">
                <a:latin typeface="Arial" charset="0"/>
              </a:rPr>
              <a:t>Emp_Last_Name</a:t>
            </a:r>
          </a:p>
          <a:p>
            <a:r>
              <a:rPr lang="en-US" sz="1600" dirty="0" smtClean="0">
                <a:latin typeface="Arial" charset="0"/>
              </a:rPr>
              <a:t>{Emp_Phone}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Concatenated primary key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3276600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The entity on the left depicts a multivalued attribute.</a:t>
            </a:r>
          </a:p>
          <a:p>
            <a:r>
              <a:rPr lang="en-US" smtClean="0"/>
              <a:t>The </a:t>
            </a:r>
            <a:r>
              <a:rPr lang="en-US" b="1" smtClean="0"/>
              <a:t>physical </a:t>
            </a:r>
            <a:r>
              <a:rPr lang="en-US" smtClean="0"/>
              <a:t>data model shown on the right illustrates how a multivalued attribute is transformed.</a:t>
            </a:r>
          </a:p>
          <a:p>
            <a:r>
              <a:rPr lang="en-US" smtClean="0"/>
              <a:t>The primary key from the </a:t>
            </a:r>
            <a:r>
              <a:rPr lang="en-US" b="1" smtClean="0"/>
              <a:t>parent </a:t>
            </a:r>
            <a:r>
              <a:rPr lang="en-US" smtClean="0"/>
              <a:t>entity usually becomes </a:t>
            </a:r>
            <a:r>
              <a:rPr lang="en-US" u="sng" smtClean="0"/>
              <a:t>part of</a:t>
            </a:r>
            <a:r>
              <a:rPr lang="en-US" smtClean="0"/>
              <a:t> the primary key in the </a:t>
            </a:r>
            <a:r>
              <a:rPr lang="en-US" b="1" smtClean="0"/>
              <a:t>child</a:t>
            </a:r>
            <a:r>
              <a:rPr lang="en-US" smtClean="0"/>
              <a:t> entity (Emp_ID in EMPLOYEE, in this case).</a:t>
            </a:r>
          </a:p>
          <a:p>
            <a:r>
              <a:rPr lang="en-US" smtClean="0"/>
              <a:t>Remember, a primary key can consist of more than one field.</a:t>
            </a:r>
          </a:p>
          <a:p>
            <a:r>
              <a:rPr lang="en-US" smtClean="0"/>
              <a:t>A </a:t>
            </a:r>
            <a:r>
              <a:rPr lang="en-US" b="1" smtClean="0"/>
              <a:t>concatenated </a:t>
            </a:r>
            <a:r>
              <a:rPr lang="en-US" smtClean="0"/>
              <a:t>primary key consists of two or more fields.</a:t>
            </a:r>
          </a:p>
          <a:p>
            <a:pPr>
              <a:buNone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4</a:t>
            </a:fld>
            <a:endParaRPr kumimoji="0"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762000" y="5181600"/>
            <a:ext cx="18288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dirty="0" smtClean="0">
                <a:latin typeface="Arial" charset="0"/>
              </a:rPr>
              <a:t>EMPLOYEE</a:t>
            </a:r>
          </a:p>
          <a:p>
            <a:r>
              <a:rPr lang="en-US" sz="1200" u="sng" dirty="0" smtClean="0">
                <a:latin typeface="Arial" charset="0"/>
              </a:rPr>
              <a:t>Emp_ID</a:t>
            </a:r>
          </a:p>
          <a:p>
            <a:r>
              <a:rPr lang="en-US" sz="1200" dirty="0" smtClean="0">
                <a:latin typeface="Arial" charset="0"/>
              </a:rPr>
              <a:t>Emp_First_Name</a:t>
            </a:r>
          </a:p>
          <a:p>
            <a:r>
              <a:rPr lang="en-US" sz="1200" dirty="0" smtClean="0">
                <a:latin typeface="Arial" charset="0"/>
              </a:rPr>
              <a:t>Emp_Last_Name</a:t>
            </a:r>
          </a:p>
          <a:p>
            <a:r>
              <a:rPr lang="en-US" sz="1200" dirty="0" smtClean="0">
                <a:latin typeface="Arial" charset="0"/>
              </a:rPr>
              <a:t>{Emp_Phone}</a:t>
            </a:r>
          </a:p>
        </p:txBody>
      </p:sp>
      <p:pic>
        <p:nvPicPr>
          <p:cNvPr id="6" name="Picture 5" descr="ERD_Auto_Repair_PHONE_NUMBER_table_with_F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5095178"/>
            <a:ext cx="3733800" cy="1229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Multivalued attribute implementation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1905000"/>
          </a:xfrm>
        </p:spPr>
        <p:txBody>
          <a:bodyPr>
            <a:normAutofit/>
          </a:bodyPr>
          <a:lstStyle/>
          <a:p>
            <a:r>
              <a:rPr lang="en-US" smtClean="0"/>
              <a:t>The examples below illustrate the transformation from </a:t>
            </a:r>
          </a:p>
          <a:p>
            <a:pPr lvl="1"/>
            <a:r>
              <a:rPr lang="en-US" smtClean="0"/>
              <a:t>a logical entity </a:t>
            </a:r>
          </a:p>
          <a:p>
            <a:pPr lvl="1"/>
            <a:r>
              <a:rPr lang="en-US" smtClean="0"/>
              <a:t>to a physical design </a:t>
            </a:r>
          </a:p>
          <a:p>
            <a:pPr lvl="1"/>
            <a:r>
              <a:rPr lang="en-US" smtClean="0"/>
              <a:t>to the tables in the relational database.</a:t>
            </a:r>
          </a:p>
          <a:p>
            <a:pPr>
              <a:buNone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5</a:t>
            </a:fld>
            <a:endParaRPr kumimoji="0" lang="en-US"/>
          </a:p>
        </p:txBody>
      </p:sp>
      <p:pic>
        <p:nvPicPr>
          <p:cNvPr id="6" name="Picture 5" descr="ERD_Auto_Repair_PHONE_NUMBER_table_with_F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800" y="3771900"/>
            <a:ext cx="3124200" cy="10287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4898" y="5029200"/>
            <a:ext cx="204190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50"/>
          <p:cNvSpPr>
            <a:spLocks noChangeArrowheads="1"/>
          </p:cNvSpPr>
          <p:nvPr/>
        </p:nvSpPr>
        <p:spPr bwMode="auto">
          <a:xfrm>
            <a:off x="533400" y="3429000"/>
            <a:ext cx="16764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100" dirty="0" smtClean="0">
                <a:latin typeface="Arial" charset="0"/>
              </a:rPr>
              <a:t>EMPLOYEE</a:t>
            </a:r>
          </a:p>
          <a:p>
            <a:r>
              <a:rPr lang="en-US" sz="1100" u="sng" dirty="0" smtClean="0">
                <a:latin typeface="Arial" charset="0"/>
              </a:rPr>
              <a:t>Emp_ID</a:t>
            </a:r>
          </a:p>
          <a:p>
            <a:r>
              <a:rPr lang="en-US" sz="1100" dirty="0" smtClean="0">
                <a:latin typeface="Arial" charset="0"/>
              </a:rPr>
              <a:t>Emp_First_Name</a:t>
            </a:r>
          </a:p>
          <a:p>
            <a:r>
              <a:rPr lang="en-US" sz="1100" dirty="0" smtClean="0">
                <a:latin typeface="Arial" charset="0"/>
              </a:rPr>
              <a:t>Emp_Last_Name</a:t>
            </a:r>
          </a:p>
          <a:p>
            <a:r>
              <a:rPr lang="en-US" sz="1100" dirty="0" smtClean="0">
                <a:latin typeface="Arial" charset="0"/>
              </a:rPr>
              <a:t>{Emp_Phone}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5010150"/>
            <a:ext cx="31242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/>
          <p:nvPr/>
        </p:nvCxnSpPr>
        <p:spPr>
          <a:xfrm>
            <a:off x="5562600" y="5638800"/>
            <a:ext cx="1447800" cy="76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562600" y="5638800"/>
            <a:ext cx="144780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was covered here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We’ve seen how to implement a multivalued attribute when we move from the logical data model to the physical data model and then to the database.</a:t>
            </a:r>
          </a:p>
          <a:p>
            <a:r>
              <a:rPr lang="en-US" smtClean="0"/>
              <a:t>The concept of </a:t>
            </a:r>
            <a:r>
              <a:rPr lang="en-US" b="1" smtClean="0"/>
              <a:t>parent</a:t>
            </a:r>
            <a:r>
              <a:rPr lang="en-US" smtClean="0"/>
              <a:t> and </a:t>
            </a:r>
            <a:r>
              <a:rPr lang="en-US" b="1" smtClean="0"/>
              <a:t>child</a:t>
            </a:r>
            <a:r>
              <a:rPr lang="en-US" smtClean="0"/>
              <a:t> entities was presented.</a:t>
            </a:r>
          </a:p>
          <a:p>
            <a:r>
              <a:rPr lang="en-US" smtClean="0"/>
              <a:t>An example was given for a </a:t>
            </a:r>
            <a:r>
              <a:rPr lang="en-US" b="1" smtClean="0"/>
              <a:t>concatenated</a:t>
            </a:r>
            <a:r>
              <a:rPr lang="en-US" smtClean="0"/>
              <a:t> primary key.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>
              <a:buNone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6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smtClean="0"/>
              <a:t>Microsoft Enterprise Consortium: </a:t>
            </a:r>
            <a:r>
              <a:rPr lang="en-US" sz="1600" smtClean="0">
                <a:hlinkClick r:id="rId3"/>
              </a:rPr>
              <a:t>http://enterprise.waltoncollege.uark.edu/mec.asp</a:t>
            </a:r>
            <a:endParaRPr lang="en-US" sz="1600" smtClean="0"/>
          </a:p>
          <a:p>
            <a:r>
              <a:rPr lang="en-US" sz="1600" smtClean="0"/>
              <a:t>Microsoft Faculty Connection—Faculty Resource Center </a:t>
            </a:r>
            <a:r>
              <a:rPr lang="en-US" sz="1600" smtClean="0">
                <a:hlinkClick r:id="rId4"/>
              </a:rPr>
              <a:t>http://www.facultyresourcecenter.com/</a:t>
            </a:r>
            <a:endParaRPr lang="en-US" sz="1600" smtClean="0"/>
          </a:p>
          <a:p>
            <a:endParaRPr lang="en-US" sz="1600" smtClean="0"/>
          </a:p>
          <a:p>
            <a:endParaRPr lang="en-US" sz="16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7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1090</TotalTime>
  <Words>425</Words>
  <Application>Microsoft Office PowerPoint</Application>
  <PresentationFormat>On-screen Show (4:3)</PresentationFormat>
  <Paragraphs>80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Database Fundamentals</vt:lpstr>
      <vt:lpstr>What you should know …</vt:lpstr>
      <vt:lpstr>Multivalued attribute</vt:lpstr>
      <vt:lpstr>Concatenated primary key</vt:lpstr>
      <vt:lpstr>Multivalued attribute implementation</vt:lpstr>
      <vt:lpstr>What was covered here …</vt:lpstr>
      <vt:lpstr>Resources</vt:lpstr>
    </vt:vector>
  </TitlesOfParts>
  <Company>New Mexico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Concepts</dc:title>
  <dc:creator>jkreie</dc:creator>
  <cp:lastModifiedBy>Kreie - NMSU</cp:lastModifiedBy>
  <cp:revision>125</cp:revision>
  <dcterms:created xsi:type="dcterms:W3CDTF">2010-06-28T16:51:40Z</dcterms:created>
  <dcterms:modified xsi:type="dcterms:W3CDTF">2010-07-13T23:28:09Z</dcterms:modified>
</cp:coreProperties>
</file>