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1" r:id="rId4"/>
    <p:sldId id="257" r:id="rId5"/>
    <p:sldId id="260" r:id="rId6"/>
    <p:sldId id="262" r:id="rId7"/>
    <p:sldId id="263" r:id="rId8"/>
    <p:sldId id="264" r:id="rId9"/>
    <p:sldId id="266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Enterprise Consortium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7/13/2010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 Kreie, New Mexico State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Enterprise Consortium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7/13/2010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 Kreie, New Mexico State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ultyresourcecenter.com/" TargetMode="External"/><Relationship Id="rId2" Type="http://schemas.openxmlformats.org/officeDocument/2006/relationships/hyperlink" Target="http://enterprise.waltoncollege.uark.ed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ultyresourcecenter.com/" TargetMode="External"/><Relationship Id="rId2" Type="http://schemas.openxmlformats.org/officeDocument/2006/relationships/hyperlink" Target="http://enterprise.waltoncollege.uark.edu/mec.asp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Data Model: More About Relationships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56388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Microsoft Enterprise Consortium: </a:t>
            </a:r>
            <a:r>
              <a:rPr lang="en-US" sz="1600" dirty="0" smtClean="0">
                <a:hlinkClick r:id="rId2"/>
              </a:rPr>
              <a:t>http://enterprise.waltoncollege.uark.edu/mec.asp</a:t>
            </a:r>
            <a:endParaRPr lang="en-US" sz="1600" dirty="0" smtClean="0"/>
          </a:p>
          <a:p>
            <a:pPr lvl="1"/>
            <a:r>
              <a:rPr lang="en-US" sz="1200" dirty="0" smtClean="0"/>
              <a:t>The consortium provides teaching material and large databases donated by some major corporations.</a:t>
            </a:r>
          </a:p>
          <a:p>
            <a:r>
              <a:rPr lang="en-US" sz="1600" dirty="0" smtClean="0"/>
              <a:t>Microsoft Faculty Connection—Faculty Resource Center </a:t>
            </a:r>
            <a:r>
              <a:rPr lang="en-US" sz="1600" dirty="0" smtClean="0">
                <a:hlinkClick r:id="rId3"/>
              </a:rPr>
              <a:t>http://www.facultyresourcecenter.com/</a:t>
            </a:r>
            <a:endParaRPr lang="en-US" sz="1600" dirty="0" smtClean="0"/>
          </a:p>
          <a:p>
            <a:pPr lvl="1"/>
            <a:r>
              <a:rPr lang="en-US" sz="1200" dirty="0" smtClean="0"/>
              <a:t>A wide range of teaching resources are available.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you should know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presentation assumes you are already  familiar with these terms:</a:t>
            </a:r>
          </a:p>
          <a:p>
            <a:pPr lvl="1"/>
            <a:r>
              <a:rPr lang="en-US" smtClean="0"/>
              <a:t>Entity and entity type</a:t>
            </a:r>
          </a:p>
          <a:p>
            <a:pPr lvl="1"/>
            <a:r>
              <a:rPr lang="en-US" smtClean="0"/>
              <a:t>Entity instance</a:t>
            </a:r>
          </a:p>
          <a:p>
            <a:pPr lvl="1"/>
            <a:r>
              <a:rPr lang="en-US" smtClean="0"/>
              <a:t>Attribute</a:t>
            </a:r>
          </a:p>
          <a:p>
            <a:pPr lvl="2"/>
            <a:r>
              <a:rPr lang="en-US" smtClean="0"/>
              <a:t>Identifier</a:t>
            </a:r>
          </a:p>
          <a:p>
            <a:pPr lvl="2"/>
            <a:r>
              <a:rPr lang="en-US" smtClean="0"/>
              <a:t>Multivalued</a:t>
            </a:r>
          </a:p>
          <a:p>
            <a:pPr lvl="1"/>
            <a:r>
              <a:rPr lang="en-US" smtClean="0"/>
              <a:t>Cardinality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Relationships and cardinality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What do the relationships symbols really mean to us?  Here are a few examples of how to read the </a:t>
            </a:r>
            <a:r>
              <a:rPr lang="en-US" b="1" smtClean="0"/>
              <a:t>minimum</a:t>
            </a:r>
            <a:r>
              <a:rPr lang="en-US" smtClean="0"/>
              <a:t> and </a:t>
            </a:r>
            <a:r>
              <a:rPr lang="en-US" b="1" smtClean="0"/>
              <a:t>maximum</a:t>
            </a:r>
            <a:r>
              <a:rPr lang="en-US" smtClean="0"/>
              <a:t> symbols.</a:t>
            </a:r>
            <a:endParaRPr lang="en-US" dirty="0" smtClean="0"/>
          </a:p>
          <a:p>
            <a:r>
              <a:rPr lang="en-US" sz="1800" smtClean="0"/>
              <a:t>A customer can have a minimum of zero orders. </a:t>
            </a:r>
          </a:p>
          <a:p>
            <a:r>
              <a:rPr lang="en-US" sz="1800" smtClean="0"/>
              <a:t>A customer can have a maximum of many orders.</a:t>
            </a:r>
          </a:p>
          <a:p>
            <a:r>
              <a:rPr lang="en-US" sz="1800" smtClean="0"/>
              <a:t>An order is for a minimum of one customer.</a:t>
            </a:r>
          </a:p>
          <a:p>
            <a:r>
              <a:rPr lang="en-US" sz="1800" smtClean="0"/>
              <a:t>An order is for a maximum of one customer.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90" name="Rectangle 150"/>
          <p:cNvSpPr>
            <a:spLocks noChangeArrowheads="1"/>
          </p:cNvSpPr>
          <p:nvPr/>
        </p:nvSpPr>
        <p:spPr bwMode="auto">
          <a:xfrm>
            <a:off x="3505200" y="5562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LOCATION</a:t>
            </a:r>
            <a:endParaRPr lang="en-US" sz="1600" dirty="0">
              <a:latin typeface="Arial" charset="0"/>
            </a:endParaRPr>
          </a:p>
        </p:txBody>
      </p:sp>
      <p:sp>
        <p:nvSpPr>
          <p:cNvPr id="91" name="Rectangle 150"/>
          <p:cNvSpPr>
            <a:spLocks noChangeArrowheads="1"/>
          </p:cNvSpPr>
          <p:nvPr/>
        </p:nvSpPr>
        <p:spPr bwMode="auto">
          <a:xfrm>
            <a:off x="6400800" y="5562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EMPLOYEE</a:t>
            </a:r>
            <a:endParaRPr lang="en-US" sz="1600" dirty="0">
              <a:latin typeface="Arial" charset="0"/>
            </a:endParaRPr>
          </a:p>
        </p:txBody>
      </p:sp>
      <p:sp>
        <p:nvSpPr>
          <p:cNvPr id="92" name="Rectangle 150"/>
          <p:cNvSpPr>
            <a:spLocks noChangeArrowheads="1"/>
          </p:cNvSpPr>
          <p:nvPr/>
        </p:nvSpPr>
        <p:spPr bwMode="auto">
          <a:xfrm>
            <a:off x="457200" y="4419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CUSTOMER</a:t>
            </a:r>
            <a:endParaRPr lang="en-US" sz="1600" dirty="0">
              <a:latin typeface="Arial" charset="0"/>
            </a:endParaRPr>
          </a:p>
        </p:txBody>
      </p:sp>
      <p:sp>
        <p:nvSpPr>
          <p:cNvPr id="94" name="Rectangle 150"/>
          <p:cNvSpPr>
            <a:spLocks noChangeArrowheads="1"/>
          </p:cNvSpPr>
          <p:nvPr/>
        </p:nvSpPr>
        <p:spPr bwMode="auto">
          <a:xfrm>
            <a:off x="3429000" y="4419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ORDER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2438400" y="4724400"/>
            <a:ext cx="685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156"/>
          <p:cNvSpPr>
            <a:spLocks noChangeArrowheads="1"/>
          </p:cNvSpPr>
          <p:nvPr/>
        </p:nvSpPr>
        <p:spPr bwMode="auto">
          <a:xfrm>
            <a:off x="3124200" y="4648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8" name="Line 157"/>
          <p:cNvSpPr>
            <a:spLocks noChangeShapeType="1"/>
          </p:cNvSpPr>
          <p:nvPr/>
        </p:nvSpPr>
        <p:spPr bwMode="auto">
          <a:xfrm>
            <a:off x="32766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9" name="Line 158"/>
          <p:cNvSpPr>
            <a:spLocks noChangeShapeType="1"/>
          </p:cNvSpPr>
          <p:nvPr/>
        </p:nvSpPr>
        <p:spPr bwMode="auto">
          <a:xfrm>
            <a:off x="3276600" y="47244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" name="Line 159"/>
          <p:cNvSpPr>
            <a:spLocks noChangeShapeType="1"/>
          </p:cNvSpPr>
          <p:nvPr/>
        </p:nvSpPr>
        <p:spPr bwMode="auto">
          <a:xfrm flipV="1">
            <a:off x="3276600" y="46482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" name="Line 192"/>
          <p:cNvSpPr>
            <a:spLocks noChangeShapeType="1"/>
          </p:cNvSpPr>
          <p:nvPr/>
        </p:nvSpPr>
        <p:spPr bwMode="auto">
          <a:xfrm>
            <a:off x="24384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" name="Line 193"/>
          <p:cNvSpPr>
            <a:spLocks noChangeShapeType="1"/>
          </p:cNvSpPr>
          <p:nvPr/>
        </p:nvSpPr>
        <p:spPr bwMode="auto">
          <a:xfrm>
            <a:off x="23622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" name="Line 194"/>
          <p:cNvSpPr>
            <a:spLocks noChangeShapeType="1"/>
          </p:cNvSpPr>
          <p:nvPr/>
        </p:nvSpPr>
        <p:spPr bwMode="auto">
          <a:xfrm>
            <a:off x="2286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0" name="Group 128"/>
          <p:cNvGrpSpPr/>
          <p:nvPr/>
        </p:nvGrpSpPr>
        <p:grpSpPr>
          <a:xfrm>
            <a:off x="5334000" y="5791200"/>
            <a:ext cx="1066800" cy="152400"/>
            <a:chOff x="5410200" y="5867400"/>
            <a:chExt cx="1066800" cy="152400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5562600" y="5943600"/>
              <a:ext cx="762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91"/>
            <p:cNvGrpSpPr>
              <a:grpSpLocks/>
            </p:cNvGrpSpPr>
            <p:nvPr/>
          </p:nvGrpSpPr>
          <p:grpSpPr bwMode="auto">
            <a:xfrm>
              <a:off x="5410200" y="5867400"/>
              <a:ext cx="152400" cy="152400"/>
              <a:chOff x="2160" y="3456"/>
              <a:chExt cx="96" cy="96"/>
            </a:xfrm>
          </p:grpSpPr>
          <p:sp>
            <p:nvSpPr>
              <p:cNvPr id="118" name="Line 192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9" name="Line 193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0" name="Line 194"/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2" name="Group 195"/>
            <p:cNvGrpSpPr>
              <a:grpSpLocks/>
            </p:cNvGrpSpPr>
            <p:nvPr/>
          </p:nvGrpSpPr>
          <p:grpSpPr bwMode="auto">
            <a:xfrm>
              <a:off x="6324600" y="5867400"/>
              <a:ext cx="152400" cy="152400"/>
              <a:chOff x="4224" y="3456"/>
              <a:chExt cx="96" cy="96"/>
            </a:xfrm>
          </p:grpSpPr>
          <p:sp>
            <p:nvSpPr>
              <p:cNvPr id="122" name="Line 196"/>
              <p:cNvSpPr>
                <a:spLocks noChangeShapeType="1"/>
              </p:cNvSpPr>
              <p:nvPr/>
            </p:nvSpPr>
            <p:spPr bwMode="auto">
              <a:xfrm>
                <a:off x="4272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3" name="Line 197"/>
              <p:cNvSpPr>
                <a:spLocks noChangeShapeType="1"/>
              </p:cNvSpPr>
              <p:nvPr/>
            </p:nvSpPr>
            <p:spPr bwMode="auto">
              <a:xfrm>
                <a:off x="4224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4" name="Line 198"/>
              <p:cNvSpPr>
                <a:spLocks noChangeShapeType="1"/>
              </p:cNvSpPr>
              <p:nvPr/>
            </p:nvSpPr>
            <p:spPr bwMode="auto">
              <a:xfrm>
                <a:off x="4224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47" name="Down Arrow 46"/>
          <p:cNvSpPr/>
          <p:nvPr/>
        </p:nvSpPr>
        <p:spPr>
          <a:xfrm>
            <a:off x="3124200" y="41910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3276600" y="4191000"/>
            <a:ext cx="152400" cy="3048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2286000" y="4267200"/>
            <a:ext cx="152400" cy="3048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2362200" y="4267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6172200" y="5410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6248400" y="5410200"/>
            <a:ext cx="152400" cy="3048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5334000" y="5410200"/>
            <a:ext cx="152400" cy="3048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5410200" y="54102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Based on </a:t>
            </a:r>
            <a:r>
              <a:rPr lang="en-US" b="1" smtClean="0"/>
              <a:t>maximum </a:t>
            </a:r>
            <a:r>
              <a:rPr lang="en-US" smtClean="0"/>
              <a:t>cardinality, a relationship falls into one of three types:</a:t>
            </a:r>
            <a:r>
              <a:rPr lang="en-US" sz="2400" smtClean="0"/>
              <a:t> </a:t>
            </a:r>
          </a:p>
          <a:p>
            <a:pPr lvl="1"/>
            <a:r>
              <a:rPr lang="en-US" sz="2400" smtClean="0"/>
              <a:t>one-to-many</a:t>
            </a:r>
          </a:p>
          <a:p>
            <a:pPr lvl="1"/>
            <a:r>
              <a:rPr lang="en-US" sz="2400" smtClean="0"/>
              <a:t>many-to-many</a:t>
            </a:r>
          </a:p>
          <a:p>
            <a:pPr lvl="1"/>
            <a:r>
              <a:rPr lang="en-US" sz="2400" smtClean="0"/>
              <a:t>one-to-one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90" name="Rectangle 150"/>
          <p:cNvSpPr>
            <a:spLocks noChangeArrowheads="1"/>
          </p:cNvSpPr>
          <p:nvPr/>
        </p:nvSpPr>
        <p:spPr bwMode="auto">
          <a:xfrm>
            <a:off x="3505200" y="52578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LOCATION</a:t>
            </a:r>
            <a:endParaRPr lang="en-US" sz="1600" dirty="0">
              <a:latin typeface="Arial" charset="0"/>
            </a:endParaRPr>
          </a:p>
        </p:txBody>
      </p:sp>
      <p:sp>
        <p:nvSpPr>
          <p:cNvPr id="91" name="Rectangle 150"/>
          <p:cNvSpPr>
            <a:spLocks noChangeArrowheads="1"/>
          </p:cNvSpPr>
          <p:nvPr/>
        </p:nvSpPr>
        <p:spPr bwMode="auto">
          <a:xfrm>
            <a:off x="6400800" y="52578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EMPLOYEE</a:t>
            </a:r>
            <a:endParaRPr lang="en-US" sz="1600" dirty="0">
              <a:latin typeface="Arial" charset="0"/>
            </a:endParaRPr>
          </a:p>
        </p:txBody>
      </p:sp>
      <p:sp>
        <p:nvSpPr>
          <p:cNvPr id="92" name="Rectangle 150"/>
          <p:cNvSpPr>
            <a:spLocks noChangeArrowheads="1"/>
          </p:cNvSpPr>
          <p:nvPr/>
        </p:nvSpPr>
        <p:spPr bwMode="auto">
          <a:xfrm>
            <a:off x="457200" y="41148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CUSTOMER</a:t>
            </a:r>
            <a:endParaRPr lang="en-US" sz="1600" dirty="0">
              <a:latin typeface="Arial" charset="0"/>
            </a:endParaRPr>
          </a:p>
        </p:txBody>
      </p:sp>
      <p:sp>
        <p:nvSpPr>
          <p:cNvPr id="93" name="Rectangle 150"/>
          <p:cNvSpPr>
            <a:spLocks noChangeArrowheads="1"/>
          </p:cNvSpPr>
          <p:nvPr/>
        </p:nvSpPr>
        <p:spPr bwMode="auto">
          <a:xfrm>
            <a:off x="6934200" y="41148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INVENTORY</a:t>
            </a:r>
            <a:endParaRPr lang="en-US" sz="1600" dirty="0">
              <a:latin typeface="Arial" charset="0"/>
            </a:endParaRPr>
          </a:p>
        </p:txBody>
      </p:sp>
      <p:sp>
        <p:nvSpPr>
          <p:cNvPr id="94" name="Rectangle 150"/>
          <p:cNvSpPr>
            <a:spLocks noChangeArrowheads="1"/>
          </p:cNvSpPr>
          <p:nvPr/>
        </p:nvSpPr>
        <p:spPr bwMode="auto">
          <a:xfrm>
            <a:off x="3429000" y="41148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ORDER</a:t>
            </a:r>
            <a:endParaRPr lang="en-US" sz="1600" dirty="0">
              <a:latin typeface="Arial" charset="0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2286000" y="4343400"/>
            <a:ext cx="1143000" cy="152400"/>
            <a:chOff x="2286000" y="4343400"/>
            <a:chExt cx="1143000" cy="1524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2438400" y="44196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Oval 156"/>
            <p:cNvSpPr>
              <a:spLocks noChangeArrowheads="1"/>
            </p:cNvSpPr>
            <p:nvPr/>
          </p:nvSpPr>
          <p:spPr bwMode="auto">
            <a:xfrm>
              <a:off x="3124200" y="4343400"/>
              <a:ext cx="152400" cy="152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8" name="Line 157"/>
            <p:cNvSpPr>
              <a:spLocks noChangeShapeType="1"/>
            </p:cNvSpPr>
            <p:nvPr/>
          </p:nvSpPr>
          <p:spPr bwMode="auto">
            <a:xfrm>
              <a:off x="3276600" y="4419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9" name="Line 158"/>
            <p:cNvSpPr>
              <a:spLocks noChangeShapeType="1"/>
            </p:cNvSpPr>
            <p:nvPr/>
          </p:nvSpPr>
          <p:spPr bwMode="auto">
            <a:xfrm>
              <a:off x="3276600" y="44196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0" name="Line 159"/>
            <p:cNvSpPr>
              <a:spLocks noChangeShapeType="1"/>
            </p:cNvSpPr>
            <p:nvPr/>
          </p:nvSpPr>
          <p:spPr bwMode="auto">
            <a:xfrm flipV="1">
              <a:off x="3276600" y="43434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" name="Line 192"/>
            <p:cNvSpPr>
              <a:spLocks noChangeShapeType="1"/>
            </p:cNvSpPr>
            <p:nvPr/>
          </p:nvSpPr>
          <p:spPr bwMode="auto">
            <a:xfrm>
              <a:off x="2438400" y="4343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" name="Line 193"/>
            <p:cNvSpPr>
              <a:spLocks noChangeShapeType="1"/>
            </p:cNvSpPr>
            <p:nvPr/>
          </p:nvSpPr>
          <p:spPr bwMode="auto">
            <a:xfrm>
              <a:off x="2362200" y="4343400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" name="Line 194"/>
            <p:cNvSpPr>
              <a:spLocks noChangeShapeType="1"/>
            </p:cNvSpPr>
            <p:nvPr/>
          </p:nvSpPr>
          <p:spPr bwMode="auto">
            <a:xfrm>
              <a:off x="2286000" y="4419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257800" y="4343400"/>
            <a:ext cx="1676400" cy="152400"/>
            <a:chOff x="5334000" y="4724400"/>
            <a:chExt cx="1676400" cy="152400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5638800" y="4800600"/>
              <a:ext cx="1219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6" name="Group 172"/>
            <p:cNvGrpSpPr>
              <a:grpSpLocks/>
            </p:cNvGrpSpPr>
            <p:nvPr/>
          </p:nvGrpSpPr>
          <p:grpSpPr bwMode="auto">
            <a:xfrm>
              <a:off x="5334000" y="4724400"/>
              <a:ext cx="304800" cy="152400"/>
              <a:chOff x="2160" y="720"/>
              <a:chExt cx="192" cy="96"/>
            </a:xfrm>
          </p:grpSpPr>
          <p:sp>
            <p:nvSpPr>
              <p:cNvPr id="107" name="Oval 173"/>
              <p:cNvSpPr>
                <a:spLocks noChangeArrowheads="1"/>
              </p:cNvSpPr>
              <p:nvPr/>
            </p:nvSpPr>
            <p:spPr bwMode="auto">
              <a:xfrm>
                <a:off x="2256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8" name="Line 174"/>
              <p:cNvSpPr>
                <a:spLocks noChangeShapeType="1"/>
              </p:cNvSpPr>
              <p:nvPr/>
            </p:nvSpPr>
            <p:spPr bwMode="auto">
              <a:xfrm>
                <a:off x="2160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9" name="Line 175"/>
              <p:cNvSpPr>
                <a:spLocks noChangeShapeType="1"/>
              </p:cNvSpPr>
              <p:nvPr/>
            </p:nvSpPr>
            <p:spPr bwMode="auto">
              <a:xfrm flipH="1">
                <a:off x="2160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0" name="Line 176"/>
              <p:cNvSpPr>
                <a:spLocks noChangeShapeType="1"/>
              </p:cNvSpPr>
              <p:nvPr/>
            </p:nvSpPr>
            <p:spPr bwMode="auto">
              <a:xfrm flipH="1" flipV="1">
                <a:off x="2160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11" name="Group 186"/>
            <p:cNvGrpSpPr>
              <a:grpSpLocks/>
            </p:cNvGrpSpPr>
            <p:nvPr/>
          </p:nvGrpSpPr>
          <p:grpSpPr bwMode="auto">
            <a:xfrm>
              <a:off x="6858000" y="4724400"/>
              <a:ext cx="152400" cy="152400"/>
              <a:chOff x="4224" y="1632"/>
              <a:chExt cx="96" cy="96"/>
            </a:xfrm>
          </p:grpSpPr>
          <p:sp>
            <p:nvSpPr>
              <p:cNvPr id="112" name="Line 187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3" name="Line 188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4" name="Line 189"/>
              <p:cNvSpPr>
                <a:spLocks noChangeShapeType="1"/>
              </p:cNvSpPr>
              <p:nvPr/>
            </p:nvSpPr>
            <p:spPr bwMode="auto">
              <a:xfrm flipV="1">
                <a:off x="4224" y="163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5" name="Line 190"/>
              <p:cNvSpPr>
                <a:spLocks noChangeShapeType="1"/>
              </p:cNvSpPr>
              <p:nvPr/>
            </p:nvSpPr>
            <p:spPr bwMode="auto">
              <a:xfrm>
                <a:off x="4224" y="16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129" name="Group 128"/>
          <p:cNvGrpSpPr/>
          <p:nvPr/>
        </p:nvGrpSpPr>
        <p:grpSpPr>
          <a:xfrm>
            <a:off x="5334000" y="5486400"/>
            <a:ext cx="1066800" cy="152400"/>
            <a:chOff x="5410200" y="5867400"/>
            <a:chExt cx="1066800" cy="152400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5562600" y="5943600"/>
              <a:ext cx="7620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" name="Group 191"/>
            <p:cNvGrpSpPr>
              <a:grpSpLocks/>
            </p:cNvGrpSpPr>
            <p:nvPr/>
          </p:nvGrpSpPr>
          <p:grpSpPr bwMode="auto">
            <a:xfrm>
              <a:off x="5410200" y="5867400"/>
              <a:ext cx="152400" cy="152400"/>
              <a:chOff x="2160" y="3456"/>
              <a:chExt cx="96" cy="96"/>
            </a:xfrm>
          </p:grpSpPr>
          <p:sp>
            <p:nvSpPr>
              <p:cNvPr id="118" name="Line 192"/>
              <p:cNvSpPr>
                <a:spLocks noChangeShapeType="1"/>
              </p:cNvSpPr>
              <p:nvPr/>
            </p:nvSpPr>
            <p:spPr bwMode="auto">
              <a:xfrm>
                <a:off x="2256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9" name="Line 193"/>
              <p:cNvSpPr>
                <a:spLocks noChangeShapeType="1"/>
              </p:cNvSpPr>
              <p:nvPr/>
            </p:nvSpPr>
            <p:spPr bwMode="auto">
              <a:xfrm>
                <a:off x="2208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0" name="Line 194"/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121" name="Group 195"/>
            <p:cNvGrpSpPr>
              <a:grpSpLocks/>
            </p:cNvGrpSpPr>
            <p:nvPr/>
          </p:nvGrpSpPr>
          <p:grpSpPr bwMode="auto">
            <a:xfrm>
              <a:off x="6324600" y="5867400"/>
              <a:ext cx="152400" cy="152400"/>
              <a:chOff x="4224" y="3456"/>
              <a:chExt cx="96" cy="96"/>
            </a:xfrm>
          </p:grpSpPr>
          <p:sp>
            <p:nvSpPr>
              <p:cNvPr id="122" name="Line 196"/>
              <p:cNvSpPr>
                <a:spLocks noChangeShapeType="1"/>
              </p:cNvSpPr>
              <p:nvPr/>
            </p:nvSpPr>
            <p:spPr bwMode="auto">
              <a:xfrm>
                <a:off x="4272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3" name="Line 197"/>
              <p:cNvSpPr>
                <a:spLocks noChangeShapeType="1"/>
              </p:cNvSpPr>
              <p:nvPr/>
            </p:nvSpPr>
            <p:spPr bwMode="auto">
              <a:xfrm>
                <a:off x="4224" y="345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4" name="Line 198"/>
              <p:cNvSpPr>
                <a:spLocks noChangeShapeType="1"/>
              </p:cNvSpPr>
              <p:nvPr/>
            </p:nvSpPr>
            <p:spPr bwMode="auto">
              <a:xfrm>
                <a:off x="4224" y="35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125" name="TextBox 124"/>
          <p:cNvSpPr txBox="1"/>
          <p:nvPr/>
        </p:nvSpPr>
        <p:spPr>
          <a:xfrm>
            <a:off x="2057400" y="3810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smtClean="0">
                <a:latin typeface="+mn-lt"/>
              </a:rPr>
              <a:t>one-to-many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257800" y="3852446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smtClean="0">
                <a:latin typeface="+mn-lt"/>
              </a:rPr>
              <a:t>many-to-many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5029200" y="49530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smtClean="0">
                <a:latin typeface="+mn-lt"/>
              </a:rPr>
              <a:t>one-to-one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94" grpId="0" animBg="1"/>
      <p:bldP spid="125" grpId="0"/>
      <p:bldP spid="126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Maximum Cardinality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Keep in mind that the 3 relationship types (1-to-1, 1-to-many, and many-to-many) describe the maximum cardinality at both ends of a relationship.</a:t>
            </a:r>
          </a:p>
          <a:p>
            <a:r>
              <a:rPr lang="en-US" smtClean="0"/>
              <a:t>It’s incorrect to read the minimum and maximum cardinality as “one-to-many”, for instance.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48" name="Rectangle 150"/>
          <p:cNvSpPr>
            <a:spLocks noChangeArrowheads="1"/>
          </p:cNvSpPr>
          <p:nvPr/>
        </p:nvSpPr>
        <p:spPr bwMode="auto">
          <a:xfrm>
            <a:off x="5486400" y="43434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INVENTORY</a:t>
            </a:r>
            <a:endParaRPr lang="en-US" sz="1600" dirty="0">
              <a:latin typeface="Arial" charset="0"/>
            </a:endParaRPr>
          </a:p>
        </p:txBody>
      </p:sp>
      <p:sp>
        <p:nvSpPr>
          <p:cNvPr id="49" name="Rectangle 150"/>
          <p:cNvSpPr>
            <a:spLocks noChangeArrowheads="1"/>
          </p:cNvSpPr>
          <p:nvPr/>
        </p:nvSpPr>
        <p:spPr bwMode="auto">
          <a:xfrm>
            <a:off x="1981200" y="43434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ORDER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114800" y="46482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172"/>
          <p:cNvGrpSpPr>
            <a:grpSpLocks/>
          </p:cNvGrpSpPr>
          <p:nvPr/>
        </p:nvGrpSpPr>
        <p:grpSpPr bwMode="auto">
          <a:xfrm>
            <a:off x="3810000" y="4572000"/>
            <a:ext cx="304800" cy="152400"/>
            <a:chOff x="2160" y="720"/>
            <a:chExt cx="192" cy="96"/>
          </a:xfrm>
        </p:grpSpPr>
        <p:sp>
          <p:nvSpPr>
            <p:cNvPr id="52" name="Oval 173"/>
            <p:cNvSpPr>
              <a:spLocks noChangeArrowheads="1"/>
            </p:cNvSpPr>
            <p:nvPr/>
          </p:nvSpPr>
          <p:spPr bwMode="auto">
            <a:xfrm>
              <a:off x="2256" y="72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3" name="Line 174"/>
            <p:cNvSpPr>
              <a:spLocks noChangeShapeType="1"/>
            </p:cNvSpPr>
            <p:nvPr/>
          </p:nvSpPr>
          <p:spPr bwMode="auto">
            <a:xfrm>
              <a:off x="2160" y="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4" name="Line 175"/>
            <p:cNvSpPr>
              <a:spLocks noChangeShapeType="1"/>
            </p:cNvSpPr>
            <p:nvPr/>
          </p:nvSpPr>
          <p:spPr bwMode="auto">
            <a:xfrm flipH="1">
              <a:off x="2160" y="76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5" name="Line 176"/>
            <p:cNvSpPr>
              <a:spLocks noChangeShapeType="1"/>
            </p:cNvSpPr>
            <p:nvPr/>
          </p:nvSpPr>
          <p:spPr bwMode="auto">
            <a:xfrm flipH="1" flipV="1">
              <a:off x="2160" y="72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6" name="Group 186"/>
          <p:cNvGrpSpPr>
            <a:grpSpLocks/>
          </p:cNvGrpSpPr>
          <p:nvPr/>
        </p:nvGrpSpPr>
        <p:grpSpPr bwMode="auto">
          <a:xfrm>
            <a:off x="5334000" y="4572000"/>
            <a:ext cx="152400" cy="152400"/>
            <a:chOff x="4224" y="1632"/>
            <a:chExt cx="96" cy="96"/>
          </a:xfrm>
        </p:grpSpPr>
        <p:sp>
          <p:nvSpPr>
            <p:cNvPr id="57" name="Line 187"/>
            <p:cNvSpPr>
              <a:spLocks noChangeShapeType="1"/>
            </p:cNvSpPr>
            <p:nvPr/>
          </p:nvSpPr>
          <p:spPr bwMode="auto">
            <a:xfrm>
              <a:off x="4224" y="16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" name="Line 188"/>
            <p:cNvSpPr>
              <a:spLocks noChangeShapeType="1"/>
            </p:cNvSpPr>
            <p:nvPr/>
          </p:nvSpPr>
          <p:spPr bwMode="auto">
            <a:xfrm>
              <a:off x="4224" y="16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9" name="Line 189"/>
            <p:cNvSpPr>
              <a:spLocks noChangeShapeType="1"/>
            </p:cNvSpPr>
            <p:nvPr/>
          </p:nvSpPr>
          <p:spPr bwMode="auto">
            <a:xfrm flipV="1">
              <a:off x="4224" y="1632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Line 190"/>
            <p:cNvSpPr>
              <a:spLocks noChangeShapeType="1"/>
            </p:cNvSpPr>
            <p:nvPr/>
          </p:nvSpPr>
          <p:spPr bwMode="auto">
            <a:xfrm>
              <a:off x="4224" y="163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1" name="Rectangle 150"/>
          <p:cNvSpPr>
            <a:spLocks noChangeArrowheads="1"/>
          </p:cNvSpPr>
          <p:nvPr/>
        </p:nvSpPr>
        <p:spPr bwMode="auto">
          <a:xfrm>
            <a:off x="2971800" y="56388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CUSTOMER</a:t>
            </a:r>
            <a:endParaRPr lang="en-US" sz="1600" dirty="0">
              <a:latin typeface="Arial" charset="0"/>
            </a:endParaRPr>
          </a:p>
        </p:txBody>
      </p:sp>
      <p:sp>
        <p:nvSpPr>
          <p:cNvPr id="62" name="Rectangle 150"/>
          <p:cNvSpPr>
            <a:spLocks noChangeArrowheads="1"/>
          </p:cNvSpPr>
          <p:nvPr/>
        </p:nvSpPr>
        <p:spPr bwMode="auto">
          <a:xfrm>
            <a:off x="5943600" y="56388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ORDER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63" name="Straight Connector 62"/>
          <p:cNvCxnSpPr>
            <a:stCxn id="61" idx="3"/>
          </p:cNvCxnSpPr>
          <p:nvPr/>
        </p:nvCxnSpPr>
        <p:spPr>
          <a:xfrm>
            <a:off x="4800600" y="59436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155"/>
          <p:cNvGrpSpPr>
            <a:grpSpLocks/>
          </p:cNvGrpSpPr>
          <p:nvPr/>
        </p:nvGrpSpPr>
        <p:grpSpPr bwMode="auto">
          <a:xfrm>
            <a:off x="5638800" y="5867400"/>
            <a:ext cx="304800" cy="152400"/>
            <a:chOff x="4128" y="720"/>
            <a:chExt cx="192" cy="96"/>
          </a:xfrm>
        </p:grpSpPr>
        <p:sp>
          <p:nvSpPr>
            <p:cNvPr id="65" name="Oval 156"/>
            <p:cNvSpPr>
              <a:spLocks noChangeArrowheads="1"/>
            </p:cNvSpPr>
            <p:nvPr/>
          </p:nvSpPr>
          <p:spPr bwMode="auto">
            <a:xfrm>
              <a:off x="4128" y="72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" name="Line 157"/>
            <p:cNvSpPr>
              <a:spLocks noChangeShapeType="1"/>
            </p:cNvSpPr>
            <p:nvPr/>
          </p:nvSpPr>
          <p:spPr bwMode="auto">
            <a:xfrm>
              <a:off x="4224" y="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7" name="Line 158"/>
            <p:cNvSpPr>
              <a:spLocks noChangeShapeType="1"/>
            </p:cNvSpPr>
            <p:nvPr/>
          </p:nvSpPr>
          <p:spPr bwMode="auto">
            <a:xfrm>
              <a:off x="4224" y="76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8" name="Line 159"/>
            <p:cNvSpPr>
              <a:spLocks noChangeShapeType="1"/>
            </p:cNvSpPr>
            <p:nvPr/>
          </p:nvSpPr>
          <p:spPr bwMode="auto">
            <a:xfrm flipV="1">
              <a:off x="4224" y="72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69" name="Group 191"/>
          <p:cNvGrpSpPr>
            <a:grpSpLocks/>
          </p:cNvGrpSpPr>
          <p:nvPr/>
        </p:nvGrpSpPr>
        <p:grpSpPr bwMode="auto">
          <a:xfrm>
            <a:off x="4953000" y="5867400"/>
            <a:ext cx="96" cy="152400"/>
            <a:chOff x="2160" y="3456"/>
            <a:chExt cx="96" cy="96"/>
          </a:xfrm>
        </p:grpSpPr>
        <p:sp>
          <p:nvSpPr>
            <p:cNvPr id="70" name="Line 192"/>
            <p:cNvSpPr>
              <a:spLocks noChangeShapeType="1"/>
            </p:cNvSpPr>
            <p:nvPr/>
          </p:nvSpPr>
          <p:spPr bwMode="auto">
            <a:xfrm>
              <a:off x="2256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" name="Line 193"/>
            <p:cNvSpPr>
              <a:spLocks noChangeShapeType="1"/>
            </p:cNvSpPr>
            <p:nvPr/>
          </p:nvSpPr>
          <p:spPr bwMode="auto">
            <a:xfrm>
              <a:off x="2208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2" name="Line 194"/>
            <p:cNvSpPr>
              <a:spLocks noChangeShapeType="1"/>
            </p:cNvSpPr>
            <p:nvPr/>
          </p:nvSpPr>
          <p:spPr bwMode="auto">
            <a:xfrm>
              <a:off x="2160" y="35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73" name="Group 191"/>
          <p:cNvGrpSpPr>
            <a:grpSpLocks/>
          </p:cNvGrpSpPr>
          <p:nvPr/>
        </p:nvGrpSpPr>
        <p:grpSpPr bwMode="auto">
          <a:xfrm>
            <a:off x="4876704" y="5867400"/>
            <a:ext cx="96" cy="152400"/>
            <a:chOff x="2160" y="3456"/>
            <a:chExt cx="96" cy="96"/>
          </a:xfrm>
        </p:grpSpPr>
        <p:sp>
          <p:nvSpPr>
            <p:cNvPr id="74" name="Line 192"/>
            <p:cNvSpPr>
              <a:spLocks noChangeShapeType="1"/>
            </p:cNvSpPr>
            <p:nvPr/>
          </p:nvSpPr>
          <p:spPr bwMode="auto">
            <a:xfrm>
              <a:off x="2256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" name="Line 193"/>
            <p:cNvSpPr>
              <a:spLocks noChangeShapeType="1"/>
            </p:cNvSpPr>
            <p:nvPr/>
          </p:nvSpPr>
          <p:spPr bwMode="auto">
            <a:xfrm>
              <a:off x="2208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6" name="Line 194"/>
            <p:cNvSpPr>
              <a:spLocks noChangeShapeType="1"/>
            </p:cNvSpPr>
            <p:nvPr/>
          </p:nvSpPr>
          <p:spPr bwMode="auto">
            <a:xfrm>
              <a:off x="2160" y="35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733800" y="3962400"/>
            <a:ext cx="1981200" cy="568113"/>
            <a:chOff x="3733800" y="3962400"/>
            <a:chExt cx="1981200" cy="568113"/>
          </a:xfrm>
        </p:grpSpPr>
        <p:sp>
          <p:nvSpPr>
            <p:cNvPr id="77" name="TextBox 76"/>
            <p:cNvSpPr txBox="1"/>
            <p:nvPr/>
          </p:nvSpPr>
          <p:spPr>
            <a:xfrm>
              <a:off x="3733800" y="3962400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smtClean="0">
                  <a:latin typeface="+mn-lt"/>
                </a:rPr>
                <a:t>This is many-to-many.</a:t>
              </a:r>
              <a:endParaRPr lang="en-US" sz="1200">
                <a:latin typeface="+mn-lt"/>
              </a:endParaRPr>
            </a:p>
          </p:txBody>
        </p:sp>
        <p:cxnSp>
          <p:nvCxnSpPr>
            <p:cNvPr id="78" name="Straight Arrow Connector 77"/>
            <p:cNvCxnSpPr>
              <a:stCxn id="77" idx="2"/>
            </p:cNvCxnSpPr>
            <p:nvPr/>
          </p:nvCxnSpPr>
          <p:spPr>
            <a:xfrm rot="5400000">
              <a:off x="4215200" y="3986599"/>
              <a:ext cx="256401" cy="762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77" idx="2"/>
            </p:cNvCxnSpPr>
            <p:nvPr/>
          </p:nvCxnSpPr>
          <p:spPr>
            <a:xfrm rot="16200000" flipH="1">
              <a:off x="4935549" y="4028249"/>
              <a:ext cx="291115" cy="7134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4572000" y="5223087"/>
            <a:ext cx="1981200" cy="568113"/>
            <a:chOff x="4572000" y="5223087"/>
            <a:chExt cx="1981200" cy="568113"/>
          </a:xfrm>
        </p:grpSpPr>
        <p:cxnSp>
          <p:nvCxnSpPr>
            <p:cNvPr id="81" name="Straight Arrow Connector 80"/>
            <p:cNvCxnSpPr>
              <a:stCxn id="80" idx="2"/>
            </p:cNvCxnSpPr>
            <p:nvPr/>
          </p:nvCxnSpPr>
          <p:spPr>
            <a:xfrm rot="5400000">
              <a:off x="5089649" y="5314863"/>
              <a:ext cx="287728" cy="65817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572000" y="5223087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smtClean="0">
                  <a:latin typeface="+mn-lt"/>
                </a:rPr>
                <a:t>This is one-to-many.</a:t>
              </a:r>
              <a:endParaRPr lang="en-US" sz="1200">
                <a:latin typeface="+mn-lt"/>
              </a:endParaRPr>
            </a:p>
          </p:txBody>
        </p:sp>
        <p:cxnSp>
          <p:nvCxnSpPr>
            <p:cNvPr id="82" name="Straight Arrow Connector 81"/>
            <p:cNvCxnSpPr>
              <a:stCxn id="80" idx="2"/>
            </p:cNvCxnSpPr>
            <p:nvPr/>
          </p:nvCxnSpPr>
          <p:spPr>
            <a:xfrm rot="16200000" flipH="1">
              <a:off x="5569443" y="5493243"/>
              <a:ext cx="291114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ounded Rectangular Callout 82"/>
          <p:cNvSpPr/>
          <p:nvPr/>
        </p:nvSpPr>
        <p:spPr>
          <a:xfrm>
            <a:off x="4953000" y="3886200"/>
            <a:ext cx="2362200" cy="304800"/>
          </a:xfrm>
          <a:prstGeom prst="wedgeRoundRectCallout">
            <a:avLst>
              <a:gd name="adj1" fmla="val -32702"/>
              <a:gd name="adj2" fmla="val 161389"/>
              <a:gd name="adj3" fmla="val 16667"/>
            </a:avLst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This is NOT one-to-many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84" name="Rounded Rectangular Callout 83"/>
          <p:cNvSpPr/>
          <p:nvPr/>
        </p:nvSpPr>
        <p:spPr>
          <a:xfrm>
            <a:off x="3124200" y="5181600"/>
            <a:ext cx="2362200" cy="304800"/>
          </a:xfrm>
          <a:prstGeom prst="wedgeRoundRectCallout">
            <a:avLst>
              <a:gd name="adj1" fmla="val 25363"/>
              <a:gd name="adj2" fmla="val 148889"/>
              <a:gd name="adj3" fmla="val 16667"/>
            </a:avLst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This is NOT one-to-one</a:t>
            </a:r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Degree of the relationship - Unary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i="1" smtClean="0"/>
              <a:t>degree of the relationship </a:t>
            </a:r>
            <a:r>
              <a:rPr lang="en-US" smtClean="0"/>
              <a:t>refers to the number of entities in a single relationship.</a:t>
            </a:r>
          </a:p>
          <a:p>
            <a:r>
              <a:rPr lang="en-US" smtClean="0"/>
              <a:t>The options are: </a:t>
            </a:r>
            <a:r>
              <a:rPr lang="en-US" i="1" smtClean="0"/>
              <a:t>unary</a:t>
            </a:r>
            <a:r>
              <a:rPr lang="en-US" smtClean="0"/>
              <a:t>, </a:t>
            </a:r>
            <a:r>
              <a:rPr lang="en-US" i="1" smtClean="0"/>
              <a:t>binary</a:t>
            </a:r>
            <a:r>
              <a:rPr lang="en-US" smtClean="0"/>
              <a:t>, </a:t>
            </a:r>
            <a:r>
              <a:rPr lang="en-US" i="1" smtClean="0"/>
              <a:t>ternary</a:t>
            </a:r>
            <a:r>
              <a:rPr lang="en-US" smtClean="0"/>
              <a:t>.</a:t>
            </a:r>
          </a:p>
          <a:p>
            <a:r>
              <a:rPr lang="en-US" smtClean="0"/>
              <a:t>A </a:t>
            </a:r>
            <a:r>
              <a:rPr lang="en-US" b="1" smtClean="0"/>
              <a:t>unary</a:t>
            </a:r>
            <a:r>
              <a:rPr lang="en-US" smtClean="0"/>
              <a:t> relationship means a entity is related to itself.  There is only </a:t>
            </a:r>
            <a:r>
              <a:rPr lang="en-US" b="1" smtClean="0"/>
              <a:t>one entity</a:t>
            </a:r>
            <a:r>
              <a:rPr lang="en-US" smtClean="0"/>
              <a:t>.</a:t>
            </a:r>
          </a:p>
          <a:p>
            <a:pPr>
              <a:buNone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2325688" y="4000500"/>
            <a:ext cx="2278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67494" y="4305300"/>
            <a:ext cx="838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6594" y="4724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150"/>
          <p:cNvSpPr>
            <a:spLocks noChangeArrowheads="1"/>
          </p:cNvSpPr>
          <p:nvPr/>
        </p:nvSpPr>
        <p:spPr bwMode="auto">
          <a:xfrm>
            <a:off x="1372394" y="4419600"/>
            <a:ext cx="1828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smtClean="0">
                <a:latin typeface="Arial" charset="0"/>
              </a:rPr>
              <a:t>EMPLOYEE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6594" y="3886200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156"/>
          <p:cNvSpPr>
            <a:spLocks noChangeArrowheads="1"/>
          </p:cNvSpPr>
          <p:nvPr/>
        </p:nvSpPr>
        <p:spPr bwMode="auto">
          <a:xfrm>
            <a:off x="1067594" y="46482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1219994" y="4648200"/>
            <a:ext cx="152400" cy="152400"/>
            <a:chOff x="1219994" y="4648200"/>
            <a:chExt cx="152400" cy="152400"/>
          </a:xfrm>
        </p:grpSpPr>
        <p:sp>
          <p:nvSpPr>
            <p:cNvPr id="48" name="Line 157"/>
            <p:cNvSpPr>
              <a:spLocks noChangeShapeType="1"/>
            </p:cNvSpPr>
            <p:nvPr/>
          </p:nvSpPr>
          <p:spPr bwMode="auto">
            <a:xfrm>
              <a:off x="1219994" y="4724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" name="Line 158"/>
            <p:cNvSpPr>
              <a:spLocks noChangeShapeType="1"/>
            </p:cNvSpPr>
            <p:nvPr/>
          </p:nvSpPr>
          <p:spPr bwMode="auto">
            <a:xfrm>
              <a:off x="1219994" y="47244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0" name="Line 159"/>
            <p:cNvSpPr>
              <a:spLocks noChangeShapeType="1"/>
            </p:cNvSpPr>
            <p:nvPr/>
          </p:nvSpPr>
          <p:spPr bwMode="auto">
            <a:xfrm flipV="1">
              <a:off x="1219994" y="4648200"/>
              <a:ext cx="152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2" name="Line 260"/>
          <p:cNvSpPr>
            <a:spLocks noChangeShapeType="1"/>
          </p:cNvSpPr>
          <p:nvPr/>
        </p:nvSpPr>
        <p:spPr bwMode="auto">
          <a:xfrm>
            <a:off x="2439194" y="4267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3" name="Line 261"/>
          <p:cNvSpPr>
            <a:spLocks noChangeShapeType="1"/>
          </p:cNvSpPr>
          <p:nvPr/>
        </p:nvSpPr>
        <p:spPr bwMode="auto">
          <a:xfrm>
            <a:off x="2362994" y="4343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" name="Oval 262"/>
          <p:cNvSpPr>
            <a:spLocks noChangeArrowheads="1"/>
          </p:cNvSpPr>
          <p:nvPr/>
        </p:nvSpPr>
        <p:spPr bwMode="auto">
          <a:xfrm>
            <a:off x="2362994" y="41148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657600" y="3657600"/>
            <a:ext cx="472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smtClean="0"/>
              <a:t>Any one employee—Casey Wilson, for example—may be </a:t>
            </a:r>
            <a:r>
              <a:rPr lang="en-US" sz="1400" b="1" smtClean="0"/>
              <a:t>supervised</a:t>
            </a:r>
            <a:r>
              <a:rPr lang="en-US" sz="1400" smtClean="0"/>
              <a:t> by a minimum of </a:t>
            </a:r>
            <a:r>
              <a:rPr lang="en-US" sz="1400" b="1" smtClean="0"/>
              <a:t>zero</a:t>
            </a:r>
            <a:r>
              <a:rPr lang="en-US" sz="1400" smtClean="0"/>
              <a:t> employees.</a:t>
            </a:r>
          </a:p>
          <a:p>
            <a:pPr marL="342900" indent="-342900">
              <a:buAutoNum type="arabicPeriod"/>
            </a:pPr>
            <a:r>
              <a:rPr lang="en-US" sz="1400" smtClean="0"/>
              <a:t>Any one employee—Casey Wilson, for example—may be </a:t>
            </a:r>
            <a:r>
              <a:rPr lang="en-US" sz="1400" b="1" smtClean="0"/>
              <a:t>supervised</a:t>
            </a:r>
            <a:r>
              <a:rPr lang="en-US" sz="1400" smtClean="0"/>
              <a:t> by a maximum of </a:t>
            </a:r>
            <a:r>
              <a:rPr lang="en-US" sz="1400" b="1" smtClean="0"/>
              <a:t>one</a:t>
            </a:r>
            <a:r>
              <a:rPr lang="en-US" sz="1400" smtClean="0"/>
              <a:t> employee.</a:t>
            </a:r>
          </a:p>
          <a:p>
            <a:pPr marL="342900" indent="-342900">
              <a:buAutoNum type="arabicPeriod"/>
            </a:pPr>
            <a:r>
              <a:rPr lang="en-US" sz="1400" smtClean="0"/>
              <a:t>Any one employee—Carla Stevens, for example—may </a:t>
            </a:r>
            <a:r>
              <a:rPr lang="en-US" sz="1400" b="1" smtClean="0"/>
              <a:t>supervise</a:t>
            </a:r>
            <a:r>
              <a:rPr lang="en-US" sz="1400" smtClean="0"/>
              <a:t> a minimum of </a:t>
            </a:r>
            <a:r>
              <a:rPr lang="en-US" sz="1400" b="1" smtClean="0"/>
              <a:t>zero</a:t>
            </a:r>
            <a:r>
              <a:rPr lang="en-US" sz="1400" smtClean="0"/>
              <a:t> employees.</a:t>
            </a:r>
          </a:p>
          <a:p>
            <a:pPr marL="342900" indent="-342900">
              <a:buAutoNum type="arabicPeriod"/>
            </a:pPr>
            <a:r>
              <a:rPr lang="en-US" sz="1400" smtClean="0"/>
              <a:t>Any one employee—Carla Stevens, for example—may </a:t>
            </a:r>
            <a:r>
              <a:rPr lang="en-US" sz="1400" b="1" smtClean="0"/>
              <a:t>supervise</a:t>
            </a:r>
            <a:r>
              <a:rPr lang="en-US" sz="1400" smtClean="0"/>
              <a:t> a maximum of </a:t>
            </a:r>
            <a:r>
              <a:rPr lang="en-US" sz="1400" b="1" smtClean="0"/>
              <a:t>many</a:t>
            </a:r>
            <a:r>
              <a:rPr lang="en-US" sz="1400" smtClean="0"/>
              <a:t> employees.</a:t>
            </a:r>
            <a:endParaRPr lang="en-US" sz="1400"/>
          </a:p>
        </p:txBody>
      </p:sp>
      <p:sp>
        <p:nvSpPr>
          <p:cNvPr id="57" name="TextBox 56"/>
          <p:cNvSpPr txBox="1"/>
          <p:nvPr/>
        </p:nvSpPr>
        <p:spPr>
          <a:xfrm>
            <a:off x="304800" y="480060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Supervised by</a:t>
            </a:r>
            <a:endParaRPr lang="en-US" sz="1000"/>
          </a:p>
        </p:txBody>
      </p:sp>
      <p:sp>
        <p:nvSpPr>
          <p:cNvPr id="58" name="TextBox 57"/>
          <p:cNvSpPr txBox="1"/>
          <p:nvPr/>
        </p:nvSpPr>
        <p:spPr>
          <a:xfrm>
            <a:off x="1752600" y="36399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/>
              <a:t>Supervises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 animBg="1"/>
      <p:bldP spid="54" grpId="0" animBg="1"/>
      <p:bldP spid="5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Degree of the relationship - Binary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b="1" smtClean="0"/>
              <a:t>binary</a:t>
            </a:r>
            <a:r>
              <a:rPr lang="en-US" smtClean="0"/>
              <a:t> relationship means two entities are directly related.  This is by far the most common one you see in a data model.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066800" y="5257800"/>
            <a:ext cx="5334000" cy="795010"/>
            <a:chOff x="1066800" y="5257800"/>
            <a:chExt cx="5334000" cy="795010"/>
          </a:xfrm>
        </p:grpSpPr>
        <p:sp>
          <p:nvSpPr>
            <p:cNvPr id="23" name="TextBox 22"/>
            <p:cNvSpPr txBox="1"/>
            <p:nvPr/>
          </p:nvSpPr>
          <p:spPr>
            <a:xfrm>
              <a:off x="3810000" y="5257800"/>
              <a:ext cx="762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100" smtClean="0">
                  <a:latin typeface="+mn-lt"/>
                </a:rPr>
                <a:t>sold in</a:t>
              </a:r>
              <a:endParaRPr lang="en-US" sz="1100"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95600" y="5791200"/>
              <a:ext cx="1143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smtClean="0">
                  <a:latin typeface="+mn-lt"/>
                </a:rPr>
                <a:t>has</a:t>
              </a:r>
              <a:endParaRPr lang="en-US" sz="1100">
                <a:latin typeface="+mn-lt"/>
              </a:endParaRPr>
            </a:p>
          </p:txBody>
        </p:sp>
        <p:sp>
          <p:nvSpPr>
            <p:cNvPr id="25" name="Rectangle 150"/>
            <p:cNvSpPr>
              <a:spLocks noChangeArrowheads="1"/>
            </p:cNvSpPr>
            <p:nvPr/>
          </p:nvSpPr>
          <p:spPr bwMode="auto">
            <a:xfrm>
              <a:off x="4572000" y="53340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INVENTORY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26" name="Rectangle 150"/>
            <p:cNvSpPr>
              <a:spLocks noChangeArrowheads="1"/>
            </p:cNvSpPr>
            <p:nvPr/>
          </p:nvSpPr>
          <p:spPr bwMode="auto">
            <a:xfrm>
              <a:off x="1066800" y="5334000"/>
              <a:ext cx="18288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smtClean="0">
                  <a:latin typeface="Arial" charset="0"/>
                </a:rPr>
                <a:t>ORDER</a:t>
              </a:r>
              <a:endParaRPr lang="en-US" sz="1600" dirty="0">
                <a:latin typeface="Arial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200400" y="5638800"/>
              <a:ext cx="1219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172"/>
            <p:cNvGrpSpPr>
              <a:grpSpLocks/>
            </p:cNvGrpSpPr>
            <p:nvPr/>
          </p:nvGrpSpPr>
          <p:grpSpPr bwMode="auto">
            <a:xfrm>
              <a:off x="2895600" y="5562600"/>
              <a:ext cx="304800" cy="152400"/>
              <a:chOff x="2160" y="720"/>
              <a:chExt cx="192" cy="96"/>
            </a:xfrm>
          </p:grpSpPr>
          <p:sp>
            <p:nvSpPr>
              <p:cNvPr id="29" name="Oval 173"/>
              <p:cNvSpPr>
                <a:spLocks noChangeArrowheads="1"/>
              </p:cNvSpPr>
              <p:nvPr/>
            </p:nvSpPr>
            <p:spPr bwMode="auto">
              <a:xfrm>
                <a:off x="2256" y="720"/>
                <a:ext cx="96" cy="9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" name="Line 174"/>
              <p:cNvSpPr>
                <a:spLocks noChangeShapeType="1"/>
              </p:cNvSpPr>
              <p:nvPr/>
            </p:nvSpPr>
            <p:spPr bwMode="auto">
              <a:xfrm>
                <a:off x="2160" y="7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1" name="Line 175"/>
              <p:cNvSpPr>
                <a:spLocks noChangeShapeType="1"/>
              </p:cNvSpPr>
              <p:nvPr/>
            </p:nvSpPr>
            <p:spPr bwMode="auto">
              <a:xfrm flipH="1">
                <a:off x="2160" y="768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2" name="Line 176"/>
              <p:cNvSpPr>
                <a:spLocks noChangeShapeType="1"/>
              </p:cNvSpPr>
              <p:nvPr/>
            </p:nvSpPr>
            <p:spPr bwMode="auto">
              <a:xfrm flipH="1" flipV="1">
                <a:off x="2160" y="72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grpSp>
          <p:nvGrpSpPr>
            <p:cNvPr id="33" name="Group 186"/>
            <p:cNvGrpSpPr>
              <a:grpSpLocks/>
            </p:cNvGrpSpPr>
            <p:nvPr/>
          </p:nvGrpSpPr>
          <p:grpSpPr bwMode="auto">
            <a:xfrm>
              <a:off x="4419600" y="5562600"/>
              <a:ext cx="152400" cy="152400"/>
              <a:chOff x="4224" y="1632"/>
              <a:chExt cx="96" cy="96"/>
            </a:xfrm>
          </p:grpSpPr>
          <p:sp>
            <p:nvSpPr>
              <p:cNvPr id="34" name="Line 187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5" name="Line 188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6" name="Line 189"/>
              <p:cNvSpPr>
                <a:spLocks noChangeShapeType="1"/>
              </p:cNvSpPr>
              <p:nvPr/>
            </p:nvSpPr>
            <p:spPr bwMode="auto">
              <a:xfrm flipV="1">
                <a:off x="4224" y="1632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7" name="Line 190"/>
              <p:cNvSpPr>
                <a:spLocks noChangeShapeType="1"/>
              </p:cNvSpPr>
              <p:nvPr/>
            </p:nvSpPr>
            <p:spPr bwMode="auto">
              <a:xfrm>
                <a:off x="4224" y="16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838200" y="26670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smtClean="0"/>
              <a:t>Any one </a:t>
            </a:r>
            <a:r>
              <a:rPr lang="en-US" sz="1600" b="1" smtClean="0"/>
              <a:t>order</a:t>
            </a:r>
            <a:r>
              <a:rPr lang="en-US" sz="1600" smtClean="0"/>
              <a:t>—order ID # 4528, for example—may have a </a:t>
            </a:r>
            <a:r>
              <a:rPr lang="en-US" sz="1600" b="1" smtClean="0"/>
              <a:t>minimum</a:t>
            </a:r>
            <a:r>
              <a:rPr lang="en-US" sz="1600" smtClean="0"/>
              <a:t> of one </a:t>
            </a:r>
            <a:r>
              <a:rPr lang="en-US" sz="1600" b="1" smtClean="0"/>
              <a:t>inventory</a:t>
            </a:r>
            <a:r>
              <a:rPr lang="en-US" sz="1600" smtClean="0"/>
              <a:t> items in the order.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smtClean="0"/>
              <a:t>Any one </a:t>
            </a:r>
            <a:r>
              <a:rPr lang="en-US" sz="1600" b="1" smtClean="0"/>
              <a:t>order</a:t>
            </a:r>
            <a:r>
              <a:rPr lang="en-US" sz="1600" smtClean="0"/>
              <a:t>—order ID # 4528, for example—may have a </a:t>
            </a:r>
            <a:r>
              <a:rPr lang="en-US" sz="1600" b="1" smtClean="0"/>
              <a:t>maximum</a:t>
            </a:r>
            <a:r>
              <a:rPr lang="en-US" sz="1600" smtClean="0"/>
              <a:t> of many </a:t>
            </a:r>
            <a:r>
              <a:rPr lang="en-US" sz="1600" b="1" smtClean="0"/>
              <a:t>inventory</a:t>
            </a:r>
            <a:r>
              <a:rPr lang="en-US" sz="1600" smtClean="0"/>
              <a:t> items in the order.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smtClean="0"/>
              <a:t>Any one </a:t>
            </a:r>
            <a:r>
              <a:rPr lang="en-US" sz="1600" b="1" smtClean="0"/>
              <a:t>inventory</a:t>
            </a:r>
            <a:r>
              <a:rPr lang="en-US" sz="1600" smtClean="0"/>
              <a:t> item—Day-Glow Toothpaste, for example—may be sold in </a:t>
            </a:r>
            <a:r>
              <a:rPr lang="en-US" sz="1600" b="1" smtClean="0"/>
              <a:t>a minimum </a:t>
            </a:r>
            <a:r>
              <a:rPr lang="en-US" sz="1600" smtClean="0"/>
              <a:t>of zero </a:t>
            </a:r>
            <a:r>
              <a:rPr lang="en-US" sz="1600" b="1" smtClean="0"/>
              <a:t>orders</a:t>
            </a:r>
            <a:r>
              <a:rPr lang="en-US" sz="1600" smtClean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smtClean="0"/>
              <a:t>Any one </a:t>
            </a:r>
            <a:r>
              <a:rPr lang="en-US" sz="1600" b="1" smtClean="0"/>
              <a:t>inventory </a:t>
            </a:r>
            <a:r>
              <a:rPr lang="en-US" sz="1600" smtClean="0"/>
              <a:t>item—Day-Glow Toothpaste, for example—may be sold in a </a:t>
            </a:r>
            <a:r>
              <a:rPr lang="en-US" sz="1600" b="1" smtClean="0"/>
              <a:t>maximum</a:t>
            </a:r>
            <a:r>
              <a:rPr lang="en-US" sz="1600" smtClean="0"/>
              <a:t> of many </a:t>
            </a:r>
            <a:r>
              <a:rPr lang="en-US" sz="1600" b="1" smtClean="0"/>
              <a:t>orders</a:t>
            </a:r>
            <a:r>
              <a:rPr lang="en-US" sz="1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Degree of the relationship - Ternary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</a:t>
            </a:r>
            <a:r>
              <a:rPr lang="en-US" b="1" smtClean="0"/>
              <a:t>ternary</a:t>
            </a:r>
            <a:r>
              <a:rPr lang="en-US" smtClean="0"/>
              <a:t> relationship means three entities are directly related.  However, this three-way relationship between three entities can be decomposed into binary relationships.  Therefore, we won’t spend more time on this term.  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678363"/>
          </a:xfrm>
        </p:spPr>
        <p:txBody>
          <a:bodyPr>
            <a:normAutofit/>
          </a:bodyPr>
          <a:lstStyle/>
          <a:p>
            <a:r>
              <a:rPr lang="en-US" smtClean="0"/>
              <a:t>In this presentation we’ve seen that a relationship is one-to-one or one-to-many or many-to-many.  This information has important implications for how the database is actually built.</a:t>
            </a:r>
          </a:p>
          <a:p>
            <a:r>
              <a:rPr lang="en-US" smtClean="0"/>
              <a:t>We’ve also seen what the “degree of the relationship” means.  How many entities are involved in a direct relationship: unary (1 entity), binary (2 entity), or ternary (3 entity)?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We’ve learned more about relationships</a:t>
            </a:r>
            <a:endParaRPr lang="en-US" dirty="0"/>
          </a:p>
        </p:txBody>
      </p:sp>
      <p:grpSp>
        <p:nvGrpSpPr>
          <p:cNvPr id="4" name="Group 191"/>
          <p:cNvGrpSpPr>
            <a:grpSpLocks/>
          </p:cNvGrpSpPr>
          <p:nvPr/>
        </p:nvGrpSpPr>
        <p:grpSpPr bwMode="auto">
          <a:xfrm>
            <a:off x="-1064640" y="5410200"/>
            <a:ext cx="96" cy="152400"/>
            <a:chOff x="2160" y="3456"/>
            <a:chExt cx="96" cy="96"/>
          </a:xfrm>
        </p:grpSpPr>
        <p:sp>
          <p:nvSpPr>
            <p:cNvPr id="60" name="Line 192"/>
            <p:cNvSpPr>
              <a:spLocks noChangeShapeType="1"/>
            </p:cNvSpPr>
            <p:nvPr/>
          </p:nvSpPr>
          <p:spPr bwMode="auto">
            <a:xfrm>
              <a:off x="2256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" name="Line 193"/>
            <p:cNvSpPr>
              <a:spLocks noChangeShapeType="1"/>
            </p:cNvSpPr>
            <p:nvPr/>
          </p:nvSpPr>
          <p:spPr bwMode="auto">
            <a:xfrm>
              <a:off x="2208" y="34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" name="Line 194"/>
            <p:cNvSpPr>
              <a:spLocks noChangeShapeType="1"/>
            </p:cNvSpPr>
            <p:nvPr/>
          </p:nvSpPr>
          <p:spPr bwMode="auto">
            <a:xfrm>
              <a:off x="2160" y="350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599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Database Fundamentals</vt:lpstr>
      <vt:lpstr>Things you should know …</vt:lpstr>
      <vt:lpstr>Relationships and cardinality</vt:lpstr>
      <vt:lpstr>Relationships</vt:lpstr>
      <vt:lpstr>Maximum Cardinality</vt:lpstr>
      <vt:lpstr>Degree of the relationship - Unary</vt:lpstr>
      <vt:lpstr>Degree of the relationship - Binary</vt:lpstr>
      <vt:lpstr>Degree of the relationship - Ternary</vt:lpstr>
      <vt:lpstr>We’ve learned more about relationships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Concepts</dc:title>
  <dc:subject>Relational Databases</dc:subject>
  <dc:creator>J Kreie</dc:creator>
  <dc:description>Based on material available at the Microsoft Enterprise Consortium at the University of Arkansas.</dc:description>
  <cp:lastModifiedBy>Kreie - NMSU</cp:lastModifiedBy>
  <cp:revision>88</cp:revision>
  <dcterms:created xsi:type="dcterms:W3CDTF">2010-06-28T16:51:40Z</dcterms:created>
  <dcterms:modified xsi:type="dcterms:W3CDTF">2010-07-13T23:28:32Z</dcterms:modified>
</cp:coreProperties>
</file>