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6" r:id="rId4"/>
    <p:sldId id="268" r:id="rId5"/>
    <p:sldId id="269" r:id="rId6"/>
    <p:sldId id="267" r:id="rId7"/>
    <p:sldId id="275" r:id="rId8"/>
    <p:sldId id="272" r:id="rId9"/>
    <p:sldId id="273" r:id="rId10"/>
    <p:sldId id="274" r:id="rId11"/>
    <p:sldId id="271" r:id="rId12"/>
    <p:sldId id="276" r:id="rId13"/>
    <p:sldId id="270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Database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Test Your Knowledge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understanding of data models and databases.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276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en-US" smtClean="0"/>
              <a:t>Which of these would get a foreign key? Check all that apply.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EMPLOYEE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ASSIGNMENT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PROJECT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None would.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All would.</a:t>
            </a:r>
          </a:p>
          <a:p>
            <a:pPr lvl="1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609600" y="4114800"/>
            <a:ext cx="7772400" cy="609600"/>
            <a:chOff x="609600" y="3733800"/>
            <a:chExt cx="7772400" cy="609600"/>
          </a:xfrm>
        </p:grpSpPr>
        <p:sp>
          <p:nvSpPr>
            <p:cNvPr id="34" name="Rectangle 150"/>
            <p:cNvSpPr>
              <a:spLocks noChangeArrowheads="1"/>
            </p:cNvSpPr>
            <p:nvPr/>
          </p:nvSpPr>
          <p:spPr bwMode="auto">
            <a:xfrm>
              <a:off x="609600" y="37338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EMPLOYEE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35" name="Rectangle 150"/>
            <p:cNvSpPr>
              <a:spLocks noChangeArrowheads="1"/>
            </p:cNvSpPr>
            <p:nvPr/>
          </p:nvSpPr>
          <p:spPr bwMode="auto">
            <a:xfrm>
              <a:off x="6553200" y="37338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PROJECT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36" name="Rectangle 150"/>
            <p:cNvSpPr>
              <a:spLocks noChangeArrowheads="1"/>
            </p:cNvSpPr>
            <p:nvPr/>
          </p:nvSpPr>
          <p:spPr bwMode="auto">
            <a:xfrm>
              <a:off x="3429000" y="37338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ASSIGNMENT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590800" y="4038600"/>
              <a:ext cx="533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35" idx="1"/>
            </p:cNvCxnSpPr>
            <p:nvPr/>
          </p:nvCxnSpPr>
          <p:spPr>
            <a:xfrm>
              <a:off x="5562600" y="4038600"/>
              <a:ext cx="990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155"/>
            <p:cNvGrpSpPr>
              <a:grpSpLocks/>
            </p:cNvGrpSpPr>
            <p:nvPr/>
          </p:nvGrpSpPr>
          <p:grpSpPr bwMode="auto">
            <a:xfrm>
              <a:off x="3124200" y="3962400"/>
              <a:ext cx="304800" cy="152400"/>
              <a:chOff x="4128" y="720"/>
              <a:chExt cx="192" cy="96"/>
            </a:xfrm>
          </p:grpSpPr>
          <p:sp>
            <p:nvSpPr>
              <p:cNvPr id="40" name="Oval 156"/>
              <p:cNvSpPr>
                <a:spLocks noChangeArrowheads="1"/>
              </p:cNvSpPr>
              <p:nvPr/>
            </p:nvSpPr>
            <p:spPr bwMode="auto">
              <a:xfrm>
                <a:off x="4128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1" name="Line 157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2" name="Line 158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3" name="Line 159"/>
              <p:cNvSpPr>
                <a:spLocks noChangeShapeType="1"/>
              </p:cNvSpPr>
              <p:nvPr/>
            </p:nvSpPr>
            <p:spPr bwMode="auto">
              <a:xfrm flipV="1">
                <a:off x="4224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4" name="Group 172"/>
            <p:cNvGrpSpPr>
              <a:grpSpLocks/>
            </p:cNvGrpSpPr>
            <p:nvPr/>
          </p:nvGrpSpPr>
          <p:grpSpPr bwMode="auto">
            <a:xfrm>
              <a:off x="5257800" y="3962400"/>
              <a:ext cx="304800" cy="152400"/>
              <a:chOff x="2160" y="720"/>
              <a:chExt cx="192" cy="96"/>
            </a:xfrm>
          </p:grpSpPr>
          <p:sp>
            <p:nvSpPr>
              <p:cNvPr id="45" name="Oval 173"/>
              <p:cNvSpPr>
                <a:spLocks noChangeArrowheads="1"/>
              </p:cNvSpPr>
              <p:nvPr/>
            </p:nvSpPr>
            <p:spPr bwMode="auto">
              <a:xfrm>
                <a:off x="2256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Line 174"/>
              <p:cNvSpPr>
                <a:spLocks noChangeShapeType="1"/>
              </p:cNvSpPr>
              <p:nvPr/>
            </p:nvSpPr>
            <p:spPr bwMode="auto">
              <a:xfrm>
                <a:off x="2160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Line 175"/>
              <p:cNvSpPr>
                <a:spLocks noChangeShapeType="1"/>
              </p:cNvSpPr>
              <p:nvPr/>
            </p:nvSpPr>
            <p:spPr bwMode="auto">
              <a:xfrm flipH="1">
                <a:off x="2160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8" name="Line 176"/>
              <p:cNvSpPr>
                <a:spLocks noChangeShapeType="1"/>
              </p:cNvSpPr>
              <p:nvPr/>
            </p:nvSpPr>
            <p:spPr bwMode="auto">
              <a:xfrm flipH="1" flipV="1">
                <a:off x="2160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9" name="Group 263"/>
            <p:cNvGrpSpPr>
              <a:grpSpLocks/>
            </p:cNvGrpSpPr>
            <p:nvPr/>
          </p:nvGrpSpPr>
          <p:grpSpPr bwMode="auto">
            <a:xfrm>
              <a:off x="2438400" y="3962400"/>
              <a:ext cx="152400" cy="152400"/>
              <a:chOff x="2160" y="3456"/>
              <a:chExt cx="96" cy="96"/>
            </a:xfrm>
          </p:grpSpPr>
          <p:sp>
            <p:nvSpPr>
              <p:cNvPr id="50" name="Line 264"/>
              <p:cNvSpPr>
                <a:spLocks noChangeShapeType="1"/>
              </p:cNvSpPr>
              <p:nvPr/>
            </p:nvSpPr>
            <p:spPr bwMode="auto">
              <a:xfrm>
                <a:off x="2256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" name="Line 265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2" name="Line 266"/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3" name="Group 263"/>
            <p:cNvGrpSpPr>
              <a:grpSpLocks/>
            </p:cNvGrpSpPr>
            <p:nvPr/>
          </p:nvGrpSpPr>
          <p:grpSpPr bwMode="auto">
            <a:xfrm>
              <a:off x="6324600" y="3962400"/>
              <a:ext cx="152400" cy="152400"/>
              <a:chOff x="2160" y="3456"/>
              <a:chExt cx="96" cy="96"/>
            </a:xfrm>
          </p:grpSpPr>
          <p:sp>
            <p:nvSpPr>
              <p:cNvPr id="54" name="Line 264"/>
              <p:cNvSpPr>
                <a:spLocks noChangeShapeType="1"/>
              </p:cNvSpPr>
              <p:nvPr/>
            </p:nvSpPr>
            <p:spPr bwMode="auto">
              <a:xfrm>
                <a:off x="2256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Line 265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Line 266"/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understanding of data models and databases.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276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en-US" smtClean="0"/>
              <a:t>In the data model shown, how many tables would you build in the database?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57200" y="3048000"/>
            <a:ext cx="8001000" cy="914400"/>
            <a:chOff x="457200" y="3276600"/>
            <a:chExt cx="8001000" cy="914400"/>
          </a:xfrm>
        </p:grpSpPr>
        <p:sp>
          <p:nvSpPr>
            <p:cNvPr id="6" name="Rectangle 150"/>
            <p:cNvSpPr>
              <a:spLocks noChangeArrowheads="1"/>
            </p:cNvSpPr>
            <p:nvPr/>
          </p:nvSpPr>
          <p:spPr bwMode="auto">
            <a:xfrm>
              <a:off x="457200" y="3276600"/>
              <a:ext cx="1828800" cy="91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smtClean="0">
                  <a:latin typeface="Arial" charset="0"/>
                </a:rPr>
                <a:t>VENDOR</a:t>
              </a:r>
            </a:p>
            <a:p>
              <a:r>
                <a:rPr lang="en-US" sz="1400" u="sng" smtClean="0">
                  <a:latin typeface="Arial" charset="0"/>
                </a:rPr>
                <a:t>VendID</a:t>
              </a:r>
            </a:p>
            <a:p>
              <a:r>
                <a:rPr lang="en-US" sz="1400" smtClean="0">
                  <a:latin typeface="Arial" charset="0"/>
                </a:rPr>
                <a:t>VendName</a:t>
              </a:r>
            </a:p>
            <a:p>
              <a:r>
                <a:rPr lang="en-US" sz="1400" smtClean="0">
                  <a:latin typeface="Arial" charset="0"/>
                </a:rPr>
                <a:t>{Phone}</a:t>
              </a:r>
            </a:p>
          </p:txBody>
        </p:sp>
        <p:sp>
          <p:nvSpPr>
            <p:cNvPr id="8" name="Rectangle 150"/>
            <p:cNvSpPr>
              <a:spLocks noChangeArrowheads="1"/>
            </p:cNvSpPr>
            <p:nvPr/>
          </p:nvSpPr>
          <p:spPr bwMode="auto">
            <a:xfrm>
              <a:off x="6324600" y="3276600"/>
              <a:ext cx="2133600" cy="838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smtClean="0">
                  <a:latin typeface="Arial" charset="0"/>
                </a:rPr>
                <a:t>BILL OF MATERIALS</a:t>
              </a:r>
            </a:p>
            <a:p>
              <a:r>
                <a:rPr lang="en-US" sz="1400" u="sng" smtClean="0">
                  <a:latin typeface="Arial" charset="0"/>
                </a:rPr>
                <a:t>BOM_ID</a:t>
              </a:r>
              <a:endParaRPr lang="en-US" sz="1400" smtClean="0">
                <a:latin typeface="Arial" charset="0"/>
              </a:endParaRPr>
            </a:p>
            <a:p>
              <a:r>
                <a:rPr lang="en-US" sz="1400" smtClean="0">
                  <a:latin typeface="Arial" charset="0"/>
                </a:rPr>
                <a:t>BOM_Title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9" name="Rectangle 150"/>
            <p:cNvSpPr>
              <a:spLocks noChangeArrowheads="1"/>
            </p:cNvSpPr>
            <p:nvPr/>
          </p:nvSpPr>
          <p:spPr bwMode="auto">
            <a:xfrm>
              <a:off x="3276600" y="3276600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smtClean="0">
                  <a:latin typeface="Arial" charset="0"/>
                </a:rPr>
                <a:t>PART</a:t>
              </a:r>
            </a:p>
            <a:p>
              <a:r>
                <a:rPr lang="en-US" sz="1400" u="sng" smtClean="0">
                  <a:latin typeface="Arial" charset="0"/>
                </a:rPr>
                <a:t>PartID</a:t>
              </a:r>
            </a:p>
            <a:p>
              <a:r>
                <a:rPr lang="en-US" sz="1400" smtClean="0">
                  <a:latin typeface="Arial" charset="0"/>
                </a:rPr>
                <a:t>PartDesc</a:t>
              </a:r>
              <a:endParaRPr lang="en-US" sz="1400" dirty="0">
                <a:latin typeface="Arial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257800" y="3581400"/>
              <a:ext cx="762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212"/>
            <p:cNvGrpSpPr>
              <a:grpSpLocks/>
            </p:cNvGrpSpPr>
            <p:nvPr/>
          </p:nvGrpSpPr>
          <p:grpSpPr bwMode="auto">
            <a:xfrm>
              <a:off x="2286000" y="3505200"/>
              <a:ext cx="304800" cy="152400"/>
              <a:chOff x="2160" y="720"/>
              <a:chExt cx="192" cy="96"/>
            </a:xfrm>
          </p:grpSpPr>
          <p:sp>
            <p:nvSpPr>
              <p:cNvPr id="13" name="Oval 213"/>
              <p:cNvSpPr>
                <a:spLocks noChangeArrowheads="1"/>
              </p:cNvSpPr>
              <p:nvPr/>
            </p:nvSpPr>
            <p:spPr bwMode="auto">
              <a:xfrm>
                <a:off x="2256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Line 214"/>
              <p:cNvSpPr>
                <a:spLocks noChangeShapeType="1"/>
              </p:cNvSpPr>
              <p:nvPr/>
            </p:nvSpPr>
            <p:spPr bwMode="auto">
              <a:xfrm>
                <a:off x="2160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Line 215"/>
              <p:cNvSpPr>
                <a:spLocks noChangeShapeType="1"/>
              </p:cNvSpPr>
              <p:nvPr/>
            </p:nvSpPr>
            <p:spPr bwMode="auto">
              <a:xfrm flipH="1">
                <a:off x="2160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" name="Line 216"/>
              <p:cNvSpPr>
                <a:spLocks noChangeShapeType="1"/>
              </p:cNvSpPr>
              <p:nvPr/>
            </p:nvSpPr>
            <p:spPr bwMode="auto">
              <a:xfrm flipH="1" flipV="1">
                <a:off x="2160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7" name="Group 222"/>
            <p:cNvGrpSpPr>
              <a:grpSpLocks/>
            </p:cNvGrpSpPr>
            <p:nvPr/>
          </p:nvGrpSpPr>
          <p:grpSpPr bwMode="auto">
            <a:xfrm>
              <a:off x="2590800" y="3505200"/>
              <a:ext cx="685800" cy="152400"/>
              <a:chOff x="3888" y="1632"/>
              <a:chExt cx="432" cy="96"/>
            </a:xfrm>
          </p:grpSpPr>
          <p:sp>
            <p:nvSpPr>
              <p:cNvPr id="19" name="Line 223"/>
              <p:cNvSpPr>
                <a:spLocks noChangeShapeType="1"/>
              </p:cNvSpPr>
              <p:nvPr/>
            </p:nvSpPr>
            <p:spPr bwMode="auto">
              <a:xfrm>
                <a:off x="3888" y="16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Line 224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Line 225"/>
              <p:cNvSpPr>
                <a:spLocks noChangeShapeType="1"/>
              </p:cNvSpPr>
              <p:nvPr/>
            </p:nvSpPr>
            <p:spPr bwMode="auto">
              <a:xfrm flipV="1">
                <a:off x="4224" y="163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Line 226"/>
              <p:cNvSpPr>
                <a:spLocks noChangeShapeType="1"/>
              </p:cNvSpPr>
              <p:nvPr/>
            </p:nvSpPr>
            <p:spPr bwMode="auto">
              <a:xfrm>
                <a:off x="4224" y="16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3" name="Group 199"/>
            <p:cNvGrpSpPr>
              <a:grpSpLocks/>
            </p:cNvGrpSpPr>
            <p:nvPr/>
          </p:nvGrpSpPr>
          <p:grpSpPr bwMode="auto">
            <a:xfrm>
              <a:off x="6019800" y="3505200"/>
              <a:ext cx="304800" cy="152400"/>
              <a:chOff x="4128" y="720"/>
              <a:chExt cx="192" cy="96"/>
            </a:xfrm>
          </p:grpSpPr>
          <p:sp>
            <p:nvSpPr>
              <p:cNvPr id="24" name="Oval 200"/>
              <p:cNvSpPr>
                <a:spLocks noChangeArrowheads="1"/>
              </p:cNvSpPr>
              <p:nvPr/>
            </p:nvSpPr>
            <p:spPr bwMode="auto">
              <a:xfrm>
                <a:off x="4128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5" name="Line 201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" name="Line 202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7" name="Line 203"/>
              <p:cNvSpPr>
                <a:spLocks noChangeShapeType="1"/>
              </p:cNvSpPr>
              <p:nvPr/>
            </p:nvSpPr>
            <p:spPr bwMode="auto">
              <a:xfrm flipV="1">
                <a:off x="4224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8" name="Group 217"/>
            <p:cNvGrpSpPr>
              <a:grpSpLocks/>
            </p:cNvGrpSpPr>
            <p:nvPr/>
          </p:nvGrpSpPr>
          <p:grpSpPr bwMode="auto">
            <a:xfrm>
              <a:off x="5105400" y="3505200"/>
              <a:ext cx="152400" cy="152400"/>
              <a:chOff x="2160" y="1632"/>
              <a:chExt cx="96" cy="96"/>
            </a:xfrm>
          </p:grpSpPr>
          <p:sp>
            <p:nvSpPr>
              <p:cNvPr id="29" name="Line 218"/>
              <p:cNvSpPr>
                <a:spLocks noChangeShapeType="1"/>
              </p:cNvSpPr>
              <p:nvPr/>
            </p:nvSpPr>
            <p:spPr bwMode="auto">
              <a:xfrm>
                <a:off x="2160" y="168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" name="Line 219"/>
              <p:cNvSpPr>
                <a:spLocks noChangeShapeType="1"/>
              </p:cNvSpPr>
              <p:nvPr/>
            </p:nvSpPr>
            <p:spPr bwMode="auto">
              <a:xfrm flipH="1">
                <a:off x="2160" y="168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1" name="Line 220"/>
              <p:cNvSpPr>
                <a:spLocks noChangeShapeType="1"/>
              </p:cNvSpPr>
              <p:nvPr/>
            </p:nvSpPr>
            <p:spPr bwMode="auto">
              <a:xfrm flipH="1" flipV="1">
                <a:off x="2160" y="163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" name="Line 221"/>
              <p:cNvSpPr>
                <a:spLocks noChangeShapeType="1"/>
              </p:cNvSpPr>
              <p:nvPr/>
            </p:nvSpPr>
            <p:spPr bwMode="auto">
              <a:xfrm>
                <a:off x="2256" y="16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understanding of data models and databases.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276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3"/>
            </a:pPr>
            <a:r>
              <a:rPr lang="en-US" smtClean="0"/>
              <a:t>In the data model shown below, which of these would get a foreign key? Check all that apply.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VENDOR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PART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BILL OF MATERIALS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None would.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All would.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  <p:grpSp>
        <p:nvGrpSpPr>
          <p:cNvPr id="4" name="Group 32"/>
          <p:cNvGrpSpPr/>
          <p:nvPr/>
        </p:nvGrpSpPr>
        <p:grpSpPr>
          <a:xfrm>
            <a:off x="457200" y="4267200"/>
            <a:ext cx="8001000" cy="838200"/>
            <a:chOff x="457200" y="3276600"/>
            <a:chExt cx="8001000" cy="838200"/>
          </a:xfrm>
        </p:grpSpPr>
        <p:sp>
          <p:nvSpPr>
            <p:cNvPr id="6" name="Rectangle 150"/>
            <p:cNvSpPr>
              <a:spLocks noChangeArrowheads="1"/>
            </p:cNvSpPr>
            <p:nvPr/>
          </p:nvSpPr>
          <p:spPr bwMode="auto">
            <a:xfrm>
              <a:off x="457200" y="3276600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smtClean="0">
                  <a:latin typeface="Arial" charset="0"/>
                </a:rPr>
                <a:t>VENDOR</a:t>
              </a:r>
            </a:p>
          </p:txBody>
        </p:sp>
        <p:sp>
          <p:nvSpPr>
            <p:cNvPr id="8" name="Rectangle 150"/>
            <p:cNvSpPr>
              <a:spLocks noChangeArrowheads="1"/>
            </p:cNvSpPr>
            <p:nvPr/>
          </p:nvSpPr>
          <p:spPr bwMode="auto">
            <a:xfrm>
              <a:off x="6324600" y="3276600"/>
              <a:ext cx="2133600" cy="838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smtClean="0">
                  <a:latin typeface="Arial" charset="0"/>
                </a:rPr>
                <a:t>BILL OF MATERIALS</a:t>
              </a:r>
            </a:p>
          </p:txBody>
        </p:sp>
        <p:sp>
          <p:nvSpPr>
            <p:cNvPr id="9" name="Rectangle 150"/>
            <p:cNvSpPr>
              <a:spLocks noChangeArrowheads="1"/>
            </p:cNvSpPr>
            <p:nvPr/>
          </p:nvSpPr>
          <p:spPr bwMode="auto">
            <a:xfrm>
              <a:off x="3276600" y="3276600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smtClean="0">
                  <a:latin typeface="Arial" charset="0"/>
                </a:rPr>
                <a:t>PART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257800" y="3581400"/>
              <a:ext cx="762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12"/>
            <p:cNvGrpSpPr>
              <a:grpSpLocks/>
            </p:cNvGrpSpPr>
            <p:nvPr/>
          </p:nvGrpSpPr>
          <p:grpSpPr bwMode="auto">
            <a:xfrm>
              <a:off x="2286000" y="3505200"/>
              <a:ext cx="304800" cy="152400"/>
              <a:chOff x="2160" y="720"/>
              <a:chExt cx="192" cy="96"/>
            </a:xfrm>
          </p:grpSpPr>
          <p:sp>
            <p:nvSpPr>
              <p:cNvPr id="13" name="Oval 213"/>
              <p:cNvSpPr>
                <a:spLocks noChangeArrowheads="1"/>
              </p:cNvSpPr>
              <p:nvPr/>
            </p:nvSpPr>
            <p:spPr bwMode="auto">
              <a:xfrm>
                <a:off x="2256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Line 214"/>
              <p:cNvSpPr>
                <a:spLocks noChangeShapeType="1"/>
              </p:cNvSpPr>
              <p:nvPr/>
            </p:nvSpPr>
            <p:spPr bwMode="auto">
              <a:xfrm>
                <a:off x="2160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Line 215"/>
              <p:cNvSpPr>
                <a:spLocks noChangeShapeType="1"/>
              </p:cNvSpPr>
              <p:nvPr/>
            </p:nvSpPr>
            <p:spPr bwMode="auto">
              <a:xfrm flipH="1">
                <a:off x="2160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" name="Line 216"/>
              <p:cNvSpPr>
                <a:spLocks noChangeShapeType="1"/>
              </p:cNvSpPr>
              <p:nvPr/>
            </p:nvSpPr>
            <p:spPr bwMode="auto">
              <a:xfrm flipH="1" flipV="1">
                <a:off x="2160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0" name="Group 222"/>
            <p:cNvGrpSpPr>
              <a:grpSpLocks/>
            </p:cNvGrpSpPr>
            <p:nvPr/>
          </p:nvGrpSpPr>
          <p:grpSpPr bwMode="auto">
            <a:xfrm>
              <a:off x="2590800" y="3505200"/>
              <a:ext cx="685800" cy="152400"/>
              <a:chOff x="3888" y="1632"/>
              <a:chExt cx="432" cy="96"/>
            </a:xfrm>
          </p:grpSpPr>
          <p:sp>
            <p:nvSpPr>
              <p:cNvPr id="19" name="Line 223"/>
              <p:cNvSpPr>
                <a:spLocks noChangeShapeType="1"/>
              </p:cNvSpPr>
              <p:nvPr/>
            </p:nvSpPr>
            <p:spPr bwMode="auto">
              <a:xfrm>
                <a:off x="3888" y="16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Line 224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Line 225"/>
              <p:cNvSpPr>
                <a:spLocks noChangeShapeType="1"/>
              </p:cNvSpPr>
              <p:nvPr/>
            </p:nvSpPr>
            <p:spPr bwMode="auto">
              <a:xfrm flipV="1">
                <a:off x="4224" y="163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Line 226"/>
              <p:cNvSpPr>
                <a:spLocks noChangeShapeType="1"/>
              </p:cNvSpPr>
              <p:nvPr/>
            </p:nvSpPr>
            <p:spPr bwMode="auto">
              <a:xfrm>
                <a:off x="4224" y="16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2" name="Group 199"/>
            <p:cNvGrpSpPr>
              <a:grpSpLocks/>
            </p:cNvGrpSpPr>
            <p:nvPr/>
          </p:nvGrpSpPr>
          <p:grpSpPr bwMode="auto">
            <a:xfrm>
              <a:off x="6019800" y="3505200"/>
              <a:ext cx="304800" cy="152400"/>
              <a:chOff x="4128" y="720"/>
              <a:chExt cx="192" cy="96"/>
            </a:xfrm>
          </p:grpSpPr>
          <p:sp>
            <p:nvSpPr>
              <p:cNvPr id="24" name="Oval 200"/>
              <p:cNvSpPr>
                <a:spLocks noChangeArrowheads="1"/>
              </p:cNvSpPr>
              <p:nvPr/>
            </p:nvSpPr>
            <p:spPr bwMode="auto">
              <a:xfrm>
                <a:off x="4128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5" name="Line 201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" name="Line 202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7" name="Line 203"/>
              <p:cNvSpPr>
                <a:spLocks noChangeShapeType="1"/>
              </p:cNvSpPr>
              <p:nvPr/>
            </p:nvSpPr>
            <p:spPr bwMode="auto">
              <a:xfrm flipV="1">
                <a:off x="4224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7" name="Group 217"/>
            <p:cNvGrpSpPr>
              <a:grpSpLocks/>
            </p:cNvGrpSpPr>
            <p:nvPr/>
          </p:nvGrpSpPr>
          <p:grpSpPr bwMode="auto">
            <a:xfrm>
              <a:off x="5105400" y="3505200"/>
              <a:ext cx="152400" cy="152400"/>
              <a:chOff x="2160" y="1632"/>
              <a:chExt cx="96" cy="96"/>
            </a:xfrm>
          </p:grpSpPr>
          <p:sp>
            <p:nvSpPr>
              <p:cNvPr id="29" name="Line 218"/>
              <p:cNvSpPr>
                <a:spLocks noChangeShapeType="1"/>
              </p:cNvSpPr>
              <p:nvPr/>
            </p:nvSpPr>
            <p:spPr bwMode="auto">
              <a:xfrm>
                <a:off x="2160" y="168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" name="Line 219"/>
              <p:cNvSpPr>
                <a:spLocks noChangeShapeType="1"/>
              </p:cNvSpPr>
              <p:nvPr/>
            </p:nvSpPr>
            <p:spPr bwMode="auto">
              <a:xfrm flipH="1">
                <a:off x="2160" y="168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1" name="Line 220"/>
              <p:cNvSpPr>
                <a:spLocks noChangeShapeType="1"/>
              </p:cNvSpPr>
              <p:nvPr/>
            </p:nvSpPr>
            <p:spPr bwMode="auto">
              <a:xfrm flipH="1" flipV="1">
                <a:off x="2160" y="163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" name="Line 221"/>
              <p:cNvSpPr>
                <a:spLocks noChangeShapeType="1"/>
              </p:cNvSpPr>
              <p:nvPr/>
            </p:nvSpPr>
            <p:spPr bwMode="auto">
              <a:xfrm>
                <a:off x="2256" y="16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did you do?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-4763">
              <a:buNone/>
            </a:pPr>
            <a:r>
              <a:rPr lang="en-US" smtClean="0"/>
              <a:t>If you couldn’t answer all these questions, you should review the database fundamentals videos.</a:t>
            </a:r>
          </a:p>
          <a:p>
            <a:pPr marL="114300" indent="-4763">
              <a:buNone/>
            </a:pPr>
            <a:endParaRPr lang="en-US" smtClean="0"/>
          </a:p>
          <a:p>
            <a:pPr marL="114300" indent="-4763">
              <a:buNone/>
            </a:pPr>
            <a:r>
              <a:rPr lang="en-US" smtClean="0"/>
              <a:t>It is very helpful to understand these concepts and terms when you work with databases.</a:t>
            </a:r>
          </a:p>
          <a:p>
            <a:pPr lvl="1"/>
            <a:endParaRPr lang="en-US" sz="2400" smtClean="0"/>
          </a:p>
          <a:p>
            <a:pPr lvl="1"/>
            <a:endParaRPr lang="en-US" sz="2400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/>
              <a:t>Microsoft Enterprise Consortium: </a:t>
            </a:r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what you know about relational database fundamentals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presentation has questions to test what you understand about relational databases—the models and the construction.</a:t>
            </a:r>
          </a:p>
          <a:p>
            <a:r>
              <a:rPr lang="en-US" smtClean="0"/>
              <a:t>The answers are not provided.  If you’re not certain about your answers, review the presentations about database fundamentals.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few questions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8768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mtClean="0"/>
              <a:t>What is the data model term that has this definition? </a:t>
            </a:r>
            <a:r>
              <a:rPr lang="en-US" i="1" smtClean="0"/>
              <a:t>“A person, place, thing, or event about which we need to keep information.”  ______________</a:t>
            </a:r>
          </a:p>
          <a:p>
            <a:pPr marL="457200" lvl="0" indent="-457200">
              <a:buFont typeface="+mj-lt"/>
              <a:buAutoNum type="arabicPeriod"/>
            </a:pPr>
            <a:endParaRPr lang="en-US" i="1" smtClean="0"/>
          </a:p>
          <a:p>
            <a:pPr marL="457200" lvl="0" indent="-457200">
              <a:buFont typeface="+mj-lt"/>
              <a:buAutoNum type="arabicPeriod"/>
            </a:pPr>
            <a:r>
              <a:rPr lang="en-US" smtClean="0"/>
              <a:t>What is a field called if it is used to link to a primary key field in another table? ______________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endParaRPr lang="en-US" smtClean="0"/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A field (or fields) that uniquely identifies each row in a table is called a(n) ____________ ?</a:t>
            </a:r>
          </a:p>
          <a:p>
            <a:pPr marL="457200" lvl="0" indent="-457200">
              <a:buFont typeface="+mj-lt"/>
              <a:buAutoNum type="arabicPeriod"/>
            </a:pP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few more questions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8768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en-US" smtClean="0"/>
              <a:t>If a relationship in the data model has a maximum cardinality of “one” on one end and “crows feet” on the other end, what type of relationship is this?   _____-____-______</a:t>
            </a:r>
          </a:p>
          <a:p>
            <a:pPr marL="457200" lvl="0" indent="-457200">
              <a:buFont typeface="+mj-lt"/>
              <a:buAutoNum type="arabicPeriod" startAt="4"/>
            </a:pPr>
            <a:endParaRPr lang="en-US" smtClean="0"/>
          </a:p>
          <a:p>
            <a:pPr marL="457200" lvl="0" indent="-457200">
              <a:buFont typeface="+mj-lt"/>
              <a:buAutoNum type="arabicPeriod" startAt="4"/>
            </a:pPr>
            <a:r>
              <a:rPr lang="en-US" smtClean="0"/>
              <a:t>Which of the following could be a primary key for the EMPLOYEE table?</a:t>
            </a:r>
          </a:p>
          <a:p>
            <a:pPr marL="114300" indent="-4763">
              <a:buNone/>
            </a:pPr>
            <a:r>
              <a:rPr lang="en-US" smtClean="0"/>
              <a:t>		a. </a:t>
            </a:r>
            <a:r>
              <a:rPr lang="en-US" sz="2000" smtClean="0"/>
              <a:t>First Name + Last Name</a:t>
            </a:r>
          </a:p>
          <a:p>
            <a:pPr marL="114300" indent="-4763">
              <a:buNone/>
            </a:pPr>
            <a:r>
              <a:rPr lang="en-US" sz="2000" smtClean="0"/>
              <a:t>		b.  Phone Number</a:t>
            </a:r>
          </a:p>
          <a:p>
            <a:pPr marL="114300" indent="-4763">
              <a:buNone/>
            </a:pPr>
            <a:r>
              <a:rPr lang="en-US" sz="2000" smtClean="0"/>
              <a:t>		c.  Job Title</a:t>
            </a:r>
          </a:p>
          <a:p>
            <a:pPr marL="114300" indent="-4763">
              <a:buNone/>
            </a:pPr>
            <a:r>
              <a:rPr lang="en-US" sz="2000" smtClean="0"/>
              <a:t>		d.  Social Security Number</a:t>
            </a:r>
          </a:p>
          <a:p>
            <a:pPr marL="114300" indent="-4763">
              <a:buNone/>
            </a:pPr>
            <a:r>
              <a:rPr lang="en-US" sz="2000" smtClean="0"/>
              <a:t>		e.  Birth Date</a:t>
            </a:r>
          </a:p>
          <a:p>
            <a:pPr marL="457200" lvl="0" indent="-457200">
              <a:buFont typeface="+mj-lt"/>
              <a:buAutoNum type="arabicPeriod"/>
            </a:pP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few more questions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8768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US" smtClean="0"/>
              <a:t>E. F. Codd proposed the principles for __________ databases, which is the type of database most widely used today.</a:t>
            </a:r>
          </a:p>
          <a:p>
            <a:pPr marL="457200" lvl="0" indent="-457200">
              <a:buFont typeface="+mj-lt"/>
              <a:buAutoNum type="arabicPeriod" startAt="6"/>
            </a:pPr>
            <a:endParaRPr lang="en-US" smtClean="0"/>
          </a:p>
          <a:p>
            <a:pPr marL="457200" lvl="0" indent="-457200">
              <a:buFont typeface="+mj-lt"/>
              <a:buAutoNum type="arabicPeriod" startAt="6"/>
            </a:pPr>
            <a:r>
              <a:rPr lang="en-US" smtClean="0"/>
              <a:t>An attribute that might have more than one value for each entity _________, is called a __________ attribute.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understanding of data models and databases.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276600"/>
          </a:xfrm>
        </p:spPr>
        <p:txBody>
          <a:bodyPr>
            <a:normAutofit/>
          </a:bodyPr>
          <a:lstStyle/>
          <a:p>
            <a:pPr marL="230188" indent="-230188"/>
            <a:r>
              <a:rPr lang="en-US" smtClean="0"/>
              <a:t>Now, you’ll see some data models and answer questions about them.  </a:t>
            </a:r>
          </a:p>
          <a:p>
            <a:pPr marL="0" indent="0"/>
            <a:endParaRPr lang="en-US" smtClean="0"/>
          </a:p>
          <a:p>
            <a:pPr marL="230188" indent="-230188"/>
            <a:r>
              <a:rPr lang="en-US" smtClean="0"/>
              <a:t>You don’t have to know the business setting in order to read these models; just interpret what the data model depicts.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understanding of data models and databases.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276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n-US" smtClean="0"/>
              <a:t>In the data model shown, how many tables would you build in the database?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grpSp>
        <p:nvGrpSpPr>
          <p:cNvPr id="4" name="Group 95"/>
          <p:cNvGrpSpPr/>
          <p:nvPr/>
        </p:nvGrpSpPr>
        <p:grpSpPr>
          <a:xfrm>
            <a:off x="381000" y="3200400"/>
            <a:ext cx="8305800" cy="886600"/>
            <a:chOff x="304800" y="3124200"/>
            <a:chExt cx="8305800" cy="886600"/>
          </a:xfrm>
        </p:grpSpPr>
        <p:sp>
          <p:nvSpPr>
            <p:cNvPr id="68" name="Rectangle 150"/>
            <p:cNvSpPr>
              <a:spLocks noChangeArrowheads="1"/>
            </p:cNvSpPr>
            <p:nvPr/>
          </p:nvSpPr>
          <p:spPr bwMode="auto">
            <a:xfrm>
              <a:off x="304800" y="32766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CUSTOMER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69" name="Rectangle 150"/>
            <p:cNvSpPr>
              <a:spLocks noChangeArrowheads="1"/>
            </p:cNvSpPr>
            <p:nvPr/>
          </p:nvSpPr>
          <p:spPr bwMode="auto">
            <a:xfrm>
              <a:off x="6781800" y="32766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INVENTORY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70" name="Rectangle 150"/>
            <p:cNvSpPr>
              <a:spLocks noChangeArrowheads="1"/>
            </p:cNvSpPr>
            <p:nvPr/>
          </p:nvSpPr>
          <p:spPr bwMode="auto">
            <a:xfrm>
              <a:off x="3276600" y="32766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ORDER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2286000" y="35814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10200" y="3581400"/>
              <a:ext cx="1219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55"/>
            <p:cNvGrpSpPr>
              <a:grpSpLocks/>
            </p:cNvGrpSpPr>
            <p:nvPr/>
          </p:nvGrpSpPr>
          <p:grpSpPr bwMode="auto">
            <a:xfrm>
              <a:off x="2971800" y="3505200"/>
              <a:ext cx="304800" cy="152400"/>
              <a:chOff x="4128" y="720"/>
              <a:chExt cx="192" cy="96"/>
            </a:xfrm>
          </p:grpSpPr>
          <p:sp>
            <p:nvSpPr>
              <p:cNvPr id="74" name="Oval 156"/>
              <p:cNvSpPr>
                <a:spLocks noChangeArrowheads="1"/>
              </p:cNvSpPr>
              <p:nvPr/>
            </p:nvSpPr>
            <p:spPr bwMode="auto">
              <a:xfrm>
                <a:off x="4128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" name="Line 157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6" name="Line 158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7" name="Line 159"/>
              <p:cNvSpPr>
                <a:spLocks noChangeShapeType="1"/>
              </p:cNvSpPr>
              <p:nvPr/>
            </p:nvSpPr>
            <p:spPr bwMode="auto">
              <a:xfrm flipV="1">
                <a:off x="4224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5105400" y="3505200"/>
              <a:ext cx="304800" cy="152400"/>
              <a:chOff x="2160" y="720"/>
              <a:chExt cx="192" cy="96"/>
            </a:xfrm>
          </p:grpSpPr>
          <p:sp>
            <p:nvSpPr>
              <p:cNvPr id="79" name="Oval 173"/>
              <p:cNvSpPr>
                <a:spLocks noChangeArrowheads="1"/>
              </p:cNvSpPr>
              <p:nvPr/>
            </p:nvSpPr>
            <p:spPr bwMode="auto">
              <a:xfrm>
                <a:off x="2256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74"/>
              <p:cNvSpPr>
                <a:spLocks noChangeShapeType="1"/>
              </p:cNvSpPr>
              <p:nvPr/>
            </p:nvSpPr>
            <p:spPr bwMode="auto">
              <a:xfrm>
                <a:off x="2160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1" name="Line 175"/>
              <p:cNvSpPr>
                <a:spLocks noChangeShapeType="1"/>
              </p:cNvSpPr>
              <p:nvPr/>
            </p:nvSpPr>
            <p:spPr bwMode="auto">
              <a:xfrm flipH="1">
                <a:off x="2160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2" name="Line 176"/>
              <p:cNvSpPr>
                <a:spLocks noChangeShapeType="1"/>
              </p:cNvSpPr>
              <p:nvPr/>
            </p:nvSpPr>
            <p:spPr bwMode="auto">
              <a:xfrm flipH="1" flipV="1">
                <a:off x="2160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" name="Group 263"/>
            <p:cNvGrpSpPr>
              <a:grpSpLocks/>
            </p:cNvGrpSpPr>
            <p:nvPr/>
          </p:nvGrpSpPr>
          <p:grpSpPr bwMode="auto">
            <a:xfrm>
              <a:off x="2133600" y="3505200"/>
              <a:ext cx="152400" cy="152400"/>
              <a:chOff x="2160" y="3456"/>
              <a:chExt cx="96" cy="96"/>
            </a:xfrm>
          </p:grpSpPr>
          <p:sp>
            <p:nvSpPr>
              <p:cNvPr id="84" name="Line 264"/>
              <p:cNvSpPr>
                <a:spLocks noChangeShapeType="1"/>
              </p:cNvSpPr>
              <p:nvPr/>
            </p:nvSpPr>
            <p:spPr bwMode="auto">
              <a:xfrm>
                <a:off x="2256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5" name="Line 265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" name="Line 266"/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" name="Group 222"/>
            <p:cNvGrpSpPr>
              <a:grpSpLocks/>
            </p:cNvGrpSpPr>
            <p:nvPr/>
          </p:nvGrpSpPr>
          <p:grpSpPr bwMode="auto">
            <a:xfrm>
              <a:off x="6629400" y="3505200"/>
              <a:ext cx="152400" cy="152400"/>
              <a:chOff x="4224" y="1632"/>
              <a:chExt cx="96" cy="96"/>
            </a:xfrm>
          </p:grpSpPr>
          <p:sp>
            <p:nvSpPr>
              <p:cNvPr id="88" name="Line 223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9" name="Line 224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Line 225"/>
              <p:cNvSpPr>
                <a:spLocks noChangeShapeType="1"/>
              </p:cNvSpPr>
              <p:nvPr/>
            </p:nvSpPr>
            <p:spPr bwMode="auto">
              <a:xfrm flipV="1">
                <a:off x="4224" y="163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Line 226"/>
              <p:cNvSpPr>
                <a:spLocks noChangeShapeType="1"/>
              </p:cNvSpPr>
              <p:nvPr/>
            </p:nvSpPr>
            <p:spPr bwMode="auto">
              <a:xfrm>
                <a:off x="4224" y="16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2209800" y="3733801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Arial" pitchFamily="34" charset="0"/>
                  <a:cs typeface="Arial" pitchFamily="34" charset="0"/>
                </a:rPr>
                <a:t>has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32004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smtClean="0">
                  <a:latin typeface="Arial" pitchFamily="34" charset="0"/>
                  <a:cs typeface="Arial" pitchFamily="34" charset="0"/>
                </a:rPr>
                <a:t>for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181600" y="3733801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Arial" pitchFamily="34" charset="0"/>
                  <a:cs typeface="Arial" pitchFamily="34" charset="0"/>
                </a:rPr>
                <a:t>of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096000" y="31242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understanding of data models and databases.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276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smtClean="0"/>
              <a:t>Which of these would get a foreign key? Check all that apply.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CUSTOMER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ORDER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INVENTORY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None would.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smtClean="0"/>
              <a:t>All would.</a:t>
            </a:r>
          </a:p>
          <a:p>
            <a:pPr lvl="1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grpSp>
        <p:nvGrpSpPr>
          <p:cNvPr id="4" name="Group 95"/>
          <p:cNvGrpSpPr/>
          <p:nvPr/>
        </p:nvGrpSpPr>
        <p:grpSpPr>
          <a:xfrm>
            <a:off x="457200" y="3990200"/>
            <a:ext cx="8305800" cy="886600"/>
            <a:chOff x="304800" y="3124200"/>
            <a:chExt cx="8305800" cy="886600"/>
          </a:xfrm>
        </p:grpSpPr>
        <p:sp>
          <p:nvSpPr>
            <p:cNvPr id="68" name="Rectangle 150"/>
            <p:cNvSpPr>
              <a:spLocks noChangeArrowheads="1"/>
            </p:cNvSpPr>
            <p:nvPr/>
          </p:nvSpPr>
          <p:spPr bwMode="auto">
            <a:xfrm>
              <a:off x="304800" y="32766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CUSTOMER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69" name="Rectangle 150"/>
            <p:cNvSpPr>
              <a:spLocks noChangeArrowheads="1"/>
            </p:cNvSpPr>
            <p:nvPr/>
          </p:nvSpPr>
          <p:spPr bwMode="auto">
            <a:xfrm>
              <a:off x="6781800" y="32766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INVENTORY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70" name="Rectangle 150"/>
            <p:cNvSpPr>
              <a:spLocks noChangeArrowheads="1"/>
            </p:cNvSpPr>
            <p:nvPr/>
          </p:nvSpPr>
          <p:spPr bwMode="auto">
            <a:xfrm>
              <a:off x="3276600" y="32766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ORDER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2286000" y="35814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10200" y="3581400"/>
              <a:ext cx="1219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55"/>
            <p:cNvGrpSpPr>
              <a:grpSpLocks/>
            </p:cNvGrpSpPr>
            <p:nvPr/>
          </p:nvGrpSpPr>
          <p:grpSpPr bwMode="auto">
            <a:xfrm>
              <a:off x="2971800" y="3505200"/>
              <a:ext cx="304800" cy="152400"/>
              <a:chOff x="4128" y="720"/>
              <a:chExt cx="192" cy="96"/>
            </a:xfrm>
          </p:grpSpPr>
          <p:sp>
            <p:nvSpPr>
              <p:cNvPr id="74" name="Oval 156"/>
              <p:cNvSpPr>
                <a:spLocks noChangeArrowheads="1"/>
              </p:cNvSpPr>
              <p:nvPr/>
            </p:nvSpPr>
            <p:spPr bwMode="auto">
              <a:xfrm>
                <a:off x="4128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" name="Line 157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6" name="Line 158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7" name="Line 159"/>
              <p:cNvSpPr>
                <a:spLocks noChangeShapeType="1"/>
              </p:cNvSpPr>
              <p:nvPr/>
            </p:nvSpPr>
            <p:spPr bwMode="auto">
              <a:xfrm flipV="1">
                <a:off x="4224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5105400" y="3505200"/>
              <a:ext cx="304800" cy="152400"/>
              <a:chOff x="2160" y="720"/>
              <a:chExt cx="192" cy="96"/>
            </a:xfrm>
          </p:grpSpPr>
          <p:sp>
            <p:nvSpPr>
              <p:cNvPr id="79" name="Oval 173"/>
              <p:cNvSpPr>
                <a:spLocks noChangeArrowheads="1"/>
              </p:cNvSpPr>
              <p:nvPr/>
            </p:nvSpPr>
            <p:spPr bwMode="auto">
              <a:xfrm>
                <a:off x="2256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74"/>
              <p:cNvSpPr>
                <a:spLocks noChangeShapeType="1"/>
              </p:cNvSpPr>
              <p:nvPr/>
            </p:nvSpPr>
            <p:spPr bwMode="auto">
              <a:xfrm>
                <a:off x="2160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1" name="Line 175"/>
              <p:cNvSpPr>
                <a:spLocks noChangeShapeType="1"/>
              </p:cNvSpPr>
              <p:nvPr/>
            </p:nvSpPr>
            <p:spPr bwMode="auto">
              <a:xfrm flipH="1">
                <a:off x="2160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2" name="Line 176"/>
              <p:cNvSpPr>
                <a:spLocks noChangeShapeType="1"/>
              </p:cNvSpPr>
              <p:nvPr/>
            </p:nvSpPr>
            <p:spPr bwMode="auto">
              <a:xfrm flipH="1" flipV="1">
                <a:off x="2160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" name="Group 263"/>
            <p:cNvGrpSpPr>
              <a:grpSpLocks/>
            </p:cNvGrpSpPr>
            <p:nvPr/>
          </p:nvGrpSpPr>
          <p:grpSpPr bwMode="auto">
            <a:xfrm>
              <a:off x="2133600" y="3505200"/>
              <a:ext cx="152400" cy="152400"/>
              <a:chOff x="2160" y="3456"/>
              <a:chExt cx="96" cy="96"/>
            </a:xfrm>
          </p:grpSpPr>
          <p:sp>
            <p:nvSpPr>
              <p:cNvPr id="84" name="Line 264"/>
              <p:cNvSpPr>
                <a:spLocks noChangeShapeType="1"/>
              </p:cNvSpPr>
              <p:nvPr/>
            </p:nvSpPr>
            <p:spPr bwMode="auto">
              <a:xfrm>
                <a:off x="2256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5" name="Line 265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" name="Line 266"/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" name="Group 222"/>
            <p:cNvGrpSpPr>
              <a:grpSpLocks/>
            </p:cNvGrpSpPr>
            <p:nvPr/>
          </p:nvGrpSpPr>
          <p:grpSpPr bwMode="auto">
            <a:xfrm>
              <a:off x="6629400" y="3505200"/>
              <a:ext cx="152400" cy="152400"/>
              <a:chOff x="4224" y="1632"/>
              <a:chExt cx="96" cy="96"/>
            </a:xfrm>
          </p:grpSpPr>
          <p:sp>
            <p:nvSpPr>
              <p:cNvPr id="88" name="Line 223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9" name="Line 224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" name="Line 225"/>
              <p:cNvSpPr>
                <a:spLocks noChangeShapeType="1"/>
              </p:cNvSpPr>
              <p:nvPr/>
            </p:nvSpPr>
            <p:spPr bwMode="auto">
              <a:xfrm flipV="1">
                <a:off x="4224" y="163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Line 226"/>
              <p:cNvSpPr>
                <a:spLocks noChangeShapeType="1"/>
              </p:cNvSpPr>
              <p:nvPr/>
            </p:nvSpPr>
            <p:spPr bwMode="auto">
              <a:xfrm>
                <a:off x="4224" y="16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2209800" y="3733801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Arial" pitchFamily="34" charset="0"/>
                  <a:cs typeface="Arial" pitchFamily="34" charset="0"/>
                </a:rPr>
                <a:t>has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32004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smtClean="0">
                  <a:latin typeface="Arial" pitchFamily="34" charset="0"/>
                  <a:cs typeface="Arial" pitchFamily="34" charset="0"/>
                </a:rPr>
                <a:t>for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181600" y="3733801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Arial" pitchFamily="34" charset="0"/>
                  <a:cs typeface="Arial" pitchFamily="34" charset="0"/>
                </a:rPr>
                <a:t>of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096000" y="31242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understanding of data models and databases.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276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en-US" smtClean="0"/>
              <a:t>In the data model shown, how many tables would you build in the database?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609600" y="3352800"/>
            <a:ext cx="7772400" cy="609600"/>
            <a:chOff x="457200" y="3276600"/>
            <a:chExt cx="7772400" cy="609600"/>
          </a:xfrm>
        </p:grpSpPr>
        <p:sp>
          <p:nvSpPr>
            <p:cNvPr id="34" name="Rectangle 150"/>
            <p:cNvSpPr>
              <a:spLocks noChangeArrowheads="1"/>
            </p:cNvSpPr>
            <p:nvPr/>
          </p:nvSpPr>
          <p:spPr bwMode="auto">
            <a:xfrm>
              <a:off x="457200" y="32766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EMPLOYEE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35" name="Rectangle 150"/>
            <p:cNvSpPr>
              <a:spLocks noChangeArrowheads="1"/>
            </p:cNvSpPr>
            <p:nvPr/>
          </p:nvSpPr>
          <p:spPr bwMode="auto">
            <a:xfrm>
              <a:off x="6400800" y="32766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PROJECT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36" name="Rectangle 150"/>
            <p:cNvSpPr>
              <a:spLocks noChangeArrowheads="1"/>
            </p:cNvSpPr>
            <p:nvPr/>
          </p:nvSpPr>
          <p:spPr bwMode="auto">
            <a:xfrm>
              <a:off x="3276600" y="32766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ASSIGNMENT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438400" y="3581400"/>
              <a:ext cx="533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35" idx="1"/>
            </p:cNvCxnSpPr>
            <p:nvPr/>
          </p:nvCxnSpPr>
          <p:spPr>
            <a:xfrm>
              <a:off x="5410200" y="3581400"/>
              <a:ext cx="990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155"/>
            <p:cNvGrpSpPr>
              <a:grpSpLocks/>
            </p:cNvGrpSpPr>
            <p:nvPr/>
          </p:nvGrpSpPr>
          <p:grpSpPr bwMode="auto">
            <a:xfrm>
              <a:off x="2971800" y="3505200"/>
              <a:ext cx="304800" cy="152400"/>
              <a:chOff x="4128" y="720"/>
              <a:chExt cx="192" cy="96"/>
            </a:xfrm>
          </p:grpSpPr>
          <p:sp>
            <p:nvSpPr>
              <p:cNvPr id="40" name="Oval 156"/>
              <p:cNvSpPr>
                <a:spLocks noChangeArrowheads="1"/>
              </p:cNvSpPr>
              <p:nvPr/>
            </p:nvSpPr>
            <p:spPr bwMode="auto">
              <a:xfrm>
                <a:off x="4128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1" name="Line 157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2" name="Line 158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3" name="Line 159"/>
              <p:cNvSpPr>
                <a:spLocks noChangeShapeType="1"/>
              </p:cNvSpPr>
              <p:nvPr/>
            </p:nvSpPr>
            <p:spPr bwMode="auto">
              <a:xfrm flipV="1">
                <a:off x="4224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4" name="Group 172"/>
            <p:cNvGrpSpPr>
              <a:grpSpLocks/>
            </p:cNvGrpSpPr>
            <p:nvPr/>
          </p:nvGrpSpPr>
          <p:grpSpPr bwMode="auto">
            <a:xfrm>
              <a:off x="5105400" y="3505200"/>
              <a:ext cx="304800" cy="152400"/>
              <a:chOff x="2160" y="720"/>
              <a:chExt cx="192" cy="96"/>
            </a:xfrm>
          </p:grpSpPr>
          <p:sp>
            <p:nvSpPr>
              <p:cNvPr id="45" name="Oval 173"/>
              <p:cNvSpPr>
                <a:spLocks noChangeArrowheads="1"/>
              </p:cNvSpPr>
              <p:nvPr/>
            </p:nvSpPr>
            <p:spPr bwMode="auto">
              <a:xfrm>
                <a:off x="2256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Line 174"/>
              <p:cNvSpPr>
                <a:spLocks noChangeShapeType="1"/>
              </p:cNvSpPr>
              <p:nvPr/>
            </p:nvSpPr>
            <p:spPr bwMode="auto">
              <a:xfrm>
                <a:off x="2160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Line 175"/>
              <p:cNvSpPr>
                <a:spLocks noChangeShapeType="1"/>
              </p:cNvSpPr>
              <p:nvPr/>
            </p:nvSpPr>
            <p:spPr bwMode="auto">
              <a:xfrm flipH="1">
                <a:off x="2160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8" name="Line 176"/>
              <p:cNvSpPr>
                <a:spLocks noChangeShapeType="1"/>
              </p:cNvSpPr>
              <p:nvPr/>
            </p:nvSpPr>
            <p:spPr bwMode="auto">
              <a:xfrm flipH="1" flipV="1">
                <a:off x="2160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9" name="Group 263"/>
            <p:cNvGrpSpPr>
              <a:grpSpLocks/>
            </p:cNvGrpSpPr>
            <p:nvPr/>
          </p:nvGrpSpPr>
          <p:grpSpPr bwMode="auto">
            <a:xfrm>
              <a:off x="2286000" y="3505200"/>
              <a:ext cx="152400" cy="152400"/>
              <a:chOff x="2160" y="3456"/>
              <a:chExt cx="96" cy="96"/>
            </a:xfrm>
          </p:grpSpPr>
          <p:sp>
            <p:nvSpPr>
              <p:cNvPr id="50" name="Line 264"/>
              <p:cNvSpPr>
                <a:spLocks noChangeShapeType="1"/>
              </p:cNvSpPr>
              <p:nvPr/>
            </p:nvSpPr>
            <p:spPr bwMode="auto">
              <a:xfrm>
                <a:off x="2256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" name="Line 265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2" name="Line 266"/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3" name="Group 263"/>
            <p:cNvGrpSpPr>
              <a:grpSpLocks/>
            </p:cNvGrpSpPr>
            <p:nvPr/>
          </p:nvGrpSpPr>
          <p:grpSpPr bwMode="auto">
            <a:xfrm>
              <a:off x="6172200" y="3505200"/>
              <a:ext cx="152400" cy="152400"/>
              <a:chOff x="2160" y="3456"/>
              <a:chExt cx="96" cy="96"/>
            </a:xfrm>
          </p:grpSpPr>
          <p:sp>
            <p:nvSpPr>
              <p:cNvPr id="54" name="Line 264"/>
              <p:cNvSpPr>
                <a:spLocks noChangeShapeType="1"/>
              </p:cNvSpPr>
              <p:nvPr/>
            </p:nvSpPr>
            <p:spPr bwMode="auto">
              <a:xfrm>
                <a:off x="2256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Line 265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Line 266"/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</TotalTime>
  <Words>717</Words>
  <Application>Microsoft Office PowerPoint</Application>
  <PresentationFormat>On-screen Show (4:3)</PresentationFormat>
  <Paragraphs>154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Database Fundamentals</vt:lpstr>
      <vt:lpstr>Test what you know about relational database fundamentals</vt:lpstr>
      <vt:lpstr>A few questions …</vt:lpstr>
      <vt:lpstr>A few more questions …</vt:lpstr>
      <vt:lpstr>A few more questions …</vt:lpstr>
      <vt:lpstr>Test your understanding of data models and databases.</vt:lpstr>
      <vt:lpstr>Test your understanding of data models and databases.</vt:lpstr>
      <vt:lpstr>Test your understanding of data models and databases.</vt:lpstr>
      <vt:lpstr>Test your understanding of data models and databases.</vt:lpstr>
      <vt:lpstr>Test your understanding of data models and databases.</vt:lpstr>
      <vt:lpstr>Test your understanding of data models and databases.</vt:lpstr>
      <vt:lpstr>Test your understanding of data models and databases.</vt:lpstr>
      <vt:lpstr>How did you do?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creator>jkreie</dc:creator>
  <cp:lastModifiedBy>Kreie - NMSU</cp:lastModifiedBy>
  <cp:revision>131</cp:revision>
  <dcterms:created xsi:type="dcterms:W3CDTF">2010-06-28T16:51:40Z</dcterms:created>
  <dcterms:modified xsi:type="dcterms:W3CDTF">2010-07-13T23:29:12Z</dcterms:modified>
</cp:coreProperties>
</file>