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256" r:id="rId2"/>
    <p:sldId id="257" r:id="rId3"/>
    <p:sldId id="258" r:id="rId4"/>
    <p:sldId id="262" r:id="rId5"/>
    <p:sldId id="296" r:id="rId6"/>
    <p:sldId id="282" r:id="rId7"/>
    <p:sldId id="274" r:id="rId8"/>
    <p:sldId id="295" r:id="rId9"/>
    <p:sldId id="261" r:id="rId10"/>
    <p:sldId id="283" r:id="rId11"/>
    <p:sldId id="284" r:id="rId12"/>
    <p:sldId id="285" r:id="rId13"/>
    <p:sldId id="286" r:id="rId14"/>
    <p:sldId id="287" r:id="rId15"/>
    <p:sldId id="288" r:id="rId16"/>
    <p:sldId id="297" r:id="rId17"/>
    <p:sldId id="289" r:id="rId18"/>
    <p:sldId id="290" r:id="rId19"/>
    <p:sldId id="265" r:id="rId20"/>
    <p:sldId id="291" r:id="rId21"/>
    <p:sldId id="292" r:id="rId22"/>
    <p:sldId id="298" r:id="rId23"/>
    <p:sldId id="299" r:id="rId24"/>
    <p:sldId id="300" r:id="rId25"/>
    <p:sldId id="301" r:id="rId26"/>
    <p:sldId id="293" r:id="rId27"/>
    <p:sldId id="294" r:id="rId28"/>
    <p:sldId id="280" r:id="rId29"/>
    <p:sldId id="281" r:id="rId30"/>
  </p:sldIdLst>
  <p:sldSz cx="12192000" cy="6858000"/>
  <p:notesSz cx="6858000" cy="12192000"/>
  <p:embeddedFontLst>
    <p:embeddedFont>
      <p:font typeface="Congenial" panose="02000503040000020004" pitchFamily="2" charset="0"/>
      <p:regular r:id="rId32"/>
      <p:bold r:id="rId33"/>
      <p:italic r:id="rId34"/>
      <p:boldItalic r:id="rId35"/>
    </p:embeddedFont>
    <p:embeddedFont>
      <p:font typeface="Congenial SemiBold" panose="020F0502020204030204" pitchFamily="34" charset="0"/>
      <p:regular r:id="rId36"/>
      <p:bold r:id="rId37"/>
      <p:italic r:id="rId38"/>
      <p:boldItalic r:id="rId39"/>
    </p:embeddedFont>
    <p:embeddedFont>
      <p:font typeface="Lato" panose="020F0502020204030203" pitchFamily="34" charset="77"/>
      <p:regular r:id="rId40"/>
      <p:bold r:id="rId41"/>
      <p:italic r:id="rId42"/>
      <p:boldItalic r:id="rId43"/>
    </p:embeddedFont>
    <p:embeddedFont>
      <p:font typeface="Times" panose="02020603050405020304"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F50E35-E10C-727C-979C-73C17CAE3E8C}" name="Shanti Hossain" initials="SH" userId="S::ssh008@uark.edu::3c003c4b-7b1f-427b-9501-acbb15b28f30" providerId="AD"/>
  <p188:author id="{C7CFC73D-67D6-CC66-819C-17962BC6D807}" name="Brooke Williard" initials="BW" userId="S::williard@uark.edu::174c127a-4eb7-4937-8c42-0bf521dc9bd8" providerId="AD"/>
  <p188:author id="{D5DAD1A9-AF65-7092-B405-A33C142A55F9}" name="Kathleen Sullivan" initials="KS" userId="S::kds048@uark.edu::e238bdf8-f5b5-4ecd-9e7d-051158fb2c6d" providerId="AD"/>
  <p188:author id="{9511A9D0-E601-A69D-E50C-1ACD377061BA}" name="Ryan Sheets" initials="RS" userId="S::fsheets@uark.edu::3e4e265f-2f54-4d32-a1b7-ba50aa83c7db" providerId="AD"/>
  <p188:author id="{71640FE9-BC06-9BF3-F56F-08670687DF90}" name="Sophia Hudson" initials="SH" userId="S::sghudson@uark.edu::6955ed4b-7e89-4577-a2b2-e933cc2303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74"/>
    <a:srgbClr val="9D2235"/>
    <a:srgbClr val="D6A09F"/>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F0030-7E61-FA5F-704A-CCB829DBFA7A}" v="10" dt="2025-08-27T19:42:26.928"/>
    <p1510:client id="{5E1F22FC-A226-44A5-9A6B-FC9359322D51}" v="1" dt="2025-08-28T13:03:52.919"/>
    <p1510:client id="{60419030-3ED8-969C-DADE-0F9E5D1158B2}" v="46" dt="2025-08-27T19:14:42.429"/>
    <p1510:client id="{6542D8EF-89ED-15B1-7A0A-9406E3EDE5D2}" v="11" dt="2025-08-28T19:05:19.805"/>
    <p1510:client id="{A48B672E-D45D-4545-AD57-F475B3E65426}" v="395" dt="2025-08-27T19:45:28.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9"/>
    <p:restoredTop sz="94689"/>
  </p:normalViewPr>
  <p:slideViewPr>
    <p:cSldViewPr snapToGrid="0">
      <p:cViewPr varScale="1">
        <p:scale>
          <a:sx n="108" d="100"/>
          <a:sy n="108" d="100"/>
        </p:scale>
        <p:origin x="7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17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2C704-7932-AB45-C1E0-115410753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DBA9B-B642-A4BF-7086-605F92D86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D5508-470D-0FCC-1324-AD63D32E63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B99999-A404-7E98-CE98-64460DAF8CEF}"/>
              </a:ext>
            </a:extLst>
          </p:cNvPr>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2844164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C1613-8ED1-AC4B-EF4D-E796CA3F3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89564-A4F0-2403-A942-9597DF3C1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414A0-4A78-7FA2-4401-E223133ACC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3623CB-78D0-88D7-4870-7960F69CB35A}"/>
              </a:ext>
            </a:extLst>
          </p:cNvPr>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386058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8730-5F0A-9BA0-4368-55C43BD0A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D7B8C-0AD2-6A31-F841-8AF713412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3BD7B-8E10-7DC7-5808-5DA286AE72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87DD3A-FEA5-B488-096A-57D1B94A272B}"/>
              </a:ext>
            </a:extLst>
          </p:cNvPr>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2736592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6DFF5-8247-FA22-226C-D9274F914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4A064-E313-7EEF-D988-D7959BC98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E731F-0216-9360-22F6-C61CB3F1C2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84A9A9-269A-9071-EB5E-0AA3739EE4D0}"/>
              </a:ext>
            </a:extLst>
          </p:cNvPr>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316636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F756-9651-1B8E-7D4F-4306F0DEB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477B4-81A3-23A4-AF3B-030A445A7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18111-1589-29A8-3B17-F34326D792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9F8A97-1EB1-C242-5BEB-E28BC31722E1}"/>
              </a:ext>
            </a:extLst>
          </p:cNvPr>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2255310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FCC4-051C-85DB-4B43-5F7D3BF87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9DAC0-D5C4-D8C9-F17B-545A8FDD7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A5E07-7999-7482-47D9-C64E072712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9A1E7A-129E-38EF-A2A8-816E5D8698B4}"/>
              </a:ext>
            </a:extLst>
          </p:cNvPr>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353370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30C2-2AA5-BF3F-C78A-757005FD6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FCC61-0FD0-EFB3-2E3A-CFC2C795F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A1210-AD1A-4288-A3B0-8F7168BC92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C6E50D-98E0-6358-BFEE-78461F78EBC1}"/>
              </a:ext>
            </a:extLst>
          </p:cNvPr>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4235210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BE9C-94B3-ACAC-9CF2-B358FB84A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81AFC-6C6D-6220-2DF0-7DF35AB55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9382F-3D1F-A897-153E-11DBBBC109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041FE5-E98C-D3FA-203F-89E9414CC5CC}"/>
              </a:ext>
            </a:extLst>
          </p:cNvPr>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2901852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D255-462C-621F-3004-A1D22DFCA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A8F99-67AD-D999-DF5C-6053811D4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630C3C-46CA-E315-8250-659D076528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02231B-33EA-CC27-B877-67ABEE28BDCF}"/>
              </a:ext>
            </a:extLst>
          </p:cNvPr>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52255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4044925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45BCD-F553-4888-379F-C48D141A0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E15A6-A235-FAE2-A38A-E6B3F8EDD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C1D0A-21CA-F6C5-9006-7EE82F2A34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47051C-B4D4-5249-8DF6-BE76286FF627}"/>
              </a:ext>
            </a:extLst>
          </p:cNvPr>
          <p:cNvSpPr>
            <a:spLocks noGrp="1"/>
          </p:cNvSpPr>
          <p:nvPr>
            <p:ph type="sldNum" sz="quarter" idx="10"/>
          </p:nvPr>
        </p:nvSpPr>
        <p:spPr/>
        <p:txBody>
          <a:bodyPr/>
          <a:lstStyle/>
          <a:p>
            <a:fld id="{F7021451-1387-4CA6-816F-3879F97B5CBC}" type="slidenum">
              <a:rPr lang="en-US" smtClean="0"/>
              <a:t>27</a:t>
            </a:fld>
            <a:endParaRPr lang="en-US"/>
          </a:p>
        </p:txBody>
      </p:sp>
    </p:spTree>
    <p:extLst>
      <p:ext uri="{BB962C8B-B14F-4D97-AF65-F5344CB8AC3E}">
        <p14:creationId xmlns:p14="http://schemas.microsoft.com/office/powerpoint/2010/main" val="156651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9837-D27D-FD4B-8728-67F31AAC9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7BEE0-5F76-9E16-5EF9-CDECB6BF3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49A5BD-A4C5-814B-F188-3681340C666A}"/>
              </a:ext>
            </a:extLst>
          </p:cNvPr>
          <p:cNvSpPr>
            <a:spLocks noGrp="1"/>
          </p:cNvSpPr>
          <p:nvPr>
            <p:ph type="body" idx="1"/>
          </p:nvPr>
        </p:nvSpPr>
        <p:spPr/>
        <p:txBody>
          <a:bodyPr/>
          <a:lstStyle/>
          <a:p>
            <a:r>
              <a:rPr lang="en-US" dirty="0"/>
              <a:t>Walk the students through the prompt here. Be sure you talk them through it </a:t>
            </a:r>
            <a:r>
              <a:rPr lang="en-US"/>
              <a:t>at length.</a:t>
            </a:r>
          </a:p>
        </p:txBody>
      </p:sp>
      <p:sp>
        <p:nvSpPr>
          <p:cNvPr id="4" name="Slide Number Placeholder 3">
            <a:extLst>
              <a:ext uri="{FF2B5EF4-FFF2-40B4-BE49-F238E27FC236}">
                <a16:creationId xmlns:a16="http://schemas.microsoft.com/office/drawing/2014/main" id="{94677444-4080-BF0C-3759-4C29EC3A5FE8}"/>
              </a:ext>
            </a:extLst>
          </p:cNvPr>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223688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6150-99D6-A913-0D09-BA5ECBC97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BCED9-D9A7-981A-6703-906AC6196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081EA-4559-6357-0356-B2816B314E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A8D174-6A90-E269-BA53-918DD6464A22}"/>
              </a:ext>
            </a:extLst>
          </p:cNvPr>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322394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4EE3-9F1C-5CFF-C590-91256818C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8557A-B33A-95D1-1BBA-56DCD7C2C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5E705-6A12-C357-8892-9B41B2CB6D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7E3EB3-AE25-FC6D-E55A-F76151381DE1}"/>
              </a:ext>
            </a:extLst>
          </p:cNvPr>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75727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libraries.uark.ed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hyperlink" Target="https://libguides.uark.edu/c.php?g=1218057&amp;p=8909003" TargetMode="External"/><Relationship Id="rId4" Type="http://schemas.openxmlformats.org/officeDocument/2006/relationships/hyperlink" Target="https://video.uark.edu/media/Reviewing+the+Sections+of+a+Peer+Reviewed+Article/1_cplegow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hedmonline.com/personal-finance-education-is-lacking-in-american-school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insidehighered.com/news/2022/02/25/survey-college-students-need-help-financial-literacy" TargetMode="External"/><Relationship Id="rId4" Type="http://schemas.openxmlformats.org/officeDocument/2006/relationships/hyperlink" Target="https://edscoop.com/university-student-support-servic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alton.uark.edu/business-communication-lab/resources/research-and-citations/apa-in-text-citation-style.php"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apastyle.apa.org/"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alton.uark.edu/business-communication-lab/fbc-workshop.php"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walton.uark.edu/business-communication-lab/fbc-workshop.php"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alton.uark.edu/business-communication-lab/fbc-workshop.php"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alton.uark.edu/business-communication-lab/fbc-workshop.php"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alton.uark.edu/business-communication-lab/files/bizbrief_functionalmodel.pdf"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walton.uark.edu/business-communication-lab/fbc-workshop.php"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6.png"/><Relationship Id="rId21" Type="http://schemas.openxmlformats.org/officeDocument/2006/relationships/image" Target="../media/image44.svg"/><Relationship Id="rId34" Type="http://schemas.openxmlformats.org/officeDocument/2006/relationships/image" Target="../media/image57.sv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22.xml"/><Relationship Id="rId16" Type="http://schemas.openxmlformats.org/officeDocument/2006/relationships/image" Target="../media/image39.png"/><Relationship Id="rId20" Type="http://schemas.openxmlformats.org/officeDocument/2006/relationships/image" Target="../media/image43.svg"/><Relationship Id="rId29"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34.sv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8.pn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svg"/><Relationship Id="rId36" Type="http://schemas.openxmlformats.org/officeDocument/2006/relationships/image" Target="../media/image59.svg"/><Relationship Id="rId10" Type="http://schemas.openxmlformats.org/officeDocument/2006/relationships/image" Target="../media/image33.sv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8.png"/><Relationship Id="rId8"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hyperlink" Target="https://walton.uark.edu/business-communication-lab/fbc-workshop.php"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hyperlink" Target="https://walton.uark.edu/business-communication-lab/fbc-workshop.php"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alton.uark.edu/business-communication-lab/fbc-workshop.php"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756074" y="1851542"/>
            <a:ext cx="6676754" cy="247588"/>
          </a:xfrm>
          <a:prstGeom prst="rect">
            <a:avLst/>
          </a:prstGeom>
          <a:noFill/>
        </p:spPr>
        <p:txBody>
          <a:bodyPr wrap="square" lIns="0" tIns="0" rIns="0" bIns="0" rtlCol="0" anchor="ctr"/>
          <a:lstStyle/>
          <a:p>
            <a:pPr algn="ctr">
              <a:lnSpc>
                <a:spcPts val="1977"/>
              </a:lnSpc>
              <a:buNone/>
            </a:pPr>
            <a:r>
              <a:rPr lang="en-US" sz="1725">
                <a:solidFill>
                  <a:srgbClr val="424242"/>
                </a:solidFill>
                <a:latin typeface="Lato" pitchFamily="34" charset="0"/>
                <a:ea typeface="Lato" pitchFamily="34" charset="-122"/>
                <a:cs typeface="Lato" pitchFamily="34" charset="-120"/>
              </a:rPr>
              <a:t>FRESHMAN BUSINESS CONNECTIONS</a:t>
            </a:r>
            <a:endParaRPr lang="en-US"/>
          </a:p>
        </p:txBody>
      </p:sp>
      <p:sp>
        <p:nvSpPr>
          <p:cNvPr id="3" name="Object 2"/>
          <p:cNvSpPr/>
          <p:nvPr/>
        </p:nvSpPr>
        <p:spPr>
          <a:xfrm>
            <a:off x="3716653" y="2313699"/>
            <a:ext cx="4755596" cy="2323519"/>
          </a:xfrm>
          <a:prstGeom prst="rect">
            <a:avLst/>
          </a:prstGeom>
          <a:noFill/>
        </p:spPr>
        <p:txBody>
          <a:bodyPr wrap="square" lIns="0" tIns="0" rIns="0" bIns="0" rtlCol="0" anchor="ctr"/>
          <a:lstStyle/>
          <a:p>
            <a:pPr algn="ctr">
              <a:lnSpc>
                <a:spcPts val="9202"/>
              </a:lnSpc>
              <a:spcBef>
                <a:spcPts val="1280"/>
              </a:spcBef>
              <a:buNone/>
            </a:pPr>
            <a:r>
              <a:rPr lang="en-US" sz="8100" b="1">
                <a:solidFill>
                  <a:srgbClr val="424242"/>
                </a:solidFill>
                <a:latin typeface="Congenial" panose="02000503040000020004" pitchFamily="2" charset="0"/>
                <a:ea typeface="Recoleta" pitchFamily="34" charset="-122"/>
                <a:cs typeface="Recoleta" pitchFamily="34" charset="-120"/>
              </a:rPr>
              <a:t>Business</a:t>
            </a:r>
          </a:p>
          <a:p>
            <a:pPr algn="ctr">
              <a:lnSpc>
                <a:spcPts val="9202"/>
              </a:lnSpc>
              <a:spcBef>
                <a:spcPts val="1280"/>
              </a:spcBef>
              <a:buNone/>
            </a:pPr>
            <a:r>
              <a:rPr lang="en-US" sz="8100" b="1">
                <a:solidFill>
                  <a:srgbClr val="424242"/>
                </a:solidFill>
                <a:latin typeface="Congenial" panose="02000503040000020004" pitchFamily="2" charset="0"/>
                <a:ea typeface="Recoleta" pitchFamily="34" charset="-122"/>
              </a:rPr>
              <a:t>Brief</a:t>
            </a:r>
            <a:endParaRPr lang="en-US"/>
          </a:p>
        </p:txBody>
      </p:sp>
      <p:sp>
        <p:nvSpPr>
          <p:cNvPr id="4" name="Object 3"/>
          <p:cNvSpPr/>
          <p:nvPr/>
        </p:nvSpPr>
        <p:spPr>
          <a:xfrm>
            <a:off x="2756074" y="4689902"/>
            <a:ext cx="6676754" cy="323769"/>
          </a:xfrm>
          <a:prstGeom prst="rect">
            <a:avLst/>
          </a:prstGeom>
          <a:noFill/>
        </p:spPr>
        <p:txBody>
          <a:bodyPr wrap="square" lIns="0" tIns="0" rIns="0" bIns="0" rtlCol="0" anchor="ctr"/>
          <a:lstStyle/>
          <a:p>
            <a:pPr algn="ctr">
              <a:lnSpc>
                <a:spcPts val="2579"/>
              </a:lnSpc>
              <a:buNone/>
            </a:pPr>
            <a:r>
              <a:rPr lang="en-US" sz="2250">
                <a:solidFill>
                  <a:srgbClr val="28282E"/>
                </a:solidFill>
                <a:latin typeface="Lato" pitchFamily="34" charset="0"/>
                <a:ea typeface="Lato" pitchFamily="34" charset="-122"/>
                <a:cs typeface="Lato" pitchFamily="34" charset="-120"/>
              </a:rPr>
              <a:t>WEEK 4</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D014C-E8CC-DEF9-F041-F22E82FFF3FF}"/>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B325C6B9-BBF0-9245-6439-BCB98133B4C0}"/>
              </a:ext>
            </a:extLst>
          </p:cNvPr>
          <p:cNvSpPr/>
          <p:nvPr/>
        </p:nvSpPr>
        <p:spPr>
          <a:xfrm>
            <a:off x="1875769" y="439093"/>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Business Librarian’s Research Guide</a:t>
            </a:r>
            <a:endParaRPr lang="en-US"/>
          </a:p>
        </p:txBody>
      </p:sp>
      <p:sp>
        <p:nvSpPr>
          <p:cNvPr id="3" name="Object 2">
            <a:extLst>
              <a:ext uri="{FF2B5EF4-FFF2-40B4-BE49-F238E27FC236}">
                <a16:creationId xmlns:a16="http://schemas.microsoft.com/office/drawing/2014/main" id="{7F799889-D6D8-3413-E239-EB02C428846A}"/>
              </a:ext>
            </a:extLst>
          </p:cNvPr>
          <p:cNvSpPr/>
          <p:nvPr/>
        </p:nvSpPr>
        <p:spPr>
          <a:xfrm>
            <a:off x="0" y="0"/>
            <a:ext cx="3563481" cy="6856286"/>
          </a:xfrm>
          <a:prstGeom prst="rect">
            <a:avLst/>
          </a:prstGeom>
          <a:solidFill>
            <a:srgbClr val="000000">
              <a:alpha val="0"/>
            </a:srgbClr>
          </a:solidFill>
        </p:spPr>
        <p:txBody>
          <a:bodyPr/>
          <a:lstStyle/>
          <a:p>
            <a:endParaRPr lang="en-US"/>
          </a:p>
        </p:txBody>
      </p:sp>
      <p:pic>
        <p:nvPicPr>
          <p:cNvPr id="6" name="Picture 5" descr="A screenshot of a computer&#10;&#10;AI-generated content may be incorrect.">
            <a:extLst>
              <a:ext uri="{FF2B5EF4-FFF2-40B4-BE49-F238E27FC236}">
                <a16:creationId xmlns:a16="http://schemas.microsoft.com/office/drawing/2014/main" id="{C592FD75-96EB-4EB0-1275-276FFDD8902A}"/>
              </a:ext>
            </a:extLst>
          </p:cNvPr>
          <p:cNvPicPr>
            <a:picLocks noChangeAspect="1"/>
          </p:cNvPicPr>
          <p:nvPr/>
        </p:nvPicPr>
        <p:blipFill>
          <a:blip r:embed="rId3"/>
          <a:stretch>
            <a:fillRect/>
          </a:stretch>
        </p:blipFill>
        <p:spPr>
          <a:xfrm>
            <a:off x="1389959" y="1312814"/>
            <a:ext cx="9412082" cy="5599235"/>
          </a:xfrm>
          <a:prstGeom prst="rect">
            <a:avLst/>
          </a:prstGeom>
        </p:spPr>
      </p:pic>
    </p:spTree>
    <p:extLst>
      <p:ext uri="{BB962C8B-B14F-4D97-AF65-F5344CB8AC3E}">
        <p14:creationId xmlns:p14="http://schemas.microsoft.com/office/powerpoint/2010/main" val="281349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84BA-FCB6-8982-E447-580C50434EC4}"/>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31526166-0CED-AAA0-DDEF-52AC019C6976}"/>
              </a:ext>
            </a:extLst>
          </p:cNvPr>
          <p:cNvSpPr/>
          <p:nvPr/>
        </p:nvSpPr>
        <p:spPr>
          <a:xfrm>
            <a:off x="525055" y="439093"/>
            <a:ext cx="6148683"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A message from your Business Librarian:​</a:t>
            </a:r>
            <a:endParaRPr lang="en-US"/>
          </a:p>
        </p:txBody>
      </p:sp>
      <p:sp>
        <p:nvSpPr>
          <p:cNvPr id="7" name="Object 4">
            <a:extLst>
              <a:ext uri="{FF2B5EF4-FFF2-40B4-BE49-F238E27FC236}">
                <a16:creationId xmlns:a16="http://schemas.microsoft.com/office/drawing/2014/main" id="{F68C96A7-CA2E-FB4F-2E8E-BA195058FBC5}"/>
              </a:ext>
            </a:extLst>
          </p:cNvPr>
          <p:cNvSpPr/>
          <p:nvPr/>
        </p:nvSpPr>
        <p:spPr>
          <a:xfrm>
            <a:off x="614097" y="1977360"/>
            <a:ext cx="6059641" cy="4880640"/>
          </a:xfrm>
          <a:prstGeom prst="rect">
            <a:avLst/>
          </a:prstGeom>
          <a:noFill/>
        </p:spPr>
        <p:txBody>
          <a:bodyPr wrap="square" lIns="0" tIns="0" rIns="0" bIns="0" rtlCol="0" anchor="t"/>
          <a:lstStyle/>
          <a:p>
            <a:pPr marL="242900" indent="-242900" algn="l">
              <a:lnSpc>
                <a:spcPts val="2940"/>
              </a:lnSpc>
              <a:buSzPct val="100000"/>
              <a:buChar char="•"/>
            </a:pPr>
            <a:r>
              <a:rPr lang="en-US" sz="2565">
                <a:solidFill>
                  <a:srgbClr val="28282E"/>
                </a:solidFill>
                <a:latin typeface="Lato" pitchFamily="34" charset="0"/>
                <a:ea typeface="Lato" pitchFamily="34" charset="-122"/>
                <a:cs typeface="Lato" pitchFamily="34" charset="-120"/>
              </a:rPr>
              <a:t>Remember that the </a:t>
            </a:r>
            <a:r>
              <a:rPr lang="en-US" sz="2565">
                <a:solidFill>
                  <a:srgbClr val="28282E"/>
                </a:solidFill>
                <a:latin typeface="Lato" pitchFamily="34" charset="0"/>
                <a:ea typeface="Lato" pitchFamily="34" charset="-122"/>
                <a:cs typeface="Lato" pitchFamily="34" charset="-120"/>
                <a:hlinkClick r:id="rId3"/>
              </a:rPr>
              <a:t>University Libraries </a:t>
            </a:r>
            <a:r>
              <a:rPr lang="en-US" sz="2565">
                <a:solidFill>
                  <a:srgbClr val="28282E"/>
                </a:solidFill>
                <a:latin typeface="Lato" pitchFamily="34" charset="0"/>
                <a:ea typeface="Lato" pitchFamily="34" charset="-122"/>
                <a:cs typeface="Lato" pitchFamily="34" charset="-120"/>
              </a:rPr>
              <a:t>are here to help!​</a:t>
            </a:r>
          </a:p>
          <a:p>
            <a:pPr marL="242900" indent="-242900" algn="l">
              <a:lnSpc>
                <a:spcPts val="2940"/>
              </a:lnSpc>
              <a:buSzPct val="100000"/>
              <a:buChar char="•"/>
            </a:pPr>
            <a:r>
              <a:rPr lang="en-US" sz="2565">
                <a:solidFill>
                  <a:srgbClr val="28282E"/>
                </a:solidFill>
                <a:latin typeface="Lato" pitchFamily="34" charset="0"/>
                <a:ea typeface="Lato" pitchFamily="34" charset="-122"/>
                <a:cs typeface="Lato" pitchFamily="34" charset="-120"/>
              </a:rPr>
              <a:t>Check out </a:t>
            </a:r>
            <a:r>
              <a:rPr lang="en-US" sz="2565">
                <a:solidFill>
                  <a:srgbClr val="28282E"/>
                </a:solidFill>
                <a:latin typeface="Lato" pitchFamily="34" charset="0"/>
                <a:ea typeface="Lato" pitchFamily="34" charset="-122"/>
                <a:cs typeface="Lato" pitchFamily="34" charset="-120"/>
                <a:hlinkClick r:id="rId4"/>
              </a:rPr>
              <a:t>this short clip</a:t>
            </a:r>
            <a:r>
              <a:rPr lang="en-US" sz="2565">
                <a:solidFill>
                  <a:srgbClr val="28282E"/>
                </a:solidFill>
                <a:latin typeface="Lato" pitchFamily="34" charset="0"/>
                <a:ea typeface="Lato" pitchFamily="34" charset="-122"/>
                <a:cs typeface="Lato" pitchFamily="34" charset="-120"/>
              </a:rPr>
              <a:t> that walks you through the sections of a peer reviewed article, so you can decide where to aim your focus. ​</a:t>
            </a:r>
          </a:p>
          <a:p>
            <a:pPr marL="242900" indent="-242900" algn="l">
              <a:lnSpc>
                <a:spcPts val="2940"/>
              </a:lnSpc>
              <a:buSzPct val="100000"/>
              <a:buChar char="•"/>
            </a:pPr>
            <a:r>
              <a:rPr lang="en-US" sz="2565">
                <a:solidFill>
                  <a:srgbClr val="28282E"/>
                </a:solidFill>
                <a:latin typeface="Lato" pitchFamily="34" charset="0"/>
                <a:ea typeface="Lato" pitchFamily="34" charset="-122"/>
                <a:cs typeface="Lato" pitchFamily="34" charset="-120"/>
              </a:rPr>
              <a:t>Explore our </a:t>
            </a:r>
            <a:r>
              <a:rPr lang="en-US" sz="2565">
                <a:solidFill>
                  <a:srgbClr val="28282E"/>
                </a:solidFill>
                <a:latin typeface="Lato" pitchFamily="34" charset="0"/>
                <a:ea typeface="Lato" pitchFamily="34" charset="-122"/>
                <a:cs typeface="Lato" pitchFamily="34" charset="-120"/>
                <a:hlinkClick r:id="rId5"/>
              </a:rPr>
              <a:t>Business Research site </a:t>
            </a:r>
            <a:r>
              <a:rPr lang="en-US" sz="2565">
                <a:solidFill>
                  <a:srgbClr val="28282E"/>
                </a:solidFill>
                <a:latin typeface="Lato" pitchFamily="34" charset="0"/>
                <a:ea typeface="Lato" pitchFamily="34" charset="-122"/>
                <a:cs typeface="Lato" pitchFamily="34" charset="-120"/>
              </a:rPr>
              <a:t>to find more guides on how to improve your research process!</a:t>
            </a:r>
          </a:p>
        </p:txBody>
      </p:sp>
      <p:pic>
        <p:nvPicPr>
          <p:cNvPr id="5" name="Picture 4" descr="Members of the University of Arkansas campus community study Monday, March 31, 2025, inside Mullins Library on the first day the library was fully opened with the completion of levels 1 and 2 after a multi-year renovation on the university campus in Fayetteville. The university plans to continue improvements including the completion of the planned Fowler's Nook Cafe. Visit nwaonline.com/photo for today's photo gallery.&lt;br /&gt;&#10;(NWA Democrat-Gazette/Andy Shupe)">
            <a:extLst>
              <a:ext uri="{FF2B5EF4-FFF2-40B4-BE49-F238E27FC236}">
                <a16:creationId xmlns:a16="http://schemas.microsoft.com/office/drawing/2014/main" id="{20653301-B974-FEEB-E191-6FF45EA87AC6}"/>
              </a:ext>
            </a:extLst>
          </p:cNvPr>
          <p:cNvPicPr>
            <a:picLocks noChangeAspect="1"/>
          </p:cNvPicPr>
          <p:nvPr/>
        </p:nvPicPr>
        <p:blipFill>
          <a:blip r:embed="rId6"/>
          <a:srcRect l="4196" r="27133" b="995"/>
          <a:stretch>
            <a:fillRect/>
          </a:stretch>
        </p:blipFill>
        <p:spPr>
          <a:xfrm>
            <a:off x="7000754" y="-2869"/>
            <a:ext cx="5698181" cy="6864012"/>
          </a:xfrm>
          <a:prstGeom prst="rect">
            <a:avLst/>
          </a:prstGeom>
        </p:spPr>
      </p:pic>
    </p:spTree>
    <p:extLst>
      <p:ext uri="{BB962C8B-B14F-4D97-AF65-F5344CB8AC3E}">
        <p14:creationId xmlns:p14="http://schemas.microsoft.com/office/powerpoint/2010/main" val="352753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B4F0-693E-52CC-532E-C1AFF9E554A0}"/>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180850A8-53DE-2594-C9FE-24D132069431}"/>
              </a:ext>
            </a:extLst>
          </p:cNvPr>
          <p:cNvSpPr/>
          <p:nvPr/>
        </p:nvSpPr>
        <p:spPr>
          <a:xfrm>
            <a:off x="3655955" y="396230"/>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Integrating Sources</a:t>
            </a:r>
            <a:endParaRPr lang="en-US"/>
          </a:p>
        </p:txBody>
      </p:sp>
      <p:sp>
        <p:nvSpPr>
          <p:cNvPr id="3" name="Object 2">
            <a:extLst>
              <a:ext uri="{FF2B5EF4-FFF2-40B4-BE49-F238E27FC236}">
                <a16:creationId xmlns:a16="http://schemas.microsoft.com/office/drawing/2014/main" id="{6826E7B9-C074-379F-A3A6-46DDB3A282CB}"/>
              </a:ext>
            </a:extLst>
          </p:cNvPr>
          <p:cNvSpPr/>
          <p:nvPr/>
        </p:nvSpPr>
        <p:spPr>
          <a:xfrm>
            <a:off x="0" y="0"/>
            <a:ext cx="3563481" cy="6856286"/>
          </a:xfrm>
          <a:prstGeom prst="rect">
            <a:avLst/>
          </a:prstGeom>
          <a:solidFill>
            <a:srgbClr val="000000">
              <a:alpha val="0"/>
            </a:srgbClr>
          </a:solidFill>
        </p:spPr>
        <p:txBody>
          <a:bodyPr/>
          <a:lstStyle/>
          <a:p>
            <a:endParaRPr lang="en-US"/>
          </a:p>
        </p:txBody>
      </p:sp>
      <p:pic>
        <p:nvPicPr>
          <p:cNvPr id="4" name="Object 3" descr="IMG_1295.JPG">
            <a:extLst>
              <a:ext uri="{FF2B5EF4-FFF2-40B4-BE49-F238E27FC236}">
                <a16:creationId xmlns:a16="http://schemas.microsoft.com/office/drawing/2014/main" id="{56F116F1-CEC5-89F9-5163-A33DD58CBB99}"/>
              </a:ext>
            </a:extLst>
          </p:cNvPr>
          <p:cNvPicPr>
            <a:picLocks noChangeAspect="1"/>
          </p:cNvPicPr>
          <p:nvPr/>
        </p:nvPicPr>
        <p:blipFill>
          <a:blip r:embed="rId3"/>
          <a:srcRect l="11020" r="11020"/>
          <a:stretch/>
        </p:blipFill>
        <p:spPr>
          <a:xfrm>
            <a:off x="0" y="0"/>
            <a:ext cx="3563481" cy="6856286"/>
          </a:xfrm>
          <a:prstGeom prst="rect">
            <a:avLst/>
          </a:prstGeom>
        </p:spPr>
      </p:pic>
      <p:sp>
        <p:nvSpPr>
          <p:cNvPr id="5" name="Object 4">
            <a:extLst>
              <a:ext uri="{FF2B5EF4-FFF2-40B4-BE49-F238E27FC236}">
                <a16:creationId xmlns:a16="http://schemas.microsoft.com/office/drawing/2014/main" id="{45AF196C-CACB-0185-8663-A2B5B5D80D1D}"/>
              </a:ext>
            </a:extLst>
          </p:cNvPr>
          <p:cNvSpPr/>
          <p:nvPr/>
        </p:nvSpPr>
        <p:spPr>
          <a:xfrm>
            <a:off x="4487594" y="1513204"/>
            <a:ext cx="6412917" cy="4880640"/>
          </a:xfrm>
          <a:prstGeom prst="rect">
            <a:avLst/>
          </a:prstGeom>
          <a:noFill/>
        </p:spPr>
        <p:txBody>
          <a:bodyPr wrap="square" lIns="0" tIns="0" rIns="0" bIns="0" rtlCol="0" anchor="t"/>
          <a:lstStyle/>
          <a:p>
            <a:pPr marL="242900" indent="-242900" algn="l">
              <a:buSzPct val="100000"/>
              <a:buChar char="•"/>
            </a:pPr>
            <a:r>
              <a:rPr lang="en-US" sz="2800">
                <a:solidFill>
                  <a:srgbClr val="28282E"/>
                </a:solidFill>
                <a:latin typeface="Lato" panose="020F0502020204030203" pitchFamily="34" charset="0"/>
                <a:ea typeface="Lato" panose="020F0502020204030203" pitchFamily="34" charset="0"/>
                <a:cs typeface="Lato" panose="020F0502020204030203" pitchFamily="34" charset="0"/>
              </a:rPr>
              <a:t>Use at least four sources.</a:t>
            </a:r>
          </a:p>
          <a:p>
            <a:pPr marL="242900" indent="-242900" algn="l">
              <a:buSzPct val="100000"/>
              <a:buChar char="•"/>
            </a:pPr>
            <a:r>
              <a:rPr lang="en-US" sz="2800">
                <a:solidFill>
                  <a:srgbClr val="28282E"/>
                </a:solidFill>
                <a:latin typeface="Lato" panose="020F0502020204030203" pitchFamily="34" charset="0"/>
                <a:ea typeface="Lato" panose="020F0502020204030203" pitchFamily="34" charset="0"/>
                <a:cs typeface="Lato" panose="020F0502020204030203" pitchFamily="34" charset="0"/>
              </a:rPr>
              <a:t>Use APA citations, both in-text and on a references page at the end of your brief.</a:t>
            </a:r>
          </a:p>
        </p:txBody>
      </p:sp>
    </p:spTree>
    <p:extLst>
      <p:ext uri="{BB962C8B-B14F-4D97-AF65-F5344CB8AC3E}">
        <p14:creationId xmlns:p14="http://schemas.microsoft.com/office/powerpoint/2010/main" val="229945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FC39-67F3-7434-138B-6BBAE20059FA}"/>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CE06DEBF-A1C0-40CD-2576-CB2553859BAC}"/>
              </a:ext>
            </a:extLst>
          </p:cNvPr>
          <p:cNvSpPr/>
          <p:nvPr/>
        </p:nvSpPr>
        <p:spPr>
          <a:xfrm>
            <a:off x="0" y="396230"/>
            <a:ext cx="12192000"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Integrating Sources</a:t>
            </a:r>
            <a:endParaRPr lang="en-US"/>
          </a:p>
        </p:txBody>
      </p:sp>
      <p:sp>
        <p:nvSpPr>
          <p:cNvPr id="5" name="Object 4">
            <a:extLst>
              <a:ext uri="{FF2B5EF4-FFF2-40B4-BE49-F238E27FC236}">
                <a16:creationId xmlns:a16="http://schemas.microsoft.com/office/drawing/2014/main" id="{14B8C4CC-8E36-BE51-A4DF-35F0BA13A420}"/>
              </a:ext>
            </a:extLst>
          </p:cNvPr>
          <p:cNvSpPr/>
          <p:nvPr/>
        </p:nvSpPr>
        <p:spPr>
          <a:xfrm>
            <a:off x="715695" y="1581130"/>
            <a:ext cx="3784868" cy="4880640"/>
          </a:xfrm>
          <a:prstGeom prst="rect">
            <a:avLst/>
          </a:prstGeom>
          <a:noFill/>
        </p:spPr>
        <p:txBody>
          <a:bodyPr wrap="square" lIns="0" tIns="0" rIns="0" bIns="0" rtlCol="0" anchor="t"/>
          <a:lstStyle/>
          <a:p>
            <a:pPr indent="228600" algn="l">
              <a:lnSpc>
                <a:spcPts val="2940"/>
              </a:lnSpc>
              <a:buSzPct val="100000"/>
            </a:pPr>
            <a:r>
              <a:rPr lang="en-US" dirty="0">
                <a:solidFill>
                  <a:srgbClr val="28282E"/>
                </a:solidFill>
                <a:latin typeface="Lato" panose="020F0502020204030203" pitchFamily="34" charset="0"/>
                <a:ea typeface="Lato" panose="020F0502020204030203" pitchFamily="34" charset="0"/>
                <a:cs typeface="Lato" panose="020F0502020204030203" pitchFamily="34" charset="0"/>
              </a:rPr>
              <a:t>Paul Krugman writes about economics. </a:t>
            </a:r>
            <a:r>
              <a:rPr lang="en-US" b="1" dirty="0">
                <a:solidFill>
                  <a:srgbClr val="28282E"/>
                </a:solidFill>
                <a:latin typeface="Lato" panose="020F0502020204030203" pitchFamily="34" charset="0"/>
                <a:ea typeface="Lato" panose="020F0502020204030203" pitchFamily="34" charset="0"/>
                <a:cs typeface="Lato" panose="020F0502020204030203" pitchFamily="34" charset="0"/>
              </a:rPr>
              <a:t>"The economics profession went astray because economists, as a group, mistook beauty clad in impressive-looking mathematics, for truth." ​</a:t>
            </a:r>
            <a:r>
              <a:rPr lang="en-US" dirty="0">
                <a:solidFill>
                  <a:srgbClr val="28282E"/>
                </a:solidFill>
                <a:latin typeface="Lato" panose="020F0502020204030203" pitchFamily="34" charset="0"/>
                <a:ea typeface="Lato" panose="020F0502020204030203" pitchFamily="34" charset="0"/>
                <a:cs typeface="Lato" panose="020F0502020204030203" pitchFamily="34" charset="0"/>
              </a:rPr>
              <a:t>I think Krugman makes a good point. Another point Krugman makes is... </a:t>
            </a:r>
          </a:p>
          <a:p>
            <a:pPr algn="l">
              <a:lnSpc>
                <a:spcPts val="2940"/>
              </a:lnSpc>
              <a:buSzPct val="100000"/>
            </a:pPr>
            <a:endParaRPr lang="en-US" dirty="0">
              <a:solidFill>
                <a:srgbClr val="28282E"/>
              </a:solidFill>
              <a:latin typeface="Lato" panose="020F0502020204030203" pitchFamily="34" charset="0"/>
              <a:ea typeface="Lato" panose="020F0502020204030203" pitchFamily="34" charset="0"/>
              <a:cs typeface="Lato" panose="020F0502020204030203" pitchFamily="34" charset="0"/>
            </a:endParaRPr>
          </a:p>
        </p:txBody>
      </p:sp>
      <p:sp>
        <p:nvSpPr>
          <p:cNvPr id="6" name="Object 4">
            <a:extLst>
              <a:ext uri="{FF2B5EF4-FFF2-40B4-BE49-F238E27FC236}">
                <a16:creationId xmlns:a16="http://schemas.microsoft.com/office/drawing/2014/main" id="{0C595F56-4676-13A3-DA38-9397F7F60336}"/>
              </a:ext>
            </a:extLst>
          </p:cNvPr>
          <p:cNvSpPr/>
          <p:nvPr/>
        </p:nvSpPr>
        <p:spPr>
          <a:xfrm>
            <a:off x="5635852" y="1407454"/>
            <a:ext cx="6366142" cy="4880640"/>
          </a:xfrm>
          <a:prstGeom prst="rect">
            <a:avLst/>
          </a:prstGeom>
          <a:noFill/>
        </p:spPr>
        <p:txBody>
          <a:bodyPr wrap="square" lIns="0" tIns="0" rIns="0" bIns="0" rtlCol="0" anchor="t"/>
          <a:lstStyle/>
          <a:p>
            <a:pPr indent="228600">
              <a:lnSpc>
                <a:spcPts val="2940"/>
              </a:lnSpc>
              <a:buSzPct val="100000"/>
            </a:pPr>
            <a:r>
              <a:rPr lang="en-US" dirty="0">
                <a:solidFill>
                  <a:srgbClr val="28282E"/>
                </a:solidFill>
                <a:latin typeface="Lato" panose="020F0502020204030203" pitchFamily="34" charset="0"/>
                <a:ea typeface="Lato" panose="020F0502020204030203" pitchFamily="34" charset="0"/>
                <a:cs typeface="Lato" panose="020F0502020204030203" pitchFamily="34" charset="0"/>
              </a:rPr>
              <a:t>  The economist Paul Krugman critiques the common idea that the housing market and economy as a holistic entity was completely stable. The thrust of his 2009 article is to examine the flaws of the economists who professed the perfection of the economy prior to the Great Recession. For instance, Krugman (2009) asserts, </a:t>
            </a:r>
            <a:r>
              <a:rPr lang="en-US" b="1" dirty="0">
                <a:solidFill>
                  <a:srgbClr val="28282E"/>
                </a:solidFill>
                <a:latin typeface="Lato" panose="020F0502020204030203" pitchFamily="34" charset="0"/>
                <a:ea typeface="Lato" panose="020F0502020204030203" pitchFamily="34" charset="0"/>
                <a:cs typeface="Lato" panose="020F0502020204030203" pitchFamily="34" charset="0"/>
              </a:rPr>
              <a:t>"the economics profession went astray because economists, as a group, mistook beauty, clad in impressive-looking mathematics, for truth" </a:t>
            </a:r>
            <a:r>
              <a:rPr lang="en-US" dirty="0">
                <a:solidFill>
                  <a:srgbClr val="28282E"/>
                </a:solidFill>
                <a:latin typeface="Lato" panose="020F0502020204030203" pitchFamily="34" charset="0"/>
                <a:ea typeface="Lato" panose="020F0502020204030203" pitchFamily="34" charset="0"/>
                <a:cs typeface="Lato" panose="020F0502020204030203" pitchFamily="34" charset="0"/>
              </a:rPr>
              <a:t>(p.17).  What Krugman's article articulates so well is how far removed from reality economists were allowed to become because they walled themselves off with ideology and statistics. </a:t>
            </a:r>
          </a:p>
        </p:txBody>
      </p:sp>
      <p:sp>
        <p:nvSpPr>
          <p:cNvPr id="7" name="TextBox 6">
            <a:extLst>
              <a:ext uri="{FF2B5EF4-FFF2-40B4-BE49-F238E27FC236}">
                <a16:creationId xmlns:a16="http://schemas.microsoft.com/office/drawing/2014/main" id="{DB6ADAF2-D64E-64B6-37F6-09894499B9E9}"/>
              </a:ext>
            </a:extLst>
          </p:cNvPr>
          <p:cNvSpPr txBox="1"/>
          <p:nvPr/>
        </p:nvSpPr>
        <p:spPr>
          <a:xfrm>
            <a:off x="4670854" y="3136612"/>
            <a:ext cx="670376" cy="584775"/>
          </a:xfrm>
          <a:prstGeom prst="rect">
            <a:avLst/>
          </a:prstGeom>
          <a:noFill/>
        </p:spPr>
        <p:txBody>
          <a:bodyPr wrap="none" rtlCol="0">
            <a:spAutoFit/>
          </a:bodyPr>
          <a:lstStyle/>
          <a:p>
            <a:r>
              <a:rPr lang="en-US" sz="3200">
                <a:latin typeface="Lato" panose="020F0502020204030203" pitchFamily="34" charset="0"/>
                <a:ea typeface="Lato" panose="020F0502020204030203" pitchFamily="34" charset="0"/>
                <a:cs typeface="Lato" panose="020F0502020204030203" pitchFamily="34" charset="0"/>
              </a:rPr>
              <a:t>vs.</a:t>
            </a:r>
          </a:p>
        </p:txBody>
      </p:sp>
    </p:spTree>
    <p:extLst>
      <p:ext uri="{BB962C8B-B14F-4D97-AF65-F5344CB8AC3E}">
        <p14:creationId xmlns:p14="http://schemas.microsoft.com/office/powerpoint/2010/main" val="3270688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C250B-F5AD-05B8-81BE-97072C5BCCE9}"/>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D5498032-F668-C200-3573-F8ACBFA920F2}"/>
              </a:ext>
            </a:extLst>
          </p:cNvPr>
          <p:cNvSpPr/>
          <p:nvPr/>
        </p:nvSpPr>
        <p:spPr>
          <a:xfrm>
            <a:off x="0" y="396230"/>
            <a:ext cx="12192000"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Integrating Sources</a:t>
            </a:r>
            <a:endParaRPr lang="en-US"/>
          </a:p>
        </p:txBody>
      </p:sp>
      <p:sp>
        <p:nvSpPr>
          <p:cNvPr id="8" name="TextBox 7">
            <a:extLst>
              <a:ext uri="{FF2B5EF4-FFF2-40B4-BE49-F238E27FC236}">
                <a16:creationId xmlns:a16="http://schemas.microsoft.com/office/drawing/2014/main" id="{CC1C0051-0816-3569-F32E-EEEE3B493B01}"/>
              </a:ext>
            </a:extLst>
          </p:cNvPr>
          <p:cNvSpPr txBox="1"/>
          <p:nvPr/>
        </p:nvSpPr>
        <p:spPr>
          <a:xfrm>
            <a:off x="952500" y="1867034"/>
            <a:ext cx="10287000" cy="3123932"/>
          </a:xfrm>
          <a:prstGeom prst="rect">
            <a:avLst/>
          </a:prstGeom>
          <a:noFill/>
        </p:spPr>
        <p:txBody>
          <a:bodyPr wrap="square">
            <a:spAutoFit/>
          </a:bodyPr>
          <a:lstStyle/>
          <a:p>
            <a:pPr fontAlgn="base"/>
            <a:r>
              <a:rPr lang="en-US" sz="1600" b="1">
                <a:latin typeface="Lato" panose="020F0502020204030203" pitchFamily="34" charset="0"/>
                <a:ea typeface="Lato" panose="020F0502020204030203" pitchFamily="34" charset="0"/>
                <a:cs typeface="Lato" panose="020F0502020204030203" pitchFamily="34" charset="0"/>
              </a:rPr>
              <a:t>References:</a:t>
            </a:r>
            <a:r>
              <a:rPr lang="en-US" sz="1600">
                <a:latin typeface="Lato" panose="020F0502020204030203" pitchFamily="34" charset="0"/>
                <a:ea typeface="Lato" panose="020F0502020204030203" pitchFamily="34" charset="0"/>
                <a:cs typeface="Lato" panose="020F0502020204030203" pitchFamily="34" charset="0"/>
              </a:rPr>
              <a:t>​</a:t>
            </a:r>
          </a:p>
          <a:p>
            <a:pPr indent="-457200" algn="l" rtl="0" fontAlgn="base">
              <a:lnSpc>
                <a:spcPts val="2175"/>
              </a:lnSpc>
              <a:buNone/>
            </a:pPr>
            <a:endPar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indent="-457200" algn="l" rtl="0" fontAlgn="base">
              <a:lnSpc>
                <a:spcPts val="2175"/>
              </a:lnSpc>
              <a:buNone/>
            </a:pPr>
            <a:r>
              <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Briley, Liv. (2024). Personal finance education is lacking in American schools. The Daily Mississippian.                </a:t>
            </a:r>
            <a:r>
              <a:rPr lang="en-US" sz="1600" b="0" i="0" u="none" strike="noStrike">
                <a:solidFill>
                  <a:schemeClr val="bg1"/>
                </a:solidFill>
                <a:effectLst/>
                <a:latin typeface="Lato" panose="020F0502020204030203" pitchFamily="34" charset="0"/>
                <a:ea typeface="Lato" panose="020F0502020204030203" pitchFamily="34" charset="0"/>
                <a:cs typeface="Lato" panose="020F0502020204030203" pitchFamily="34" charset="0"/>
              </a:rPr>
              <a:t>_____</a:t>
            </a:r>
            <a:r>
              <a:rPr lang="en-US" sz="1600" b="0" i="0" u="sng" strike="noStrike">
                <a:solidFill>
                  <a:srgbClr val="0000FF"/>
                </a:solidFill>
                <a:effectLst/>
                <a:latin typeface="Lato" panose="020F0502020204030203" pitchFamily="34" charset="0"/>
                <a:ea typeface="Lato" panose="020F0502020204030203" pitchFamily="34" charset="0"/>
                <a:cs typeface="Lato" panose="020F0502020204030203" pitchFamily="34" charset="0"/>
                <a:hlinkClick r:id="rId3"/>
              </a:rPr>
              <a:t>https://thedmonline.com/personal-finance-education-is-lacking-in-american-schools/</a:t>
            </a:r>
            <a:r>
              <a:rPr lang="en-US" sz="16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indent="-457200" fontAlgn="base">
              <a:lnSpc>
                <a:spcPts val="2175"/>
              </a:lnSpc>
            </a:pPr>
            <a:endPar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indent="-457200" fontAlgn="base">
              <a:lnSpc>
                <a:spcPts val="2175"/>
              </a:lnSpc>
            </a:pPr>
            <a:r>
              <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EDSCOOP Staff. (2023). University support services disjointed, poorly advertised, finds report. </a:t>
            </a:r>
            <a:r>
              <a:rPr lang="en-US" sz="1600" b="0" i="1"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EDSCOOP</a:t>
            </a:r>
            <a:r>
              <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600">
                <a:solidFill>
                  <a:schemeClr val="bg1"/>
                </a:solidFill>
                <a:latin typeface="Lato" panose="020F0502020204030203" pitchFamily="34" charset="0"/>
                <a:ea typeface="Lato" panose="020F0502020204030203" pitchFamily="34" charset="0"/>
                <a:cs typeface="Lato" panose="020F0502020204030203" pitchFamily="34" charset="0"/>
              </a:rPr>
              <a:t>_____ _____ </a:t>
            </a:r>
            <a:r>
              <a:rPr lang="en-US" sz="1600" b="0" i="0" u="sng" strike="noStrike">
                <a:solidFill>
                  <a:srgbClr val="0000FF"/>
                </a:solidFill>
                <a:effectLst/>
                <a:latin typeface="Lato" panose="020F0502020204030203" pitchFamily="34" charset="0"/>
                <a:ea typeface="Lato" panose="020F0502020204030203" pitchFamily="34" charset="0"/>
                <a:cs typeface="Lato" panose="020F0502020204030203" pitchFamily="34" charset="0"/>
                <a:hlinkClick r:id="rId4"/>
              </a:rPr>
              <a:t>https://edscoop.com/university-student-support-services/</a:t>
            </a:r>
            <a:r>
              <a:rPr lang="en-US" sz="16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indent="-457200" algn="l" rtl="0" fontAlgn="base">
              <a:lnSpc>
                <a:spcPts val="2175"/>
              </a:lnSpc>
              <a:buNone/>
            </a:pPr>
            <a:endPar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indent="-457200" fontAlgn="base">
              <a:lnSpc>
                <a:spcPts val="2175"/>
              </a:lnSpc>
            </a:pPr>
            <a:r>
              <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Ezarick, Melissa. (2022). Where the Weaknesses Are in Student Financial Wellness. </a:t>
            </a:r>
            <a:r>
              <a:rPr lang="en-US" sz="1600" b="0" i="1"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Inside Higher Ed</a:t>
            </a:r>
            <a:r>
              <a:rPr lang="en-US" sz="16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600">
                <a:solidFill>
                  <a:schemeClr val="bg1"/>
                </a:solidFill>
                <a:latin typeface="Lato" panose="020F0502020204030203" pitchFamily="34" charset="0"/>
                <a:ea typeface="Lato" panose="020F0502020204030203" pitchFamily="34" charset="0"/>
                <a:cs typeface="Lato" panose="020F0502020204030203" pitchFamily="34" charset="0"/>
              </a:rPr>
              <a:t>_____ _____ _____ </a:t>
            </a:r>
            <a:r>
              <a:rPr lang="en-US" sz="1600" b="0" i="0" u="sng" strike="noStrike">
                <a:solidFill>
                  <a:srgbClr val="0000FF"/>
                </a:solidFill>
                <a:effectLst/>
                <a:latin typeface="Lato" panose="020F0502020204030203" pitchFamily="34" charset="0"/>
                <a:ea typeface="Lato" panose="020F0502020204030203" pitchFamily="34" charset="0"/>
                <a:cs typeface="Lato" panose="020F0502020204030203" pitchFamily="34" charset="0"/>
                <a:hlinkClick r:id="rId5"/>
              </a:rPr>
              <a:t>https://www.insidehighered.com/news/2022/02/25/survey-college-students-need-help-financial-literacy</a:t>
            </a:r>
            <a:endParaRPr lang="en-US" sz="1600" b="0" i="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fontAlgn="base"/>
            <a:endParaRPr lang="en-US" sz="160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6341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84578-B900-ADCA-9F21-86B5297505A0}"/>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9779FB57-99DF-BB16-F87B-AE39612CE4C2}"/>
              </a:ext>
            </a:extLst>
          </p:cNvPr>
          <p:cNvSpPr/>
          <p:nvPr/>
        </p:nvSpPr>
        <p:spPr>
          <a:xfrm>
            <a:off x="0" y="396230"/>
            <a:ext cx="12192000"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Integrating Sources</a:t>
            </a:r>
            <a:endParaRPr lang="en-US"/>
          </a:p>
        </p:txBody>
      </p:sp>
      <p:graphicFrame>
        <p:nvGraphicFramePr>
          <p:cNvPr id="3" name="Table 2">
            <a:extLst>
              <a:ext uri="{FF2B5EF4-FFF2-40B4-BE49-F238E27FC236}">
                <a16:creationId xmlns:a16="http://schemas.microsoft.com/office/drawing/2014/main" id="{F9DE698E-2297-EAFF-9441-51356257A935}"/>
              </a:ext>
            </a:extLst>
          </p:cNvPr>
          <p:cNvGraphicFramePr>
            <a:graphicFrameLocks noGrp="1"/>
          </p:cNvGraphicFramePr>
          <p:nvPr>
            <p:extLst>
              <p:ext uri="{D42A27DB-BD31-4B8C-83A1-F6EECF244321}">
                <p14:modId xmlns:p14="http://schemas.microsoft.com/office/powerpoint/2010/main" val="2546323136"/>
              </p:ext>
            </p:extLst>
          </p:nvPr>
        </p:nvGraphicFramePr>
        <p:xfrm>
          <a:off x="838200" y="1257300"/>
          <a:ext cx="10515600" cy="4706321"/>
        </p:xfrm>
        <a:graphic>
          <a:graphicData uri="http://schemas.openxmlformats.org/drawingml/2006/table">
            <a:tbl>
              <a:tblPr>
                <a:effectLst>
                  <a:outerShdw blurRad="50800" dist="50800" dir="5400000" algn="ctr" rotWithShape="0">
                    <a:schemeClr val="bg1">
                      <a:lumMod val="95000"/>
                    </a:schemeClr>
                  </a:outerShdw>
                </a:effectLst>
              </a:tblPr>
              <a:tblGrid>
                <a:gridCol w="2819400">
                  <a:extLst>
                    <a:ext uri="{9D8B030D-6E8A-4147-A177-3AD203B41FA5}">
                      <a16:colId xmlns:a16="http://schemas.microsoft.com/office/drawing/2014/main" val="3825145579"/>
                    </a:ext>
                  </a:extLst>
                </a:gridCol>
                <a:gridCol w="7696200">
                  <a:extLst>
                    <a:ext uri="{9D8B030D-6E8A-4147-A177-3AD203B41FA5}">
                      <a16:colId xmlns:a16="http://schemas.microsoft.com/office/drawing/2014/main" val="1152331286"/>
                    </a:ext>
                  </a:extLst>
                </a:gridCol>
              </a:tblGrid>
              <a:tr h="445870">
                <a:tc gridSpan="2">
                  <a:txBody>
                    <a:bodyPr/>
                    <a:lstStyle/>
                    <a:p>
                      <a:pPr algn="ctr" rtl="0" fontAlgn="base">
                        <a:lnSpc>
                          <a:spcPts val="1425"/>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Using in-text citations​</a:t>
                      </a:r>
                    </a:p>
                  </a:txBody>
                  <a:tcPr marL="182880" marR="43242" marT="182880" marB="2162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539961917"/>
                  </a:ext>
                </a:extLst>
              </a:tr>
              <a:tr h="2410030">
                <a:tc>
                  <a:txBody>
                    <a:bodyPr/>
                    <a:lstStyle/>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Author is stated​:</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Author is not stated:</a:t>
                      </a:r>
                    </a:p>
                  </a:txBody>
                  <a:tcPr marL="182880" marR="43242" marT="182880" marB="2162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As Adam Grant (2021) claims, "one of the hallmarks of an open mind is responding to confusion with curiosity and interest" (p.199).​</a:t>
                      </a:r>
                    </a:p>
                    <a:p>
                      <a:pPr algn="l" rtl="0" fontAlgn="base">
                        <a:lnSpc>
                          <a:spcPct val="100000"/>
                        </a:lnSpc>
                        <a:buNone/>
                      </a:pPr>
                      <a:endPar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With regards to expressing opinions, "it's our responsibility to ground them in logic and facts...and change our minds when better evidence emerges" (Grant, 2021, p.74).​</a:t>
                      </a:r>
                    </a:p>
                  </a:txBody>
                  <a:tcPr marL="182880" marR="43242" marT="182880" marB="2162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3465421"/>
                  </a:ext>
                </a:extLst>
              </a:tr>
              <a:tr h="1830400">
                <a:tc>
                  <a:txBody>
                    <a:bodyPr/>
                    <a:lstStyle/>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Paraphrased with author​:</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Paraphrased without author:</a:t>
                      </a:r>
                    </a:p>
                  </a:txBody>
                  <a:tcPr marL="182880" marR="43242" marT="182880" marB="2162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According to Grant (2021), it is important to think like a scientist to learn. ​</a:t>
                      </a:r>
                    </a:p>
                    <a:p>
                      <a:pPr algn="l" rtl="0" fontAlgn="base">
                        <a:lnSpc>
                          <a:spcPct val="100000"/>
                        </a:lnSpc>
                        <a:buNone/>
                      </a:pPr>
                      <a:endPar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00000"/>
                        </a:lnSpc>
                        <a:buNone/>
                      </a:pPr>
                      <a:r>
                        <a:rPr lang="en-US" sz="1800" b="0" i="0">
                          <a:solidFill>
                            <a:srgbClr val="000000"/>
                          </a:solidFill>
                          <a:effectLst/>
                          <a:latin typeface="Lato" panose="020F0502020204030203" pitchFamily="34" charset="0"/>
                          <a:ea typeface="Lato" panose="020F0502020204030203" pitchFamily="34" charset="0"/>
                          <a:cs typeface="Lato" panose="020F0502020204030203" pitchFamily="34" charset="0"/>
                        </a:rPr>
                        <a:t>When people admit that they are wrong, it isn't a reflection of their competence, rather it shows that they are honestly open to learning (Grant, 2021, p.73).​</a:t>
                      </a:r>
                    </a:p>
                  </a:txBody>
                  <a:tcPr marL="182880" marR="43242" marT="182880" marB="2162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806019"/>
                  </a:ext>
                </a:extLst>
              </a:tr>
            </a:tbl>
          </a:graphicData>
        </a:graphic>
      </p:graphicFrame>
      <p:sp>
        <p:nvSpPr>
          <p:cNvPr id="5" name="TextBox 4">
            <a:extLst>
              <a:ext uri="{FF2B5EF4-FFF2-40B4-BE49-F238E27FC236}">
                <a16:creationId xmlns:a16="http://schemas.microsoft.com/office/drawing/2014/main" id="{F90E07AC-A03F-9933-D5C8-54395830061E}"/>
              </a:ext>
            </a:extLst>
          </p:cNvPr>
          <p:cNvSpPr txBox="1"/>
          <p:nvPr/>
        </p:nvSpPr>
        <p:spPr>
          <a:xfrm>
            <a:off x="3050381" y="3244334"/>
            <a:ext cx="6100762"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6" name="TextBox 5">
            <a:extLst>
              <a:ext uri="{FF2B5EF4-FFF2-40B4-BE49-F238E27FC236}">
                <a16:creationId xmlns:a16="http://schemas.microsoft.com/office/drawing/2014/main" id="{78D95E73-35C6-B93E-8370-02817BC697EA}"/>
              </a:ext>
            </a:extLst>
          </p:cNvPr>
          <p:cNvSpPr txBox="1"/>
          <p:nvPr/>
        </p:nvSpPr>
        <p:spPr>
          <a:xfrm>
            <a:off x="1885950" y="6271403"/>
            <a:ext cx="9051196"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3"/>
              </a:rPr>
              <a:t>here</a:t>
            </a:r>
            <a:r>
              <a:rPr lang="en-US">
                <a:latin typeface="Lato" panose="020F0502020204030203" pitchFamily="34" charset="0"/>
                <a:ea typeface="Lato" panose="020F0502020204030203" pitchFamily="34" charset="0"/>
                <a:cs typeface="Lato" panose="020F0502020204030203" pitchFamily="34" charset="0"/>
              </a:rPr>
              <a:t> to access the BCL's APA citation resource &amp; </a:t>
            </a:r>
            <a:r>
              <a:rPr lang="en-US" u="sng">
                <a:latin typeface="Lato" panose="020F0502020204030203" pitchFamily="34" charset="0"/>
                <a:ea typeface="Lato" panose="020F0502020204030203" pitchFamily="34" charset="0"/>
                <a:cs typeface="Lato" panose="020F0502020204030203" pitchFamily="34" charset="0"/>
                <a:hlinkClick r:id="rId4"/>
              </a:rPr>
              <a:t>here</a:t>
            </a:r>
            <a:r>
              <a:rPr lang="en-US">
                <a:latin typeface="Lato" panose="020F0502020204030203" pitchFamily="34" charset="0"/>
                <a:ea typeface="Lato" panose="020F0502020204030203" pitchFamily="34" charset="0"/>
                <a:cs typeface="Lato" panose="020F0502020204030203" pitchFamily="34" charset="0"/>
              </a:rPr>
              <a:t> for the official APA website​</a:t>
            </a:r>
          </a:p>
        </p:txBody>
      </p:sp>
    </p:spTree>
    <p:extLst>
      <p:ext uri="{BB962C8B-B14F-4D97-AF65-F5344CB8AC3E}">
        <p14:creationId xmlns:p14="http://schemas.microsoft.com/office/powerpoint/2010/main" val="1069391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4D403-C242-2E2E-2E7E-0E9A6107E0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A98C9D-DFB7-3357-9C11-A3CDA27758F8}"/>
              </a:ext>
            </a:extLst>
          </p:cNvPr>
          <p:cNvSpPr txBox="1"/>
          <p:nvPr/>
        </p:nvSpPr>
        <p:spPr>
          <a:xfrm>
            <a:off x="457200" y="157163"/>
            <a:ext cx="4750018" cy="369332"/>
          </a:xfrm>
          <a:prstGeom prst="rect">
            <a:avLst/>
          </a:prstGeom>
          <a:noFill/>
        </p:spPr>
        <p:txBody>
          <a:bodyPr wrap="none" rtlCol="0">
            <a:spAutoFit/>
          </a:bodyPr>
          <a:lstStyle/>
          <a:p>
            <a:r>
              <a:rPr lang="en-US" b="1">
                <a:latin typeface="Congenial" panose="02000503040000020004" pitchFamily="2" charset="0"/>
              </a:rPr>
              <a:t>Students must pass 3 of the 5 categories:</a:t>
            </a:r>
            <a:r>
              <a:rPr lang="en-US">
                <a:latin typeface="Congenial" panose="02000503040000020004" pitchFamily="2" charset="0"/>
              </a:rPr>
              <a:t>​</a:t>
            </a:r>
          </a:p>
        </p:txBody>
      </p:sp>
      <p:graphicFrame>
        <p:nvGraphicFramePr>
          <p:cNvPr id="5" name="Table 4">
            <a:extLst>
              <a:ext uri="{FF2B5EF4-FFF2-40B4-BE49-F238E27FC236}">
                <a16:creationId xmlns:a16="http://schemas.microsoft.com/office/drawing/2014/main" id="{5A7A83C7-DB56-6020-83E1-8DF294CCA32F}"/>
              </a:ext>
            </a:extLst>
          </p:cNvPr>
          <p:cNvGraphicFramePr>
            <a:graphicFrameLocks noGrp="1"/>
          </p:cNvGraphicFramePr>
          <p:nvPr>
            <p:extLst>
              <p:ext uri="{D42A27DB-BD31-4B8C-83A1-F6EECF244321}">
                <p14:modId xmlns:p14="http://schemas.microsoft.com/office/powerpoint/2010/main" val="3366496459"/>
              </p:ext>
            </p:extLst>
          </p:nvPr>
        </p:nvGraphicFramePr>
        <p:xfrm>
          <a:off x="457200" y="800100"/>
          <a:ext cx="10729913" cy="5474186"/>
        </p:xfrm>
        <a:graphic>
          <a:graphicData uri="http://schemas.openxmlformats.org/drawingml/2006/table">
            <a:tbl>
              <a:tblPr/>
              <a:tblGrid>
                <a:gridCol w="2949995">
                  <a:extLst>
                    <a:ext uri="{9D8B030D-6E8A-4147-A177-3AD203B41FA5}">
                      <a16:colId xmlns:a16="http://schemas.microsoft.com/office/drawing/2014/main" val="2578623295"/>
                    </a:ext>
                  </a:extLst>
                </a:gridCol>
                <a:gridCol w="7779918">
                  <a:extLst>
                    <a:ext uri="{9D8B030D-6E8A-4147-A177-3AD203B41FA5}">
                      <a16:colId xmlns:a16="http://schemas.microsoft.com/office/drawing/2014/main" val="1370933864"/>
                    </a:ext>
                  </a:extLst>
                </a:gridCol>
              </a:tblGrid>
              <a:tr h="253537">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Criterion</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100" b="1" i="0">
                          <a:solidFill>
                            <a:srgbClr val="000000"/>
                          </a:solidFill>
                          <a:effectLst/>
                          <a:latin typeface="Lato"/>
                          <a:ea typeface="Lato"/>
                          <a:cs typeface="Lato"/>
                        </a:rPr>
                        <a:t>Meets expectation (Pass)</a:t>
                      </a:r>
                      <a:r>
                        <a:rPr lang="en-US" sz="1100" b="1" i="0">
                          <a:solidFill>
                            <a:srgbClr val="FFFFFF"/>
                          </a:solidFill>
                          <a:effectLst/>
                          <a:latin typeface="Lato"/>
                          <a:ea typeface="Lato"/>
                          <a:cs typeface="Lato"/>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622787"/>
                  </a:ext>
                </a:extLst>
              </a:tr>
              <a:tr h="960793">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Purpose​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understands the document’s problem and prompt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generally understands the assignment and its major aspects; critical thinking of its major concerns is mostly evident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two recs (could give more that fall under the same rec category)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Recs mostly address the main problem of the prompt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46401"/>
                  </a:ext>
                </a:extLst>
              </a:tr>
              <a:tr h="1254369">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Content &amp; Organization of Ideas​</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Contents are logically organized; may possess a minor logical misstep/fallacy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synthesizes information into a coherent, plausible analysis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integrates, synthesizes, and analyzes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at least three</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sources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Attempt to explain why sources are included and matter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contains adequate factual support for recommendations, claims, or arguments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4546251"/>
                  </a:ext>
                </a:extLst>
              </a:tr>
              <a:tr h="1547952">
                <a:tc>
                  <a:txBody>
                    <a:bodyPr/>
                    <a:lstStyle/>
                    <a:p>
                      <a:pPr algn="l" rtl="0" fontAlgn="base">
                        <a:lnSpc>
                          <a:spcPct val="100000"/>
                        </a:lnSpc>
                        <a:buNone/>
                      </a:pPr>
                      <a:r>
                        <a:rPr lang="en-US" sz="1100" b="0" i="0">
                          <a:solidFill>
                            <a:srgbClr val="000000"/>
                          </a:solidFill>
                          <a:effectLst/>
                          <a:latin typeface="Lato"/>
                          <a:ea typeface="Lato"/>
                          <a:cs typeface="Lato"/>
                        </a:rPr>
                        <a:t>Audience: Professionalism, Style, &amp; Tone​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tc>
                  <a:txBody>
                    <a:bodyPr/>
                    <a:lstStyle/>
                    <a:p>
                      <a:pPr rtl="0" fontAlgn="base"/>
                      <a:r>
                        <a:rPr lang="en-US" sz="1100" b="0" i="0" kern="1200">
                          <a:solidFill>
                            <a:schemeClr val="tx1"/>
                          </a:solidFill>
                          <a:effectLst/>
                          <a:latin typeface="Lato"/>
                          <a:ea typeface="Lato"/>
                          <a:cs typeface="Lato"/>
                        </a:rPr>
                        <a:t>Student mostly addresses audience’s needs and expectations for the document </a:t>
                      </a:r>
                    </a:p>
                    <a:p>
                      <a:pPr rtl="0" fontAlgn="base"/>
                      <a:r>
                        <a:rPr lang="en-US" sz="1100" b="0" i="0" kern="1200">
                          <a:solidFill>
                            <a:schemeClr val="tx1"/>
                          </a:solidFill>
                          <a:effectLst/>
                          <a:latin typeface="Lato"/>
                          <a:ea typeface="Lato"/>
                          <a:cs typeface="Lato"/>
                        </a:rPr>
                        <a:t>• Mostly relates evidence back to audience </a:t>
                      </a:r>
                    </a:p>
                    <a:p>
                      <a:pPr rtl="0" fontAlgn="base"/>
                      <a:r>
                        <a:rPr lang="en-US" sz="1100" b="0" i="0" kern="1200">
                          <a:solidFill>
                            <a:schemeClr val="tx1"/>
                          </a:solidFill>
                          <a:effectLst/>
                          <a:latin typeface="Lato"/>
                          <a:ea typeface="Lato"/>
                          <a:cs typeface="Lato"/>
                        </a:rPr>
                        <a:t>• Gives a few tangible and specific actions for the recs </a:t>
                      </a:r>
                    </a:p>
                    <a:p>
                      <a:pPr rtl="0" fontAlgn="base"/>
                      <a:r>
                        <a:rPr lang="en-US" sz="1100" b="0" i="0" kern="1200">
                          <a:solidFill>
                            <a:schemeClr val="tx1"/>
                          </a:solidFill>
                          <a:effectLst/>
                          <a:latin typeface="Lato"/>
                          <a:ea typeface="Lato"/>
                          <a:cs typeface="Lato"/>
                        </a:rPr>
                        <a:t>Student uses a professional yet conversational tone; </a:t>
                      </a:r>
                      <a:r>
                        <a:rPr lang="en-US" sz="1100" b="1" i="0" kern="1200">
                          <a:solidFill>
                            <a:schemeClr val="tx1"/>
                          </a:solidFill>
                          <a:effectLst/>
                          <a:latin typeface="Lato"/>
                          <a:ea typeface="Lato"/>
                          <a:cs typeface="Lato"/>
                        </a:rPr>
                        <a:t>scant</a:t>
                      </a:r>
                      <a:r>
                        <a:rPr lang="en-US" sz="1100" b="0" i="0" kern="1200">
                          <a:solidFill>
                            <a:schemeClr val="tx1"/>
                          </a:solidFill>
                          <a:effectLst/>
                          <a:latin typeface="Lato"/>
                          <a:ea typeface="Lato"/>
                          <a:cs typeface="Lato"/>
                        </a:rPr>
                        <a:t> </a:t>
                      </a:r>
                      <a:r>
                        <a:rPr lang="en-US" sz="1100" b="1" i="0" kern="1200">
                          <a:solidFill>
                            <a:schemeClr val="tx1"/>
                          </a:solidFill>
                          <a:effectLst/>
                          <a:latin typeface="Lato"/>
                          <a:ea typeface="Lato"/>
                          <a:cs typeface="Lato"/>
                        </a:rPr>
                        <a:t>(three or less)</a:t>
                      </a:r>
                      <a:r>
                        <a:rPr lang="en-US" sz="1100" b="0" i="0" kern="1200">
                          <a:solidFill>
                            <a:schemeClr val="tx1"/>
                          </a:solidFill>
                          <a:effectLst/>
                          <a:latin typeface="Lato"/>
                          <a:ea typeface="Lato"/>
                          <a:cs typeface="Lato"/>
                        </a:rPr>
                        <a:t> instances of slang, jokes, or unnecessary jargon </a:t>
                      </a:r>
                    </a:p>
                    <a:p>
                      <a:pPr rtl="0" fontAlgn="base"/>
                      <a:r>
                        <a:rPr lang="en-US" sz="1100" b="0" i="0" kern="1200">
                          <a:solidFill>
                            <a:schemeClr val="tx1"/>
                          </a:solidFill>
                          <a:effectLst/>
                          <a:latin typeface="Lato"/>
                          <a:ea typeface="Lato"/>
                          <a:cs typeface="Lato"/>
                        </a:rPr>
                        <a:t>Student demonstrates an appropriate level of cultural/global sensibility and awareness </a:t>
                      </a:r>
                    </a:p>
                    <a:p>
                      <a:pPr rtl="0" fontAlgn="base"/>
                      <a:r>
                        <a:rPr lang="en-US" sz="1100" b="0" i="0" kern="1200">
                          <a:solidFill>
                            <a:schemeClr val="tx1"/>
                          </a:solidFill>
                          <a:effectLst/>
                          <a:latin typeface="Lato"/>
                          <a:ea typeface="Lato"/>
                          <a:cs typeface="Lato"/>
                        </a:rPr>
                        <a:t>Style is appropriate but not as engaging as could be; some wordiness or indirect language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extLst>
                  <a:ext uri="{0D108BD9-81ED-4DB2-BD59-A6C34878D82A}">
                    <a16:rowId xmlns:a16="http://schemas.microsoft.com/office/drawing/2014/main" val="2605662725"/>
                  </a:ext>
                </a:extLst>
              </a:tr>
              <a:tr h="720587">
                <a:tc>
                  <a:txBody>
                    <a:bodyPr/>
                    <a:lstStyle/>
                    <a:p>
                      <a:pPr algn="l" rtl="0" fontAlgn="base">
                        <a:lnSpc>
                          <a:spcPct val="100000"/>
                        </a:lnSpc>
                        <a:buNone/>
                      </a:pPr>
                      <a:r>
                        <a:rPr lang="en-US" sz="1100" b="0" i="0">
                          <a:solidFill>
                            <a:srgbClr val="000000"/>
                          </a:solidFill>
                          <a:effectLst/>
                          <a:latin typeface="Lato"/>
                          <a:ea typeface="Lato"/>
                          <a:cs typeface="Lato"/>
                        </a:rPr>
                        <a:t>Grammar &amp; Punctuation​</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may contain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some minor</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errors, but not enough to distract the average reader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In short, the writer’s credibility would not be harmed because of these minor errors; the average reader would have no trouble understanding contents on the first read-through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542740"/>
                  </a:ext>
                </a:extLst>
              </a:tr>
              <a:tr h="516110">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Genre Conventions &amp; Format​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follows the format given in the assignment prompt </a:t>
                      </a:r>
                    </a:p>
                    <a:p>
                      <a:pPr rtl="0" fontAlgn="base"/>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 Miss less than three of the following: header, spacing, indentation, references page, formatted like the functional model, follows length requirement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Has in-text citations and reference page but not in the correct format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293232"/>
                  </a:ext>
                </a:extLst>
              </a:tr>
            </a:tbl>
          </a:graphicData>
        </a:graphic>
      </p:graphicFrame>
      <p:sp>
        <p:nvSpPr>
          <p:cNvPr id="6" name="TextBox 5">
            <a:extLst>
              <a:ext uri="{FF2B5EF4-FFF2-40B4-BE49-F238E27FC236}">
                <a16:creationId xmlns:a16="http://schemas.microsoft.com/office/drawing/2014/main" id="{7AB9F9F0-39EB-EE2B-7B19-CBC58D909D3A}"/>
              </a:ext>
            </a:extLst>
          </p:cNvPr>
          <p:cNvSpPr txBox="1"/>
          <p:nvPr/>
        </p:nvSpPr>
        <p:spPr>
          <a:xfrm>
            <a:off x="3874879" y="6406782"/>
            <a:ext cx="3656770"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2"/>
              </a:rPr>
              <a:t>here</a:t>
            </a:r>
            <a:r>
              <a:rPr lang="en-US">
                <a:latin typeface="Lato" panose="020F0502020204030203" pitchFamily="34" charset="0"/>
                <a:ea typeface="Lato" panose="020F0502020204030203" pitchFamily="34" charset="0"/>
                <a:cs typeface="Lato" panose="020F0502020204030203" pitchFamily="34" charset="0"/>
              </a:rPr>
              <a:t> to access the full rubric.</a:t>
            </a:r>
          </a:p>
        </p:txBody>
      </p:sp>
    </p:spTree>
    <p:extLst>
      <p:ext uri="{BB962C8B-B14F-4D97-AF65-F5344CB8AC3E}">
        <p14:creationId xmlns:p14="http://schemas.microsoft.com/office/powerpoint/2010/main" val="4047717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4F4F-CEAA-3BAB-305A-2D3D322C0005}"/>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3871BE9C-07A2-E406-2306-C16AE0C5969F}"/>
              </a:ext>
            </a:extLst>
          </p:cNvPr>
          <p:cNvSpPr/>
          <p:nvPr/>
        </p:nvSpPr>
        <p:spPr>
          <a:xfrm>
            <a:off x="3655955" y="396230"/>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Writing a Successful Brief</a:t>
            </a:r>
            <a:endParaRPr lang="en-US"/>
          </a:p>
        </p:txBody>
      </p:sp>
      <p:sp>
        <p:nvSpPr>
          <p:cNvPr id="3" name="Object 2">
            <a:extLst>
              <a:ext uri="{FF2B5EF4-FFF2-40B4-BE49-F238E27FC236}">
                <a16:creationId xmlns:a16="http://schemas.microsoft.com/office/drawing/2014/main" id="{58CCBBB2-4580-8487-D72A-92B0C70A5654}"/>
              </a:ext>
            </a:extLst>
          </p:cNvPr>
          <p:cNvSpPr/>
          <p:nvPr/>
        </p:nvSpPr>
        <p:spPr>
          <a:xfrm>
            <a:off x="0" y="0"/>
            <a:ext cx="3563481" cy="6856286"/>
          </a:xfrm>
          <a:prstGeom prst="rect">
            <a:avLst/>
          </a:prstGeom>
          <a:solidFill>
            <a:srgbClr val="000000">
              <a:alpha val="0"/>
            </a:srgbClr>
          </a:solidFill>
        </p:spPr>
        <p:txBody>
          <a:bodyPr/>
          <a:lstStyle/>
          <a:p>
            <a:endParaRPr lang="en-US"/>
          </a:p>
        </p:txBody>
      </p:sp>
      <p:pic>
        <p:nvPicPr>
          <p:cNvPr id="4" name="Object 3" descr="IMG_1295.JPG">
            <a:extLst>
              <a:ext uri="{FF2B5EF4-FFF2-40B4-BE49-F238E27FC236}">
                <a16:creationId xmlns:a16="http://schemas.microsoft.com/office/drawing/2014/main" id="{9D6EB2AC-CC3C-027C-615C-DC24A55C6438}"/>
              </a:ext>
            </a:extLst>
          </p:cNvPr>
          <p:cNvPicPr>
            <a:picLocks noChangeAspect="1"/>
          </p:cNvPicPr>
          <p:nvPr/>
        </p:nvPicPr>
        <p:blipFill>
          <a:blip r:embed="rId3"/>
          <a:srcRect l="11020" r="11020"/>
          <a:stretch/>
        </p:blipFill>
        <p:spPr>
          <a:xfrm>
            <a:off x="0" y="0"/>
            <a:ext cx="3563481" cy="6856286"/>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07F5D291-51BE-AA1D-9FCF-16C3FF175093}"/>
              </a:ext>
            </a:extLst>
          </p:cNvPr>
          <p:cNvPicPr>
            <a:picLocks noChangeAspect="1"/>
          </p:cNvPicPr>
          <p:nvPr/>
        </p:nvPicPr>
        <p:blipFill>
          <a:blip r:embed="rId4"/>
          <a:stretch>
            <a:fillRect/>
          </a:stretch>
        </p:blipFill>
        <p:spPr>
          <a:xfrm>
            <a:off x="3989986" y="1987574"/>
            <a:ext cx="7772400" cy="4133103"/>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CE19573A-7C07-CB5A-36BA-F596401D784D}"/>
              </a:ext>
            </a:extLst>
          </p:cNvPr>
          <p:cNvSpPr txBox="1"/>
          <p:nvPr/>
        </p:nvSpPr>
        <p:spPr>
          <a:xfrm>
            <a:off x="5655065" y="6277104"/>
            <a:ext cx="4442242"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5"/>
              </a:rPr>
              <a:t>here</a:t>
            </a:r>
            <a:r>
              <a:rPr lang="en-US">
                <a:latin typeface="Lato" panose="020F0502020204030203" pitchFamily="34" charset="0"/>
                <a:ea typeface="Lato" panose="020F0502020204030203" pitchFamily="34" charset="0"/>
                <a:cs typeface="Lato" panose="020F0502020204030203" pitchFamily="34" charset="0"/>
              </a:rPr>
              <a:t> to access the functional model.</a:t>
            </a:r>
          </a:p>
        </p:txBody>
      </p:sp>
    </p:spTree>
    <p:extLst>
      <p:ext uri="{BB962C8B-B14F-4D97-AF65-F5344CB8AC3E}">
        <p14:creationId xmlns:p14="http://schemas.microsoft.com/office/powerpoint/2010/main" val="3824613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A685-790D-A737-D1E7-8C2DBAF3A2A2}"/>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2382423D-20B7-F478-4C28-EC9B2C6354A2}"/>
              </a:ext>
            </a:extLst>
          </p:cNvPr>
          <p:cNvSpPr/>
          <p:nvPr/>
        </p:nvSpPr>
        <p:spPr>
          <a:xfrm>
            <a:off x="476131" y="0"/>
            <a:ext cx="6496169" cy="1504574"/>
          </a:xfrm>
          <a:prstGeom prst="rect">
            <a:avLst/>
          </a:prstGeom>
          <a:noFill/>
        </p:spPr>
        <p:txBody>
          <a:bodyPr wrap="square" lIns="0" tIns="0" rIns="0" bIns="0" rtlCol="0" anchor="ctr"/>
          <a:lstStyle/>
          <a:p>
            <a:pPr algn="l">
              <a:lnSpc>
                <a:spcPts val="5991"/>
              </a:lnSpc>
              <a:buNone/>
            </a:pPr>
            <a:r>
              <a:rPr lang="en-US" sz="4000" b="1">
                <a:solidFill>
                  <a:srgbClr val="28282E"/>
                </a:solidFill>
                <a:latin typeface="Congenial" panose="02000503040000020004" pitchFamily="2" charset="0"/>
                <a:ea typeface="Recoleta" pitchFamily="34" charset="-122"/>
                <a:cs typeface="Recoleta" pitchFamily="34" charset="-120"/>
              </a:rPr>
              <a:t>Your message should be:</a:t>
            </a:r>
            <a:endParaRPr lang="en-US" sz="4000"/>
          </a:p>
        </p:txBody>
      </p:sp>
      <p:sp>
        <p:nvSpPr>
          <p:cNvPr id="3" name="Object 2">
            <a:extLst>
              <a:ext uri="{FF2B5EF4-FFF2-40B4-BE49-F238E27FC236}">
                <a16:creationId xmlns:a16="http://schemas.microsoft.com/office/drawing/2014/main" id="{E5B12DD0-1E88-9BE7-82F6-0151918664DA}"/>
              </a:ext>
            </a:extLst>
          </p:cNvPr>
          <p:cNvSpPr/>
          <p:nvPr/>
        </p:nvSpPr>
        <p:spPr>
          <a:xfrm>
            <a:off x="8218285" y="5271876"/>
            <a:ext cx="3994531" cy="647538"/>
          </a:xfrm>
          <a:prstGeom prst="rect">
            <a:avLst/>
          </a:prstGeom>
          <a:noFill/>
        </p:spPr>
        <p:txBody>
          <a:bodyPr wrap="square" lIns="0" tIns="0" rIns="0" bIns="0" rtlCol="0" anchor="ctr"/>
          <a:lstStyle/>
          <a:p>
            <a:pPr algn="l">
              <a:lnSpc>
                <a:spcPts val="2579"/>
              </a:lnSpc>
              <a:spcBef>
                <a:spcPts val="1192"/>
              </a:spcBef>
              <a:buNone/>
            </a:pPr>
            <a:r>
              <a:rPr lang="en-US" sz="2250">
                <a:solidFill>
                  <a:srgbClr val="28282E"/>
                </a:solidFill>
                <a:latin typeface="Lato" pitchFamily="34" charset="0"/>
                <a:ea typeface="Lato" pitchFamily="34" charset="-122"/>
                <a:cs typeface="Lato" pitchFamily="34" charset="-120"/>
              </a:rPr>
              <a:t>This is where understanding happens and where decisions can be made.</a:t>
            </a:r>
            <a:endParaRPr lang="en-US"/>
          </a:p>
        </p:txBody>
      </p:sp>
      <p:sp>
        <p:nvSpPr>
          <p:cNvPr id="5" name="Object 4">
            <a:extLst>
              <a:ext uri="{FF2B5EF4-FFF2-40B4-BE49-F238E27FC236}">
                <a16:creationId xmlns:a16="http://schemas.microsoft.com/office/drawing/2014/main" id="{B7C9D990-6B77-917E-B8A2-5FE9DC3612BD}"/>
              </a:ext>
            </a:extLst>
          </p:cNvPr>
          <p:cNvSpPr/>
          <p:nvPr/>
        </p:nvSpPr>
        <p:spPr>
          <a:xfrm>
            <a:off x="11874706" y="6537278"/>
            <a:ext cx="123794" cy="171407"/>
          </a:xfrm>
          <a:prstGeom prst="rect">
            <a:avLst/>
          </a:prstGeom>
          <a:noFill/>
        </p:spPr>
        <p:txBody>
          <a:bodyPr/>
          <a:lstStyle/>
          <a:p>
            <a:endParaRPr lang="en-US"/>
          </a:p>
        </p:txBody>
      </p:sp>
      <p:sp>
        <p:nvSpPr>
          <p:cNvPr id="25" name="Slide Number Placeholder 24">
            <a:extLst>
              <a:ext uri="{FF2B5EF4-FFF2-40B4-BE49-F238E27FC236}">
                <a16:creationId xmlns:a16="http://schemas.microsoft.com/office/drawing/2014/main" id="{9208EC97-4868-9128-7DCA-CFFCA6567864}"/>
              </a:ext>
            </a:extLst>
          </p:cNvPr>
          <p:cNvSpPr>
            <a:spLocks noGrp="1"/>
          </p:cNvSpPr>
          <p:nvPr>
            <p:ph type="sldNum" sz="quarter" idx="4294967295"/>
          </p:nvPr>
        </p:nvSpPr>
        <p:spPr>
          <a:xfrm>
            <a:off x="11826240" y="6515100"/>
            <a:ext cx="800000" cy="300000"/>
          </a:xfrm>
          <a:prstGeom prst="rect">
            <a:avLst/>
          </a:prstGeom>
          <a:extLst>
            <a:ext uri="{C572A759-6A51-4108-AA02-DFA0A04FC94B}">
              <ma14:wrappingTextBoxFlag xmlns="" xmlns:ma14="http://schemas.microsoft.com/office/mac/drawingml/2011/main" val="0"/>
            </a:ext>
          </a:extLst>
        </p:spPr>
        <p:txBody>
          <a:bodyPr/>
          <a:lstStyle>
            <a:lvl1pPr>
              <a:defRPr sz="1100"/>
            </a:lvl1pPr>
          </a:lstStyle>
          <a:p>
            <a:fld id="{F7021451-1387-4CA6-816F-3879F97B5CBC}" type="slidenum">
              <a:rPr lang="en-US" smtClean="0"/>
              <a:t>18</a:t>
            </a:fld>
            <a:endParaRPr lang="en-US"/>
          </a:p>
        </p:txBody>
      </p:sp>
      <p:grpSp>
        <p:nvGrpSpPr>
          <p:cNvPr id="11" name="Group 10">
            <a:extLst>
              <a:ext uri="{FF2B5EF4-FFF2-40B4-BE49-F238E27FC236}">
                <a16:creationId xmlns:a16="http://schemas.microsoft.com/office/drawing/2014/main" id="{1E90A079-584F-602C-2C43-DE3538C1F0D6}"/>
              </a:ext>
            </a:extLst>
          </p:cNvPr>
          <p:cNvGrpSpPr/>
          <p:nvPr/>
        </p:nvGrpSpPr>
        <p:grpSpPr>
          <a:xfrm>
            <a:off x="3012430" y="1295542"/>
            <a:ext cx="6167140" cy="5219558"/>
            <a:chOff x="2800271" y="1285874"/>
            <a:chExt cx="6167140" cy="5219558"/>
          </a:xfrm>
        </p:grpSpPr>
        <p:sp>
          <p:nvSpPr>
            <p:cNvPr id="4" name="Oval 3">
              <a:extLst>
                <a:ext uri="{FF2B5EF4-FFF2-40B4-BE49-F238E27FC236}">
                  <a16:creationId xmlns:a16="http://schemas.microsoft.com/office/drawing/2014/main" id="{A7E59B5B-7BE9-D880-6592-A0FEBBBCEF97}"/>
                </a:ext>
              </a:extLst>
            </p:cNvPr>
            <p:cNvSpPr>
              <a:spLocks noChangeAspect="1"/>
            </p:cNvSpPr>
            <p:nvPr/>
          </p:nvSpPr>
          <p:spPr>
            <a:xfrm>
              <a:off x="2800271" y="1285874"/>
              <a:ext cx="3295729" cy="3291840"/>
            </a:xfrm>
            <a:prstGeom prst="ellipse">
              <a:avLst/>
            </a:prstGeom>
            <a:solidFill>
              <a:srgbClr val="9D2235">
                <a:alpha val="18000"/>
              </a:srgbClr>
            </a:solidFill>
            <a:ln>
              <a:solidFill>
                <a:srgbClr val="9D223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Lato" panose="020F0502020204030203" pitchFamily="34" charset="0"/>
                  <a:ea typeface="Lato" panose="020F0502020204030203" pitchFamily="34" charset="0"/>
                  <a:cs typeface="Lato" panose="020F0502020204030203" pitchFamily="34" charset="0"/>
                </a:rPr>
                <a:t>Audience-driven</a:t>
              </a:r>
            </a:p>
          </p:txBody>
        </p:sp>
        <p:sp>
          <p:nvSpPr>
            <p:cNvPr id="9" name="Oval 8">
              <a:extLst>
                <a:ext uri="{FF2B5EF4-FFF2-40B4-BE49-F238E27FC236}">
                  <a16:creationId xmlns:a16="http://schemas.microsoft.com/office/drawing/2014/main" id="{8DE35090-1CAD-EC01-3737-F1CCD071FB42}"/>
                </a:ext>
              </a:extLst>
            </p:cNvPr>
            <p:cNvSpPr>
              <a:spLocks noChangeAspect="1"/>
            </p:cNvSpPr>
            <p:nvPr/>
          </p:nvSpPr>
          <p:spPr>
            <a:xfrm>
              <a:off x="5671682" y="1304119"/>
              <a:ext cx="3295729" cy="3291840"/>
            </a:xfrm>
            <a:prstGeom prst="ellipse">
              <a:avLst/>
            </a:prstGeom>
            <a:solidFill>
              <a:srgbClr val="9D2235">
                <a:alpha val="18000"/>
              </a:srgbClr>
            </a:solidFill>
            <a:ln>
              <a:solidFill>
                <a:srgbClr val="9D223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Lato" panose="020F0502020204030203" pitchFamily="34" charset="0"/>
                  <a:ea typeface="Lato" panose="020F0502020204030203" pitchFamily="34" charset="0"/>
                  <a:cs typeface="Lato" panose="020F0502020204030203" pitchFamily="34" charset="0"/>
                </a:rPr>
                <a:t>Goal-minded</a:t>
              </a:r>
            </a:p>
          </p:txBody>
        </p:sp>
        <p:sp>
          <p:nvSpPr>
            <p:cNvPr id="10" name="Oval 9">
              <a:extLst>
                <a:ext uri="{FF2B5EF4-FFF2-40B4-BE49-F238E27FC236}">
                  <a16:creationId xmlns:a16="http://schemas.microsoft.com/office/drawing/2014/main" id="{4ACC623C-554B-6EB2-0256-D9E2E99D8DFA}"/>
                </a:ext>
              </a:extLst>
            </p:cNvPr>
            <p:cNvSpPr>
              <a:spLocks noChangeAspect="1"/>
            </p:cNvSpPr>
            <p:nvPr/>
          </p:nvSpPr>
          <p:spPr>
            <a:xfrm>
              <a:off x="4209592" y="3213592"/>
              <a:ext cx="3295729" cy="3291840"/>
            </a:xfrm>
            <a:prstGeom prst="ellipse">
              <a:avLst/>
            </a:prstGeom>
            <a:solidFill>
              <a:srgbClr val="9D2235">
                <a:alpha val="18000"/>
              </a:srgbClr>
            </a:solidFill>
            <a:ln>
              <a:solidFill>
                <a:srgbClr val="9D223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Lato" panose="020F0502020204030203" pitchFamily="34" charset="0"/>
                  <a:ea typeface="Lato" panose="020F0502020204030203" pitchFamily="34" charset="0"/>
                  <a:cs typeface="Lato" panose="020F0502020204030203" pitchFamily="34" charset="0"/>
                </a:rPr>
                <a:t>Front-loaded</a:t>
              </a:r>
            </a:p>
          </p:txBody>
        </p:sp>
      </p:grpSp>
      <p:cxnSp>
        <p:nvCxnSpPr>
          <p:cNvPr id="15" name="Straight Arrow Connector 14">
            <a:extLst>
              <a:ext uri="{FF2B5EF4-FFF2-40B4-BE49-F238E27FC236}">
                <a16:creationId xmlns:a16="http://schemas.microsoft.com/office/drawing/2014/main" id="{71AD2E9D-0E4A-CEE8-0ADB-F033D5B0138D}"/>
              </a:ext>
            </a:extLst>
          </p:cNvPr>
          <p:cNvCxnSpPr>
            <a:cxnSpLocks/>
          </p:cNvCxnSpPr>
          <p:nvPr/>
        </p:nvCxnSpPr>
        <p:spPr>
          <a:xfrm flipH="1" flipV="1">
            <a:off x="6308159" y="3600450"/>
            <a:ext cx="1792854" cy="1671426"/>
          </a:xfrm>
          <a:prstGeom prst="straightConnector1">
            <a:avLst/>
          </a:prstGeom>
          <a:ln w="57150">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09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0">
    <p:bg>
      <p:bgPr>
        <a:solidFill>
          <a:srgbClr val="F1F5EE"/>
        </a:solidFill>
        <a:effectLst/>
      </p:bgPr>
    </p:bg>
    <p:spTree>
      <p:nvGrpSpPr>
        <p:cNvPr id="1" name=""/>
        <p:cNvGrpSpPr/>
        <p:nvPr/>
      </p:nvGrpSpPr>
      <p:grpSpPr>
        <a:xfrm>
          <a:off x="0" y="0"/>
          <a:ext cx="0" cy="0"/>
          <a:chOff x="0" y="0"/>
          <a:chExt cx="0" cy="0"/>
        </a:xfrm>
      </p:grpSpPr>
      <p:sp>
        <p:nvSpPr>
          <p:cNvPr id="8" name="Object 7"/>
          <p:cNvSpPr/>
          <p:nvPr/>
        </p:nvSpPr>
        <p:spPr>
          <a:xfrm>
            <a:off x="430008" y="1750674"/>
            <a:ext cx="4798582" cy="3258039"/>
          </a:xfrm>
          <a:prstGeom prst="rect">
            <a:avLst/>
          </a:prstGeom>
          <a:solidFill>
            <a:srgbClr val="FFFFFF"/>
          </a:solidFill>
        </p:spPr>
        <p:txBody>
          <a:bodyPr/>
          <a:lstStyle/>
          <a:p>
            <a:endParaRPr lang="en-US"/>
          </a:p>
        </p:txBody>
      </p:sp>
      <p:sp>
        <p:nvSpPr>
          <p:cNvPr id="9" name="Object 8"/>
          <p:cNvSpPr/>
          <p:nvPr/>
        </p:nvSpPr>
        <p:spPr>
          <a:xfrm>
            <a:off x="223684" y="1857697"/>
            <a:ext cx="5176991" cy="752287"/>
          </a:xfrm>
          <a:prstGeom prst="rect">
            <a:avLst/>
          </a:prstGeom>
          <a:noFill/>
        </p:spPr>
        <p:txBody>
          <a:bodyPr wrap="square" lIns="0" tIns="0" rIns="0" bIns="0" rtlCol="0" anchor="t"/>
          <a:lstStyle/>
          <a:p>
            <a:pPr algn="ctr">
              <a:lnSpc>
                <a:spcPts val="5964"/>
              </a:lnSpc>
              <a:buNone/>
            </a:pPr>
            <a:r>
              <a:rPr lang="en-US" sz="3600" b="1">
                <a:solidFill>
                  <a:srgbClr val="28282E"/>
                </a:solidFill>
                <a:latin typeface="Congenial" panose="02000503040000020004" pitchFamily="2" charset="0"/>
                <a:ea typeface="Recoleta" pitchFamily="34" charset="-122"/>
                <a:cs typeface="Recoleta" pitchFamily="34" charset="-120"/>
              </a:rPr>
              <a:t>Business Writing</a:t>
            </a:r>
            <a:endParaRPr lang="en-US" sz="3600"/>
          </a:p>
        </p:txBody>
      </p:sp>
      <p:sp>
        <p:nvSpPr>
          <p:cNvPr id="10" name="Object 9"/>
          <p:cNvSpPr/>
          <p:nvPr/>
        </p:nvSpPr>
        <p:spPr>
          <a:xfrm>
            <a:off x="622753" y="2885014"/>
            <a:ext cx="4636020" cy="1762943"/>
          </a:xfrm>
          <a:prstGeom prst="rect">
            <a:avLst/>
          </a:prstGeom>
          <a:noFill/>
        </p:spPr>
        <p:txBody>
          <a:bodyPr wrap="square" lIns="0" tIns="0" rIns="0" bIns="0" rtlCol="0" anchor="t"/>
          <a:lstStyle/>
          <a:p>
            <a:pPr marL="285750" indent="-285750" fontAlgn="base">
              <a:buFont typeface="Arial" panose="020B0604020202020204" pitchFamily="34" charset="0"/>
              <a:buChar char="•"/>
            </a:pPr>
            <a:r>
              <a:rPr lang="en-US" sz="2800">
                <a:latin typeface="Lato" panose="020F0502020204030203" pitchFamily="34" charset="0"/>
                <a:ea typeface="Lato" panose="020F0502020204030203" pitchFamily="34" charset="0"/>
                <a:cs typeface="Lato" panose="020F0502020204030203" pitchFamily="34" charset="0"/>
              </a:rPr>
              <a:t>Audience-driven​</a:t>
            </a:r>
          </a:p>
          <a:p>
            <a:pPr marL="285750" indent="-285750" fontAlgn="base">
              <a:buFont typeface="Arial" panose="020B0604020202020204" pitchFamily="34" charset="0"/>
              <a:buChar char="•"/>
            </a:pPr>
            <a:r>
              <a:rPr lang="en-US" sz="2800">
                <a:latin typeface="Lato" panose="020F0502020204030203" pitchFamily="34" charset="0"/>
                <a:ea typeface="Lato" panose="020F0502020204030203" pitchFamily="34" charset="0"/>
                <a:cs typeface="Lato" panose="020F0502020204030203" pitchFamily="34" charset="0"/>
              </a:rPr>
              <a:t>Goal-minded​</a:t>
            </a:r>
          </a:p>
          <a:p>
            <a:pPr marL="285750" indent="-285750" fontAlgn="base">
              <a:buFont typeface="Arial" panose="020B0604020202020204" pitchFamily="34" charset="0"/>
              <a:buChar char="•"/>
            </a:pPr>
            <a:r>
              <a:rPr lang="en-US" sz="2800">
                <a:latin typeface="Lato" panose="020F0502020204030203" pitchFamily="34" charset="0"/>
                <a:ea typeface="Lato" panose="020F0502020204030203" pitchFamily="34" charset="0"/>
                <a:cs typeface="Lato" panose="020F0502020204030203" pitchFamily="34" charset="0"/>
              </a:rPr>
              <a:t>Front-loaded</a:t>
            </a:r>
          </a:p>
        </p:txBody>
      </p:sp>
      <p:sp>
        <p:nvSpPr>
          <p:cNvPr id="14" name="Object 13"/>
          <p:cNvSpPr/>
          <p:nvPr/>
        </p:nvSpPr>
        <p:spPr>
          <a:xfrm>
            <a:off x="11789002" y="6537278"/>
            <a:ext cx="209498" cy="171407"/>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 xmlns:ma14="http://schemas.microsoft.com/office/mac/drawingml/2011/main" val="0"/>
            </a:ext>
          </a:extLst>
        </p:spPr>
        <p:txBody>
          <a:bodyPr/>
          <a:lstStyle>
            <a:lvl1pPr>
              <a:defRPr sz="1100"/>
            </a:lvl1pPr>
          </a:lstStyle>
          <a:p>
            <a:fld id="{F7021451-1387-4CA6-816F-3879F97B5CBC}" type="slidenum">
              <a:rPr lang="en-US" smtClean="0"/>
              <a:t>19</a:t>
            </a:fld>
            <a:endParaRPr lang="en-US"/>
          </a:p>
        </p:txBody>
      </p:sp>
      <p:sp>
        <p:nvSpPr>
          <p:cNvPr id="15" name="Object 7">
            <a:extLst>
              <a:ext uri="{FF2B5EF4-FFF2-40B4-BE49-F238E27FC236}">
                <a16:creationId xmlns:a16="http://schemas.microsoft.com/office/drawing/2014/main" id="{CACC2EBC-ABF6-026F-1064-8EC7706B193D}"/>
              </a:ext>
            </a:extLst>
          </p:cNvPr>
          <p:cNvSpPr/>
          <p:nvPr/>
        </p:nvSpPr>
        <p:spPr>
          <a:xfrm>
            <a:off x="6858002" y="1750674"/>
            <a:ext cx="4798581" cy="3258039"/>
          </a:xfrm>
          <a:prstGeom prst="rect">
            <a:avLst/>
          </a:prstGeom>
          <a:solidFill>
            <a:srgbClr val="FFFFFF"/>
          </a:solidFill>
        </p:spPr>
        <p:txBody>
          <a:bodyPr/>
          <a:lstStyle/>
          <a:p>
            <a:endParaRPr lang="en-US"/>
          </a:p>
        </p:txBody>
      </p:sp>
      <p:sp>
        <p:nvSpPr>
          <p:cNvPr id="16" name="Object 8">
            <a:extLst>
              <a:ext uri="{FF2B5EF4-FFF2-40B4-BE49-F238E27FC236}">
                <a16:creationId xmlns:a16="http://schemas.microsoft.com/office/drawing/2014/main" id="{49127413-9357-92D3-941A-42C801AB730A}"/>
              </a:ext>
            </a:extLst>
          </p:cNvPr>
          <p:cNvSpPr/>
          <p:nvPr/>
        </p:nvSpPr>
        <p:spPr>
          <a:xfrm>
            <a:off x="6621494" y="1857697"/>
            <a:ext cx="5434158" cy="752287"/>
          </a:xfrm>
          <a:prstGeom prst="rect">
            <a:avLst/>
          </a:prstGeom>
          <a:noFill/>
        </p:spPr>
        <p:txBody>
          <a:bodyPr wrap="square" lIns="0" tIns="0" rIns="0" bIns="0" rtlCol="0" anchor="t"/>
          <a:lstStyle/>
          <a:p>
            <a:pPr algn="ctr">
              <a:lnSpc>
                <a:spcPts val="5964"/>
              </a:lnSpc>
              <a:buNone/>
            </a:pPr>
            <a:r>
              <a:rPr lang="en-US" sz="3600" b="1">
                <a:solidFill>
                  <a:srgbClr val="28282E"/>
                </a:solidFill>
                <a:latin typeface="Congenial" panose="02000503040000020004" pitchFamily="2" charset="0"/>
                <a:ea typeface="Recoleta" pitchFamily="34" charset="-122"/>
                <a:cs typeface="Recoleta" pitchFamily="34" charset="-120"/>
              </a:rPr>
              <a:t>Academic Writing</a:t>
            </a:r>
            <a:endParaRPr lang="en-US" sz="3600"/>
          </a:p>
        </p:txBody>
      </p:sp>
      <p:sp>
        <p:nvSpPr>
          <p:cNvPr id="17" name="Object 9">
            <a:extLst>
              <a:ext uri="{FF2B5EF4-FFF2-40B4-BE49-F238E27FC236}">
                <a16:creationId xmlns:a16="http://schemas.microsoft.com/office/drawing/2014/main" id="{413BECDC-17FB-7C94-C46A-5F5BCBA4F21F}"/>
              </a:ext>
            </a:extLst>
          </p:cNvPr>
          <p:cNvSpPr/>
          <p:nvPr/>
        </p:nvSpPr>
        <p:spPr>
          <a:xfrm>
            <a:off x="7020563" y="2885014"/>
            <a:ext cx="4636020" cy="1762943"/>
          </a:xfrm>
          <a:prstGeom prst="rect">
            <a:avLst/>
          </a:prstGeom>
          <a:noFill/>
        </p:spPr>
        <p:txBody>
          <a:bodyPr wrap="square" lIns="0" tIns="0" rIns="0" bIns="0" rtlCol="0" anchor="t"/>
          <a:lstStyle/>
          <a:p>
            <a:pPr marL="285750" indent="-285750" fontAlgn="base">
              <a:buFont typeface="Arial" panose="020B0604020202020204" pitchFamily="34" charset="0"/>
              <a:buChar char="•"/>
            </a:pPr>
            <a:r>
              <a:rPr lang="en-US" sz="2800">
                <a:latin typeface="Lato" panose="020F0502020204030203" pitchFamily="34" charset="0"/>
                <a:ea typeface="Lato" panose="020F0502020204030203" pitchFamily="34" charset="0"/>
                <a:cs typeface="Lato" panose="020F0502020204030203" pitchFamily="34" charset="0"/>
              </a:rPr>
              <a:t>Build to your argument</a:t>
            </a:r>
          </a:p>
          <a:p>
            <a:pPr marL="285750" indent="-285750" fontAlgn="base">
              <a:buFont typeface="Arial" panose="020B0604020202020204" pitchFamily="34" charset="0"/>
              <a:buChar char="•"/>
            </a:pPr>
            <a:r>
              <a:rPr lang="en-US" sz="2800">
                <a:latin typeface="Lato" panose="020F0502020204030203" pitchFamily="34" charset="0"/>
                <a:ea typeface="Lato" panose="020F0502020204030203" pitchFamily="34" charset="0"/>
                <a:cs typeface="Lato" panose="020F0502020204030203" pitchFamily="34" charset="0"/>
              </a:rPr>
              <a:t>Favors nuance over brevity</a:t>
            </a:r>
          </a:p>
        </p:txBody>
      </p:sp>
      <p:sp>
        <p:nvSpPr>
          <p:cNvPr id="18" name="Object 8">
            <a:extLst>
              <a:ext uri="{FF2B5EF4-FFF2-40B4-BE49-F238E27FC236}">
                <a16:creationId xmlns:a16="http://schemas.microsoft.com/office/drawing/2014/main" id="{BDEDA817-DFD8-0599-FA06-BF16DA06FFA6}"/>
              </a:ext>
            </a:extLst>
          </p:cNvPr>
          <p:cNvSpPr/>
          <p:nvPr/>
        </p:nvSpPr>
        <p:spPr>
          <a:xfrm>
            <a:off x="5627659" y="2942760"/>
            <a:ext cx="936683" cy="752287"/>
          </a:xfrm>
          <a:prstGeom prst="rect">
            <a:avLst/>
          </a:prstGeom>
          <a:noFill/>
        </p:spPr>
        <p:txBody>
          <a:bodyPr wrap="square" lIns="0" tIns="0" rIns="0" bIns="0" rtlCol="0" anchor="t"/>
          <a:lstStyle/>
          <a:p>
            <a:pPr algn="ctr">
              <a:lnSpc>
                <a:spcPts val="5964"/>
              </a:lnSpc>
              <a:buNone/>
            </a:pPr>
            <a:r>
              <a:rPr lang="en-US" sz="3600" b="1">
                <a:solidFill>
                  <a:srgbClr val="28282E"/>
                </a:solidFill>
                <a:latin typeface="Congenial" panose="02000503040000020004" pitchFamily="2" charset="0"/>
                <a:ea typeface="Recoleta" pitchFamily="34" charset="-122"/>
              </a:rPr>
              <a:t>vs.</a:t>
            </a:r>
            <a:endParaRPr lang="en-US"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49" name="Object 1">
            <a:extLst>
              <a:ext uri="{FF2B5EF4-FFF2-40B4-BE49-F238E27FC236}">
                <a16:creationId xmlns:a16="http://schemas.microsoft.com/office/drawing/2014/main" id="{CB3ECB24-7911-A701-3D19-2BF4F96545CD}"/>
              </a:ext>
            </a:extLst>
          </p:cNvPr>
          <p:cNvSpPr/>
          <p:nvPr/>
        </p:nvSpPr>
        <p:spPr>
          <a:xfrm>
            <a:off x="0" y="516594"/>
            <a:ext cx="1218895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What you will learn in FBC this semester...</a:t>
            </a:r>
            <a:endParaRPr lang="en-US"/>
          </a:p>
        </p:txBody>
      </p:sp>
      <p:grpSp>
        <p:nvGrpSpPr>
          <p:cNvPr id="3" name="Group 2">
            <a:extLst>
              <a:ext uri="{FF2B5EF4-FFF2-40B4-BE49-F238E27FC236}">
                <a16:creationId xmlns:a16="http://schemas.microsoft.com/office/drawing/2014/main" id="{6E1994A8-CDDD-4DCB-CFBB-021BDF3374E1}"/>
              </a:ext>
            </a:extLst>
          </p:cNvPr>
          <p:cNvGrpSpPr/>
          <p:nvPr/>
        </p:nvGrpSpPr>
        <p:grpSpPr>
          <a:xfrm>
            <a:off x="853366" y="2085602"/>
            <a:ext cx="10485268" cy="3555405"/>
            <a:chOff x="1018801" y="2085602"/>
            <a:chExt cx="10485268" cy="3555405"/>
          </a:xfrm>
        </p:grpSpPr>
        <p:pic>
          <p:nvPicPr>
            <p:cNvPr id="31" name="Object 10">
              <a:extLst>
                <a:ext uri="{FF2B5EF4-FFF2-40B4-BE49-F238E27FC236}">
                  <a16:creationId xmlns:a16="http://schemas.microsoft.com/office/drawing/2014/main" id="{C267F69B-FAC1-736A-8010-7E3A0C714E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7894" y="2085602"/>
              <a:ext cx="1333167" cy="1342689"/>
            </a:xfrm>
            <a:prstGeom prst="rect">
              <a:avLst/>
            </a:prstGeom>
          </p:spPr>
        </p:pic>
        <p:sp>
          <p:nvSpPr>
            <p:cNvPr id="32" name="Object 11">
              <a:extLst>
                <a:ext uri="{FF2B5EF4-FFF2-40B4-BE49-F238E27FC236}">
                  <a16:creationId xmlns:a16="http://schemas.microsoft.com/office/drawing/2014/main" id="{9F4E0D58-7FEB-E0BC-4519-D7A80FFBF13A}"/>
                </a:ext>
              </a:extLst>
            </p:cNvPr>
            <p:cNvSpPr/>
            <p:nvPr/>
          </p:nvSpPr>
          <p:spPr>
            <a:xfrm>
              <a:off x="5570732" y="2499309"/>
              <a:ext cx="1047488" cy="542789"/>
            </a:xfrm>
            <a:prstGeom prst="rect">
              <a:avLst/>
            </a:prstGeom>
            <a:noFill/>
          </p:spPr>
          <p:txBody>
            <a:bodyPr wrap="square" lIns="0" tIns="0" rIns="0" bIns="0" rtlCol="0" anchor="t"/>
            <a:lstStyle/>
            <a:p>
              <a:pPr algn="ctr">
                <a:lnSpc>
                  <a:spcPts val="4346"/>
                </a:lnSpc>
                <a:buNone/>
              </a:pPr>
              <a:r>
                <a:rPr lang="en-US" sz="3825">
                  <a:solidFill>
                    <a:srgbClr val="FFFFFF"/>
                  </a:solidFill>
                  <a:latin typeface="Congenial" panose="02000503040000020004" pitchFamily="2" charset="0"/>
                  <a:ea typeface="Recoleta" pitchFamily="34" charset="-122"/>
                  <a:cs typeface="Recoleta" pitchFamily="34" charset="-120"/>
                </a:rPr>
                <a:t>FBC</a:t>
              </a:r>
              <a:endParaRPr lang="en-US"/>
            </a:p>
          </p:txBody>
        </p:sp>
        <p:sp>
          <p:nvSpPr>
            <p:cNvPr id="33" name="Object 12">
              <a:extLst>
                <a:ext uri="{FF2B5EF4-FFF2-40B4-BE49-F238E27FC236}">
                  <a16:creationId xmlns:a16="http://schemas.microsoft.com/office/drawing/2014/main" id="{A42C2F43-A684-69A1-DEB6-EF775E1B0AA4}"/>
                </a:ext>
              </a:extLst>
            </p:cNvPr>
            <p:cNvSpPr/>
            <p:nvPr/>
          </p:nvSpPr>
          <p:spPr>
            <a:xfrm>
              <a:off x="2983436" y="2395155"/>
              <a:ext cx="714196" cy="714196"/>
            </a:xfrm>
            <a:prstGeom prst="ellipse">
              <a:avLst/>
            </a:prstGeom>
            <a:solidFill>
              <a:srgbClr val="747474"/>
            </a:solidFill>
            <a:ln w="50800">
              <a:noFill/>
              <a:prstDash val="solid"/>
              <a:miter lim="800000"/>
            </a:ln>
          </p:spPr>
          <p:txBody>
            <a:bodyPr/>
            <a:lstStyle/>
            <a:p>
              <a:endParaRPr lang="en-US"/>
            </a:p>
          </p:txBody>
        </p:sp>
        <p:pic>
          <p:nvPicPr>
            <p:cNvPr id="34" name="Object 13">
              <a:extLst>
                <a:ext uri="{FF2B5EF4-FFF2-40B4-BE49-F238E27FC236}">
                  <a16:creationId xmlns:a16="http://schemas.microsoft.com/office/drawing/2014/main" id="{431B7ACB-B6E1-F264-D6E6-27D9401CFF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6843" y="2598525"/>
              <a:ext cx="304724" cy="304724"/>
            </a:xfrm>
            <a:prstGeom prst="rect">
              <a:avLst/>
            </a:prstGeom>
          </p:spPr>
        </p:pic>
        <p:sp>
          <p:nvSpPr>
            <p:cNvPr id="35" name="Object 14">
              <a:extLst>
                <a:ext uri="{FF2B5EF4-FFF2-40B4-BE49-F238E27FC236}">
                  <a16:creationId xmlns:a16="http://schemas.microsoft.com/office/drawing/2014/main" id="{593C2C09-2B58-0697-1071-AE283897ECBE}"/>
                </a:ext>
              </a:extLst>
            </p:cNvPr>
            <p:cNvSpPr/>
            <p:nvPr/>
          </p:nvSpPr>
          <p:spPr>
            <a:xfrm>
              <a:off x="1018801" y="2386281"/>
              <a:ext cx="1755353" cy="294640"/>
            </a:xfrm>
            <a:prstGeom prst="rect">
              <a:avLst/>
            </a:prstGeom>
            <a:noFill/>
          </p:spPr>
          <p:txBody>
            <a:bodyPr wrap="square" lIns="0" tIns="0" rIns="0" bIns="0" rtlCol="0" anchor="t"/>
            <a:lstStyle/>
            <a:p>
              <a:pPr algn="ctr">
                <a:lnSpc>
                  <a:spcPts val="2063"/>
                </a:lnSpc>
                <a:buNone/>
              </a:pPr>
              <a:r>
                <a:rPr lang="en-US" sz="2000">
                  <a:latin typeface="Congenial"/>
                  <a:ea typeface="Lato"/>
                  <a:cs typeface="Lato"/>
                </a:rPr>
                <a:t>Starting Up</a:t>
              </a:r>
            </a:p>
          </p:txBody>
        </p:sp>
        <p:sp>
          <p:nvSpPr>
            <p:cNvPr id="36" name="Object 15">
              <a:extLst>
                <a:ext uri="{FF2B5EF4-FFF2-40B4-BE49-F238E27FC236}">
                  <a16:creationId xmlns:a16="http://schemas.microsoft.com/office/drawing/2014/main" id="{994F12D2-0F3E-122B-EB39-52FFB298FB57}"/>
                </a:ext>
              </a:extLst>
            </p:cNvPr>
            <p:cNvSpPr/>
            <p:nvPr/>
          </p:nvSpPr>
          <p:spPr>
            <a:xfrm>
              <a:off x="1018801" y="2728446"/>
              <a:ext cx="1765600" cy="380905"/>
            </a:xfrm>
            <a:prstGeom prst="rect">
              <a:avLst/>
            </a:prstGeom>
            <a:noFill/>
          </p:spPr>
          <p:txBody>
            <a:bodyPr wrap="square" lIns="0" tIns="0" rIns="0" bIns="0" rtlCol="0" anchor="t"/>
            <a:lstStyle/>
            <a:p>
              <a:pPr algn="ctr">
                <a:spcBef>
                  <a:spcPts val="965"/>
                </a:spcBef>
                <a:buNone/>
              </a:pPr>
              <a:r>
                <a:rPr lang="en-US" sz="15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Learn best practices, build your resiliency</a:t>
              </a:r>
              <a:endParaRPr lang="en-US">
                <a:solidFill>
                  <a:schemeClr val="tx1">
                    <a:lumMod val="75000"/>
                    <a:lumOff val="25000"/>
                  </a:schemeClr>
                </a:solidFill>
              </a:endParaRPr>
            </a:p>
          </p:txBody>
        </p:sp>
        <p:sp>
          <p:nvSpPr>
            <p:cNvPr id="37" name="Object 16">
              <a:extLst>
                <a:ext uri="{FF2B5EF4-FFF2-40B4-BE49-F238E27FC236}">
                  <a16:creationId xmlns:a16="http://schemas.microsoft.com/office/drawing/2014/main" id="{53BF39D2-AD86-7AAF-2856-E415CCE9AE70}"/>
                </a:ext>
              </a:extLst>
            </p:cNvPr>
            <p:cNvSpPr/>
            <p:nvPr/>
          </p:nvSpPr>
          <p:spPr>
            <a:xfrm>
              <a:off x="4272487" y="4918119"/>
              <a:ext cx="714196" cy="714196"/>
            </a:xfrm>
            <a:prstGeom prst="ellipse">
              <a:avLst/>
            </a:prstGeom>
            <a:solidFill>
              <a:srgbClr val="9D2235"/>
            </a:solidFill>
            <a:ln w="50800">
              <a:noFill/>
              <a:prstDash val="solid"/>
              <a:miter lim="800000"/>
            </a:ln>
          </p:spPr>
          <p:txBody>
            <a:bodyPr/>
            <a:lstStyle/>
            <a:p>
              <a:endParaRPr lang="en-US"/>
            </a:p>
          </p:txBody>
        </p:sp>
        <p:pic>
          <p:nvPicPr>
            <p:cNvPr id="38" name="Object 17">
              <a:extLst>
                <a:ext uri="{FF2B5EF4-FFF2-40B4-BE49-F238E27FC236}">
                  <a16:creationId xmlns:a16="http://schemas.microsoft.com/office/drawing/2014/main" id="{1E6FB84C-FBFD-C0C4-A327-DDBE702F56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2108" y="5120300"/>
              <a:ext cx="342814" cy="314246"/>
            </a:xfrm>
            <a:prstGeom prst="rect">
              <a:avLst/>
            </a:prstGeom>
          </p:spPr>
        </p:pic>
        <p:sp>
          <p:nvSpPr>
            <p:cNvPr id="39" name="Object 18">
              <a:extLst>
                <a:ext uri="{FF2B5EF4-FFF2-40B4-BE49-F238E27FC236}">
                  <a16:creationId xmlns:a16="http://schemas.microsoft.com/office/drawing/2014/main" id="{EA9CDC6C-21C2-973D-C473-E5CA60968052}"/>
                </a:ext>
              </a:extLst>
            </p:cNvPr>
            <p:cNvSpPr/>
            <p:nvPr/>
          </p:nvSpPr>
          <p:spPr>
            <a:xfrm>
              <a:off x="1969749" y="4916934"/>
              <a:ext cx="1937853" cy="257111"/>
            </a:xfrm>
            <a:prstGeom prst="rect">
              <a:avLst/>
            </a:prstGeom>
            <a:noFill/>
          </p:spPr>
          <p:txBody>
            <a:bodyPr wrap="square" lIns="0" tIns="0" rIns="0" bIns="0" rtlCol="0" anchor="t"/>
            <a:lstStyle/>
            <a:p>
              <a:pPr algn="ctr">
                <a:lnSpc>
                  <a:spcPts val="2063"/>
                </a:lnSpc>
                <a:buNone/>
              </a:pPr>
              <a:r>
                <a:rPr lang="en-US" sz="2000">
                  <a:solidFill>
                    <a:srgbClr val="9D2235"/>
                  </a:solidFill>
                  <a:latin typeface="Congenial"/>
                  <a:ea typeface="Lato"/>
                  <a:cs typeface="Lato"/>
                </a:rPr>
                <a:t>Communication</a:t>
              </a:r>
            </a:p>
          </p:txBody>
        </p:sp>
        <p:sp>
          <p:nvSpPr>
            <p:cNvPr id="40" name="Object 19">
              <a:extLst>
                <a:ext uri="{FF2B5EF4-FFF2-40B4-BE49-F238E27FC236}">
                  <a16:creationId xmlns:a16="http://schemas.microsoft.com/office/drawing/2014/main" id="{6E608D11-89A7-8945-0681-F25767996506}"/>
                </a:ext>
              </a:extLst>
            </p:cNvPr>
            <p:cNvSpPr/>
            <p:nvPr/>
          </p:nvSpPr>
          <p:spPr>
            <a:xfrm>
              <a:off x="1989542" y="5234747"/>
              <a:ext cx="1937853" cy="380905"/>
            </a:xfrm>
            <a:prstGeom prst="rect">
              <a:avLst/>
            </a:prstGeom>
            <a:noFill/>
          </p:spPr>
          <p:txBody>
            <a:bodyPr wrap="square" lIns="0" tIns="0" rIns="0" bIns="0" rtlCol="0" anchor="t"/>
            <a:lstStyle/>
            <a:p>
              <a:pPr algn="ctr">
                <a:spcBef>
                  <a:spcPts val="965"/>
                </a:spcBef>
                <a:buNone/>
              </a:pPr>
              <a:r>
                <a:rPr lang="en-US" sz="15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How college changes how you communicate</a:t>
              </a:r>
              <a:endParaRPr lang="en-US">
                <a:solidFill>
                  <a:schemeClr val="tx1">
                    <a:lumMod val="75000"/>
                    <a:lumOff val="25000"/>
                  </a:schemeClr>
                </a:solidFill>
              </a:endParaRPr>
            </a:p>
          </p:txBody>
        </p:sp>
        <p:sp>
          <p:nvSpPr>
            <p:cNvPr id="41" name="Object 20">
              <a:extLst>
                <a:ext uri="{FF2B5EF4-FFF2-40B4-BE49-F238E27FC236}">
                  <a16:creationId xmlns:a16="http://schemas.microsoft.com/office/drawing/2014/main" id="{A697D529-14B4-9FD2-622B-3C2842668407}"/>
                </a:ext>
              </a:extLst>
            </p:cNvPr>
            <p:cNvSpPr/>
            <p:nvPr/>
          </p:nvSpPr>
          <p:spPr>
            <a:xfrm>
              <a:off x="7092024" y="4916934"/>
              <a:ext cx="714196" cy="714196"/>
            </a:xfrm>
            <a:prstGeom prst="ellipse">
              <a:avLst/>
            </a:prstGeom>
            <a:solidFill>
              <a:srgbClr val="747474"/>
            </a:solidFill>
            <a:ln w="50800">
              <a:noFill/>
              <a:prstDash val="solid"/>
              <a:miter lim="800000"/>
            </a:ln>
          </p:spPr>
          <p:txBody>
            <a:bodyPr/>
            <a:lstStyle/>
            <a:p>
              <a:endParaRPr lang="en-US"/>
            </a:p>
          </p:txBody>
        </p:sp>
        <p:pic>
          <p:nvPicPr>
            <p:cNvPr id="42" name="Object 21">
              <a:extLst>
                <a:ext uri="{FF2B5EF4-FFF2-40B4-BE49-F238E27FC236}">
                  <a16:creationId xmlns:a16="http://schemas.microsoft.com/office/drawing/2014/main" id="{E7DBAF83-244D-2FFA-213C-BE7092D33C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4012" y="5135855"/>
              <a:ext cx="418995" cy="276156"/>
            </a:xfrm>
            <a:prstGeom prst="rect">
              <a:avLst/>
            </a:prstGeom>
          </p:spPr>
        </p:pic>
        <p:sp>
          <p:nvSpPr>
            <p:cNvPr id="43" name="Object 22">
              <a:extLst>
                <a:ext uri="{FF2B5EF4-FFF2-40B4-BE49-F238E27FC236}">
                  <a16:creationId xmlns:a16="http://schemas.microsoft.com/office/drawing/2014/main" id="{48E7351C-7B12-EFBF-6D2C-3AD422C27BA6}"/>
                </a:ext>
              </a:extLst>
            </p:cNvPr>
            <p:cNvSpPr/>
            <p:nvPr/>
          </p:nvSpPr>
          <p:spPr>
            <a:xfrm>
              <a:off x="7958208" y="4916934"/>
              <a:ext cx="2392193" cy="257111"/>
            </a:xfrm>
            <a:prstGeom prst="rect">
              <a:avLst/>
            </a:prstGeom>
            <a:noFill/>
          </p:spPr>
          <p:txBody>
            <a:bodyPr wrap="square" lIns="0" tIns="0" rIns="0" bIns="0" rtlCol="0" anchor="t"/>
            <a:lstStyle/>
            <a:p>
              <a:pPr algn="ctr">
                <a:buNone/>
              </a:pPr>
              <a:r>
                <a:rPr lang="en-US" sz="2000">
                  <a:latin typeface="Congenial"/>
                  <a:ea typeface="Lato"/>
                  <a:cs typeface="Lato"/>
                </a:rPr>
                <a:t>All Things Walton</a:t>
              </a:r>
            </a:p>
          </p:txBody>
        </p:sp>
        <p:sp>
          <p:nvSpPr>
            <p:cNvPr id="44" name="Object 23">
              <a:extLst>
                <a:ext uri="{FF2B5EF4-FFF2-40B4-BE49-F238E27FC236}">
                  <a16:creationId xmlns:a16="http://schemas.microsoft.com/office/drawing/2014/main" id="{D4EB139A-1025-EBE2-ED18-54F1ECE2D3FE}"/>
                </a:ext>
              </a:extLst>
            </p:cNvPr>
            <p:cNvSpPr/>
            <p:nvPr/>
          </p:nvSpPr>
          <p:spPr>
            <a:xfrm>
              <a:off x="8224739" y="5260102"/>
              <a:ext cx="1916903" cy="380905"/>
            </a:xfrm>
            <a:prstGeom prst="rect">
              <a:avLst/>
            </a:prstGeom>
            <a:noFill/>
          </p:spPr>
          <p:txBody>
            <a:bodyPr wrap="square" lIns="0" tIns="0" rIns="0" bIns="0" rtlCol="0" anchor="t"/>
            <a:lstStyle/>
            <a:p>
              <a:pPr algn="ctr">
                <a:spcBef>
                  <a:spcPts val="965"/>
                </a:spcBef>
                <a:buNone/>
              </a:pPr>
              <a:r>
                <a:rPr lang="en-US" sz="15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From course selection to majors/minors</a:t>
              </a:r>
              <a:endParaRPr lang="en-US">
                <a:solidFill>
                  <a:schemeClr val="tx1">
                    <a:lumMod val="75000"/>
                    <a:lumOff val="25000"/>
                  </a:schemeClr>
                </a:solidFill>
              </a:endParaRPr>
            </a:p>
          </p:txBody>
        </p:sp>
        <p:sp>
          <p:nvSpPr>
            <p:cNvPr id="45" name="Object 24">
              <a:extLst>
                <a:ext uri="{FF2B5EF4-FFF2-40B4-BE49-F238E27FC236}">
                  <a16:creationId xmlns:a16="http://schemas.microsoft.com/office/drawing/2014/main" id="{73CBD188-ADAD-757A-2C56-DFD21F9086FC}"/>
                </a:ext>
              </a:extLst>
            </p:cNvPr>
            <p:cNvSpPr/>
            <p:nvPr/>
          </p:nvSpPr>
          <p:spPr>
            <a:xfrm>
              <a:off x="8557764" y="2395155"/>
              <a:ext cx="714196" cy="714196"/>
            </a:xfrm>
            <a:prstGeom prst="ellipse">
              <a:avLst/>
            </a:prstGeom>
            <a:solidFill>
              <a:srgbClr val="747474"/>
            </a:solidFill>
            <a:ln w="50800">
              <a:noFill/>
              <a:prstDash val="solid"/>
              <a:miter lim="800000"/>
            </a:ln>
          </p:spPr>
          <p:txBody>
            <a:bodyPr/>
            <a:lstStyle/>
            <a:p>
              <a:endParaRPr lang="en-US"/>
            </a:p>
          </p:txBody>
        </p:sp>
        <p:pic>
          <p:nvPicPr>
            <p:cNvPr id="46" name="Object 25">
              <a:extLst>
                <a:ext uri="{FF2B5EF4-FFF2-40B4-BE49-F238E27FC236}">
                  <a16:creationId xmlns:a16="http://schemas.microsoft.com/office/drawing/2014/main" id="{68280DD4-686C-6EFD-A56E-28925A1B29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68276" y="2622458"/>
              <a:ext cx="295201" cy="266633"/>
            </a:xfrm>
            <a:prstGeom prst="rect">
              <a:avLst/>
            </a:prstGeom>
          </p:spPr>
        </p:pic>
        <p:sp>
          <p:nvSpPr>
            <p:cNvPr id="47" name="Object 26">
              <a:extLst>
                <a:ext uri="{FF2B5EF4-FFF2-40B4-BE49-F238E27FC236}">
                  <a16:creationId xmlns:a16="http://schemas.microsoft.com/office/drawing/2014/main" id="{728492EA-F605-1EBF-A175-F492BE91CC71}"/>
                </a:ext>
              </a:extLst>
            </p:cNvPr>
            <p:cNvSpPr/>
            <p:nvPr/>
          </p:nvSpPr>
          <p:spPr>
            <a:xfrm>
              <a:off x="9414801" y="2386281"/>
              <a:ext cx="2089268" cy="281044"/>
            </a:xfrm>
            <a:prstGeom prst="rect">
              <a:avLst/>
            </a:prstGeom>
            <a:noFill/>
          </p:spPr>
          <p:txBody>
            <a:bodyPr wrap="square" lIns="0" tIns="0" rIns="0" bIns="0" rtlCol="0" anchor="t"/>
            <a:lstStyle/>
            <a:p>
              <a:pPr algn="ctr">
                <a:lnSpc>
                  <a:spcPts val="2063"/>
                </a:lnSpc>
                <a:buNone/>
              </a:pPr>
              <a:r>
                <a:rPr lang="en-US" sz="2000">
                  <a:latin typeface="Congenial"/>
                  <a:ea typeface="Lato"/>
                  <a:cs typeface="Lato"/>
                </a:rPr>
                <a:t>Career Readiness</a:t>
              </a:r>
            </a:p>
          </p:txBody>
        </p:sp>
        <p:sp>
          <p:nvSpPr>
            <p:cNvPr id="48" name="Object 27">
              <a:extLst>
                <a:ext uri="{FF2B5EF4-FFF2-40B4-BE49-F238E27FC236}">
                  <a16:creationId xmlns:a16="http://schemas.microsoft.com/office/drawing/2014/main" id="{663AD5BC-86BE-EDC8-F253-BFF57FDC1002}"/>
                </a:ext>
              </a:extLst>
            </p:cNvPr>
            <p:cNvSpPr/>
            <p:nvPr/>
          </p:nvSpPr>
          <p:spPr>
            <a:xfrm>
              <a:off x="9414801" y="2712797"/>
              <a:ext cx="2089268" cy="482612"/>
            </a:xfrm>
            <a:prstGeom prst="rect">
              <a:avLst/>
            </a:prstGeom>
            <a:noFill/>
          </p:spPr>
          <p:txBody>
            <a:bodyPr wrap="square" lIns="0" tIns="0" rIns="0" bIns="0" rtlCol="0" anchor="t"/>
            <a:lstStyle/>
            <a:p>
              <a:pPr algn="ctr">
                <a:spcBef>
                  <a:spcPts val="965"/>
                </a:spcBef>
                <a:buNone/>
              </a:pPr>
              <a:r>
                <a:rPr lang="en-US" sz="15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Internships and career planning</a:t>
              </a:r>
              <a:endParaRPr lang="en-US">
                <a:solidFill>
                  <a:schemeClr val="tx1">
                    <a:lumMod val="75000"/>
                    <a:lumOff val="25000"/>
                  </a:schemeClr>
                </a:solidFill>
              </a:endParaRPr>
            </a:p>
          </p:txBody>
        </p:sp>
        <p:sp>
          <p:nvSpPr>
            <p:cNvPr id="50" name="Arrow: Left 49">
              <a:extLst>
                <a:ext uri="{FF2B5EF4-FFF2-40B4-BE49-F238E27FC236}">
                  <a16:creationId xmlns:a16="http://schemas.microsoft.com/office/drawing/2014/main" id="{10CB7169-3EE4-C205-2AD7-CDF8CAA5C29C}"/>
                </a:ext>
              </a:extLst>
            </p:cNvPr>
            <p:cNvSpPr/>
            <p:nvPr/>
          </p:nvSpPr>
          <p:spPr>
            <a:xfrm>
              <a:off x="3896668" y="2582191"/>
              <a:ext cx="1343417" cy="321058"/>
            </a:xfrm>
            <a:prstGeom prst="lef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51" name="Arrow: Left 50">
              <a:extLst>
                <a:ext uri="{FF2B5EF4-FFF2-40B4-BE49-F238E27FC236}">
                  <a16:creationId xmlns:a16="http://schemas.microsoft.com/office/drawing/2014/main" id="{9EF3726E-7642-5422-6EDC-15CE33777D71}"/>
                </a:ext>
              </a:extLst>
            </p:cNvPr>
            <p:cNvSpPr/>
            <p:nvPr/>
          </p:nvSpPr>
          <p:spPr>
            <a:xfrm rot="18117868">
              <a:off x="4587822" y="3891987"/>
              <a:ext cx="1343417" cy="321058"/>
            </a:xfrm>
            <a:prstGeom prst="lef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52" name="Arrow: Left 51">
              <a:extLst>
                <a:ext uri="{FF2B5EF4-FFF2-40B4-BE49-F238E27FC236}">
                  <a16:creationId xmlns:a16="http://schemas.microsoft.com/office/drawing/2014/main" id="{A069F8D5-4BCC-6D12-1156-EF018EFD3364}"/>
                </a:ext>
              </a:extLst>
            </p:cNvPr>
            <p:cNvSpPr/>
            <p:nvPr/>
          </p:nvSpPr>
          <p:spPr>
            <a:xfrm rot="14570951">
              <a:off x="6189125" y="3938709"/>
              <a:ext cx="1343417" cy="321058"/>
            </a:xfrm>
            <a:prstGeom prst="lef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53" name="Arrow: Left 52">
              <a:extLst>
                <a:ext uri="{FF2B5EF4-FFF2-40B4-BE49-F238E27FC236}">
                  <a16:creationId xmlns:a16="http://schemas.microsoft.com/office/drawing/2014/main" id="{11C38AA8-A2AE-F2E6-AF2F-57B46BA858BC}"/>
                </a:ext>
              </a:extLst>
            </p:cNvPr>
            <p:cNvSpPr/>
            <p:nvPr/>
          </p:nvSpPr>
          <p:spPr>
            <a:xfrm rot="10800000">
              <a:off x="6970343" y="2596418"/>
              <a:ext cx="1343417" cy="321058"/>
            </a:xfrm>
            <a:prstGeom prst="lef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grpSp>
      <p:sp>
        <p:nvSpPr>
          <p:cNvPr id="2" name="Slide Number Placeholder 24">
            <a:extLst>
              <a:ext uri="{FF2B5EF4-FFF2-40B4-BE49-F238E27FC236}">
                <a16:creationId xmlns:a16="http://schemas.microsoft.com/office/drawing/2014/main" id="{4784DF68-EBF8-791E-C62D-A470E3618E3D}"/>
              </a:ext>
            </a:extLst>
          </p:cNvPr>
          <p:cNvSpPr txBox="1">
            <a:spLocks/>
          </p:cNvSpPr>
          <p:nvPr/>
        </p:nvSpPr>
        <p:spPr>
          <a:xfrm>
            <a:off x="11236692" y="6466974"/>
            <a:ext cx="800000" cy="300000"/>
          </a:xfrm>
          <a:prstGeom prst="rect">
            <a:avLst/>
          </a:prstGeom>
          <a:extLst>
            <a:ext uri="{C572A759-6A51-4108-AA02-DFA0A04FC94B}">
              <ma14:wrappingTextBoxFlag xmlns="" xmlns:ma14="http://schemas.microsoft.com/office/mac/drawingml/2011/main" val="0"/>
            </a:ext>
          </a:extLst>
        </p:spPr>
        <p:txBody>
          <a:bodyPr vert="horz" lIns="91440" tIns="45720" rIns="91440" bIns="45720" rtlCol="0" anchor="ctr"/>
          <a:lstStyle>
            <a:defPPr>
              <a:defRPr lang="en-US"/>
            </a:defPPr>
            <a:lvl1pPr marL="0" algn="r" defTabSz="914400" rtl="0" eaLnBrk="1" latinLnBrk="0" hangingPunct="1">
              <a:defRPr sz="11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6C0B-307E-C8A9-0BC6-9E844A3152B0}"/>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3F613457-BA48-F64D-C3A0-AE4ED67DD8D1}"/>
              </a:ext>
            </a:extLst>
          </p:cNvPr>
          <p:cNvSpPr/>
          <p:nvPr/>
        </p:nvSpPr>
        <p:spPr>
          <a:xfrm>
            <a:off x="3563480" y="396230"/>
            <a:ext cx="8628519"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How will the audience respond?</a:t>
            </a:r>
            <a:endParaRPr lang="en-US"/>
          </a:p>
        </p:txBody>
      </p:sp>
      <p:sp>
        <p:nvSpPr>
          <p:cNvPr id="3" name="Object 2">
            <a:extLst>
              <a:ext uri="{FF2B5EF4-FFF2-40B4-BE49-F238E27FC236}">
                <a16:creationId xmlns:a16="http://schemas.microsoft.com/office/drawing/2014/main" id="{D98314E6-F7AB-1BB1-C241-969013124A80}"/>
              </a:ext>
            </a:extLst>
          </p:cNvPr>
          <p:cNvSpPr/>
          <p:nvPr/>
        </p:nvSpPr>
        <p:spPr>
          <a:xfrm>
            <a:off x="0" y="0"/>
            <a:ext cx="3563481" cy="6856286"/>
          </a:xfrm>
          <a:prstGeom prst="rect">
            <a:avLst/>
          </a:prstGeom>
          <a:solidFill>
            <a:srgbClr val="000000">
              <a:alpha val="0"/>
            </a:srgbClr>
          </a:solidFill>
        </p:spPr>
        <p:txBody>
          <a:bodyPr/>
          <a:lstStyle/>
          <a:p>
            <a:endParaRPr lang="en-US"/>
          </a:p>
        </p:txBody>
      </p:sp>
      <p:sp>
        <p:nvSpPr>
          <p:cNvPr id="5" name="Object 4">
            <a:extLst>
              <a:ext uri="{FF2B5EF4-FFF2-40B4-BE49-F238E27FC236}">
                <a16:creationId xmlns:a16="http://schemas.microsoft.com/office/drawing/2014/main" id="{EACF5C60-57D6-12BB-C5F3-E4F96F51351D}"/>
              </a:ext>
            </a:extLst>
          </p:cNvPr>
          <p:cNvSpPr/>
          <p:nvPr/>
        </p:nvSpPr>
        <p:spPr>
          <a:xfrm>
            <a:off x="3957638" y="1513204"/>
            <a:ext cx="8234361" cy="4880640"/>
          </a:xfrm>
          <a:prstGeom prst="rect">
            <a:avLst/>
          </a:prstGeom>
          <a:noFill/>
        </p:spPr>
        <p:txBody>
          <a:bodyPr wrap="square" lIns="0" tIns="0" rIns="0" bIns="0" rtlCol="0" anchor="t"/>
          <a:lstStyle/>
          <a:p>
            <a:pPr marL="457200" indent="-457200" fontAlgn="base">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Avoid colloquialisms, idioms, or clichés. ​</a:t>
            </a:r>
          </a:p>
          <a:p>
            <a:pPr marL="457200" indent="-457200" fontAlgn="base">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Use a simple sentence structure​.</a:t>
            </a:r>
          </a:p>
          <a:p>
            <a:pPr marL="457200" indent="-457200" fontAlgn="base">
              <a:buFont typeface="Arial" panose="020B0604020202020204" pitchFamily="34" charset="0"/>
              <a:buChar char="•"/>
            </a:pPr>
            <a:r>
              <a:rPr lang="en-US" sz="3200">
                <a:latin typeface="Lato" panose="020F0502020204030203" pitchFamily="34" charset="0"/>
                <a:ea typeface="Lato" panose="020F0502020204030203" pitchFamily="34" charset="0"/>
                <a:cs typeface="Lato" panose="020F0502020204030203" pitchFamily="34" charset="0"/>
              </a:rPr>
              <a:t>Write with precision but in plain terms.</a:t>
            </a:r>
          </a:p>
        </p:txBody>
      </p:sp>
      <p:pic>
        <p:nvPicPr>
          <p:cNvPr id="6" name="Object 3" descr="IMG_1295.JPG">
            <a:extLst>
              <a:ext uri="{FF2B5EF4-FFF2-40B4-BE49-F238E27FC236}">
                <a16:creationId xmlns:a16="http://schemas.microsoft.com/office/drawing/2014/main" id="{79AD4027-4377-C86F-28E1-965A0A3D062E}"/>
              </a:ext>
            </a:extLst>
          </p:cNvPr>
          <p:cNvPicPr>
            <a:picLocks noChangeAspect="1"/>
          </p:cNvPicPr>
          <p:nvPr/>
        </p:nvPicPr>
        <p:blipFill>
          <a:blip r:embed="rId3"/>
          <a:srcRect l="11020" r="11020"/>
          <a:stretch/>
        </p:blipFill>
        <p:spPr>
          <a:xfrm>
            <a:off x="0" y="1714"/>
            <a:ext cx="3563481" cy="6856286"/>
          </a:xfrm>
          <a:prstGeom prst="rect">
            <a:avLst/>
          </a:prstGeom>
        </p:spPr>
      </p:pic>
    </p:spTree>
    <p:extLst>
      <p:ext uri="{BB962C8B-B14F-4D97-AF65-F5344CB8AC3E}">
        <p14:creationId xmlns:p14="http://schemas.microsoft.com/office/powerpoint/2010/main" val="3965212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4EAAD-0293-0F63-BF99-954389D6D192}"/>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94989F63-A76D-CBEE-427F-D86AC26F0BC1}"/>
              </a:ext>
            </a:extLst>
          </p:cNvPr>
          <p:cNvSpPr/>
          <p:nvPr/>
        </p:nvSpPr>
        <p:spPr>
          <a:xfrm>
            <a:off x="3563480" y="396230"/>
            <a:ext cx="8628519" cy="533267"/>
          </a:xfrm>
          <a:prstGeom prst="rect">
            <a:avLst/>
          </a:prstGeom>
          <a:noFill/>
        </p:spPr>
        <p:txBody>
          <a:bodyPr wrap="square" lIns="0" tIns="0" rIns="0" bIns="0" rtlCol="0" anchor="t"/>
          <a:lstStyle/>
          <a:p>
            <a:pPr algn="ctr">
              <a:lnSpc>
                <a:spcPts val="4260"/>
              </a:lnSpc>
              <a:buNone/>
            </a:pPr>
            <a:r>
              <a:rPr lang="en-US" sz="3600" b="1">
                <a:latin typeface="Congenial" panose="02000503040000020004" pitchFamily="2" charset="0"/>
              </a:rPr>
              <a:t>What tone should I adopt?​</a:t>
            </a:r>
          </a:p>
        </p:txBody>
      </p:sp>
      <p:sp>
        <p:nvSpPr>
          <p:cNvPr id="3" name="Object 2">
            <a:extLst>
              <a:ext uri="{FF2B5EF4-FFF2-40B4-BE49-F238E27FC236}">
                <a16:creationId xmlns:a16="http://schemas.microsoft.com/office/drawing/2014/main" id="{F9B582D5-EAA1-D951-4409-7992F1B04042}"/>
              </a:ext>
            </a:extLst>
          </p:cNvPr>
          <p:cNvSpPr/>
          <p:nvPr/>
        </p:nvSpPr>
        <p:spPr>
          <a:xfrm>
            <a:off x="0" y="0"/>
            <a:ext cx="3563481" cy="6856286"/>
          </a:xfrm>
          <a:prstGeom prst="rect">
            <a:avLst/>
          </a:prstGeom>
          <a:solidFill>
            <a:srgbClr val="000000">
              <a:alpha val="0"/>
            </a:srgbClr>
          </a:solidFill>
        </p:spPr>
        <p:txBody>
          <a:bodyPr/>
          <a:lstStyle/>
          <a:p>
            <a:endParaRPr lang="en-US"/>
          </a:p>
        </p:txBody>
      </p:sp>
      <p:sp>
        <p:nvSpPr>
          <p:cNvPr id="5" name="Object 4">
            <a:extLst>
              <a:ext uri="{FF2B5EF4-FFF2-40B4-BE49-F238E27FC236}">
                <a16:creationId xmlns:a16="http://schemas.microsoft.com/office/drawing/2014/main" id="{8A3CA849-BCAB-639D-980F-0F0000DAAFAB}"/>
              </a:ext>
            </a:extLst>
          </p:cNvPr>
          <p:cNvSpPr/>
          <p:nvPr/>
        </p:nvSpPr>
        <p:spPr>
          <a:xfrm>
            <a:off x="3957639" y="1513204"/>
            <a:ext cx="7586662" cy="4948566"/>
          </a:xfrm>
          <a:prstGeom prst="rect">
            <a:avLst/>
          </a:prstGeom>
          <a:noFill/>
        </p:spPr>
        <p:txBody>
          <a:bodyPr wrap="square" lIns="0" tIns="0" rIns="0" bIns="0" rtlCol="0" anchor="t"/>
          <a:lstStyle/>
          <a:p>
            <a:pPr fontAlgn="base"/>
            <a:r>
              <a:rPr lang="en-US" sz="2800" strike="sngStrike">
                <a:solidFill>
                  <a:srgbClr val="9D2235"/>
                </a:solidFill>
                <a:latin typeface="Lato" panose="020F0502020204030203" pitchFamily="34" charset="0"/>
                <a:ea typeface="Lato" panose="020F0502020204030203" pitchFamily="34" charset="0"/>
                <a:cs typeface="Lato" panose="020F0502020204030203" pitchFamily="34" charset="0"/>
              </a:rPr>
              <a:t>I think your team is acting irresponsibly.</a:t>
            </a:r>
          </a:p>
          <a:p>
            <a:pPr fontAlgn="base"/>
            <a:r>
              <a:rPr lang="en-US" sz="2800">
                <a:latin typeface="Lato" panose="020F0502020204030203" pitchFamily="34" charset="0"/>
                <a:ea typeface="Lato" panose="020F0502020204030203" pitchFamily="34" charset="0"/>
                <a:cs typeface="Lato" panose="020F0502020204030203" pitchFamily="34" charset="0"/>
              </a:rPr>
              <a:t>Your team would benefit from this strategy because... </a:t>
            </a:r>
          </a:p>
          <a:p>
            <a:pPr fontAlgn="base"/>
            <a:endParaRPr lang="en-US" sz="2800">
              <a:latin typeface="Lato" panose="020F0502020204030203" pitchFamily="34" charset="0"/>
              <a:ea typeface="Lato" panose="020F0502020204030203" pitchFamily="34" charset="0"/>
              <a:cs typeface="Lato" panose="020F0502020204030203" pitchFamily="34" charset="0"/>
            </a:endParaRPr>
          </a:p>
          <a:p>
            <a:pPr fontAlgn="base"/>
            <a:r>
              <a:rPr lang="en-US" sz="2800" strike="sngStrike">
                <a:solidFill>
                  <a:srgbClr val="9D2235"/>
                </a:solidFill>
                <a:latin typeface="Lato" panose="020F0502020204030203" pitchFamily="34" charset="0"/>
                <a:ea typeface="Lato" panose="020F0502020204030203" pitchFamily="34" charset="0"/>
                <a:cs typeface="Lato" panose="020F0502020204030203" pitchFamily="34" charset="0"/>
              </a:rPr>
              <a:t>I need you to follow my recommendations. </a:t>
            </a:r>
            <a:r>
              <a:rPr lang="en-US" sz="2800">
                <a:solidFill>
                  <a:srgbClr val="9D2235"/>
                </a:solidFill>
                <a:latin typeface="Lato" panose="020F0502020204030203" pitchFamily="34" charset="0"/>
                <a:ea typeface="Lato" panose="020F0502020204030203" pitchFamily="34" charset="0"/>
                <a:cs typeface="Lato" panose="020F0502020204030203" pitchFamily="34" charset="0"/>
              </a:rPr>
              <a:t>​</a:t>
            </a:r>
          </a:p>
          <a:p>
            <a:pPr fontAlgn="base"/>
            <a:r>
              <a:rPr lang="en-US" sz="2800">
                <a:latin typeface="Lato" panose="020F0502020204030203" pitchFamily="34" charset="0"/>
                <a:ea typeface="Lato" panose="020F0502020204030203" pitchFamily="34" charset="0"/>
                <a:cs typeface="Lato" panose="020F0502020204030203" pitchFamily="34" charset="0"/>
              </a:rPr>
              <a:t>I recommend your team adopt X method.​ ​</a:t>
            </a:r>
            <a:endParaRPr lang="en-US" sz="2800" strike="sngStrike">
              <a:latin typeface="Lato" panose="020F0502020204030203" pitchFamily="34" charset="0"/>
              <a:ea typeface="Lato" panose="020F0502020204030203" pitchFamily="34" charset="0"/>
              <a:cs typeface="Lato" panose="020F0502020204030203" pitchFamily="34" charset="0"/>
            </a:endParaRPr>
          </a:p>
          <a:p>
            <a:pPr fontAlgn="base"/>
            <a:endParaRPr lang="en-US" strike="sngStrike"/>
          </a:p>
          <a:p>
            <a:pPr fontAlgn="base"/>
            <a:endParaRPr lang="en-US" strike="sngStrike"/>
          </a:p>
          <a:p>
            <a:pPr fontAlgn="base"/>
            <a:r>
              <a:rPr lang="en-US"/>
              <a:t>​</a:t>
            </a:r>
            <a:endParaRPr lang="en-US" sz="3200">
              <a:latin typeface="Lato" panose="020F0502020204030203" pitchFamily="34" charset="0"/>
              <a:ea typeface="Lato" panose="020F0502020204030203" pitchFamily="34" charset="0"/>
              <a:cs typeface="Lato" panose="020F0502020204030203" pitchFamily="34" charset="0"/>
            </a:endParaRPr>
          </a:p>
        </p:txBody>
      </p:sp>
      <p:pic>
        <p:nvPicPr>
          <p:cNvPr id="6" name="Object 3" descr="IMG_1295.JPG">
            <a:extLst>
              <a:ext uri="{FF2B5EF4-FFF2-40B4-BE49-F238E27FC236}">
                <a16:creationId xmlns:a16="http://schemas.microsoft.com/office/drawing/2014/main" id="{F50E67BC-A43B-639F-8200-C518DBBBED4C}"/>
              </a:ext>
            </a:extLst>
          </p:cNvPr>
          <p:cNvPicPr>
            <a:picLocks noChangeAspect="1"/>
          </p:cNvPicPr>
          <p:nvPr/>
        </p:nvPicPr>
        <p:blipFill>
          <a:blip r:embed="rId3"/>
          <a:srcRect l="11020" r="11020"/>
          <a:stretch/>
        </p:blipFill>
        <p:spPr>
          <a:xfrm>
            <a:off x="0" y="1714"/>
            <a:ext cx="3563481" cy="6856286"/>
          </a:xfrm>
          <a:prstGeom prst="rect">
            <a:avLst/>
          </a:prstGeom>
        </p:spPr>
      </p:pic>
    </p:spTree>
    <p:extLst>
      <p:ext uri="{BB962C8B-B14F-4D97-AF65-F5344CB8AC3E}">
        <p14:creationId xmlns:p14="http://schemas.microsoft.com/office/powerpoint/2010/main" val="16381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46E06-2D51-5D7D-A61C-E67505B751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DBC821-0C9D-AE72-BA80-36B9E8225986}"/>
              </a:ext>
            </a:extLst>
          </p:cNvPr>
          <p:cNvSpPr txBox="1"/>
          <p:nvPr/>
        </p:nvSpPr>
        <p:spPr>
          <a:xfrm>
            <a:off x="457200" y="157163"/>
            <a:ext cx="4750018" cy="369332"/>
          </a:xfrm>
          <a:prstGeom prst="rect">
            <a:avLst/>
          </a:prstGeom>
          <a:noFill/>
        </p:spPr>
        <p:txBody>
          <a:bodyPr wrap="none" rtlCol="0">
            <a:spAutoFit/>
          </a:bodyPr>
          <a:lstStyle/>
          <a:p>
            <a:r>
              <a:rPr lang="en-US" b="1">
                <a:latin typeface="Congenial" panose="02000503040000020004" pitchFamily="2" charset="0"/>
              </a:rPr>
              <a:t>Students must pass 3 of the 5 categories:</a:t>
            </a:r>
            <a:r>
              <a:rPr lang="en-US">
                <a:latin typeface="Congenial" panose="02000503040000020004" pitchFamily="2" charset="0"/>
              </a:rPr>
              <a:t>​</a:t>
            </a:r>
          </a:p>
        </p:txBody>
      </p:sp>
      <p:graphicFrame>
        <p:nvGraphicFramePr>
          <p:cNvPr id="5" name="Table 4">
            <a:extLst>
              <a:ext uri="{FF2B5EF4-FFF2-40B4-BE49-F238E27FC236}">
                <a16:creationId xmlns:a16="http://schemas.microsoft.com/office/drawing/2014/main" id="{101C66E4-9DCD-79C9-AB73-2BEE6F79E2A1}"/>
              </a:ext>
            </a:extLst>
          </p:cNvPr>
          <p:cNvGraphicFramePr>
            <a:graphicFrameLocks noGrp="1"/>
          </p:cNvGraphicFramePr>
          <p:nvPr>
            <p:extLst>
              <p:ext uri="{D42A27DB-BD31-4B8C-83A1-F6EECF244321}">
                <p14:modId xmlns:p14="http://schemas.microsoft.com/office/powerpoint/2010/main" val="2844924558"/>
              </p:ext>
            </p:extLst>
          </p:nvPr>
        </p:nvGraphicFramePr>
        <p:xfrm>
          <a:off x="457200" y="800100"/>
          <a:ext cx="10729913" cy="5474186"/>
        </p:xfrm>
        <a:graphic>
          <a:graphicData uri="http://schemas.openxmlformats.org/drawingml/2006/table">
            <a:tbl>
              <a:tblPr/>
              <a:tblGrid>
                <a:gridCol w="2949995">
                  <a:extLst>
                    <a:ext uri="{9D8B030D-6E8A-4147-A177-3AD203B41FA5}">
                      <a16:colId xmlns:a16="http://schemas.microsoft.com/office/drawing/2014/main" val="2578623295"/>
                    </a:ext>
                  </a:extLst>
                </a:gridCol>
                <a:gridCol w="7779918">
                  <a:extLst>
                    <a:ext uri="{9D8B030D-6E8A-4147-A177-3AD203B41FA5}">
                      <a16:colId xmlns:a16="http://schemas.microsoft.com/office/drawing/2014/main" val="1370933864"/>
                    </a:ext>
                  </a:extLst>
                </a:gridCol>
              </a:tblGrid>
              <a:tr h="253537">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Criterion</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100" b="1" i="0">
                          <a:solidFill>
                            <a:srgbClr val="000000"/>
                          </a:solidFill>
                          <a:effectLst/>
                          <a:latin typeface="Lato"/>
                          <a:ea typeface="Lato"/>
                          <a:cs typeface="Lato"/>
                        </a:rPr>
                        <a:t>Meets expectation (Pass)</a:t>
                      </a:r>
                      <a:r>
                        <a:rPr lang="en-US" sz="1100" b="1" i="0">
                          <a:solidFill>
                            <a:srgbClr val="FFFFFF"/>
                          </a:solidFill>
                          <a:effectLst/>
                          <a:latin typeface="Lato"/>
                          <a:ea typeface="Lato"/>
                          <a:cs typeface="Lato"/>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622787"/>
                  </a:ext>
                </a:extLst>
              </a:tr>
              <a:tr h="960793">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Purpose​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understands the document’s problem and prompt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generally understands the assignment and its major aspects; critical thinking of its major concerns is mostly evident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two recs (could give more that fall under the same rec category)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Recs mostly address the main problem of the prompt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46401"/>
                  </a:ext>
                </a:extLst>
              </a:tr>
              <a:tr h="1254369">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Content &amp; Organization of Ideas​</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Contents are logically organized; may possess a minor logical misstep/fallacy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synthesizes information into a coherent, plausible analysis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integrates, synthesizes, and analyzes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at least three</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sources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Attempt to explain why sources are included and matter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contains adequate factual support for recommendations, claims, or arguments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4546251"/>
                  </a:ext>
                </a:extLst>
              </a:tr>
              <a:tr h="1547952">
                <a:tc>
                  <a:txBody>
                    <a:bodyPr/>
                    <a:lstStyle/>
                    <a:p>
                      <a:pPr algn="l" rtl="0" fontAlgn="base">
                        <a:lnSpc>
                          <a:spcPct val="100000"/>
                        </a:lnSpc>
                        <a:buNone/>
                      </a:pPr>
                      <a:r>
                        <a:rPr lang="en-US" sz="1100" b="0" i="0">
                          <a:solidFill>
                            <a:srgbClr val="000000"/>
                          </a:solidFill>
                          <a:effectLst/>
                          <a:latin typeface="Lato"/>
                          <a:ea typeface="Lato"/>
                          <a:cs typeface="Lato"/>
                        </a:rPr>
                        <a:t>Audience: Professionalism, Style, &amp; Tone​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a:ea typeface="Lato"/>
                          <a:cs typeface="Lato"/>
                        </a:rPr>
                        <a:t>Student mostly addresses audience’s needs and expectations for the document </a:t>
                      </a:r>
                    </a:p>
                    <a:p>
                      <a:pPr rtl="0" fontAlgn="base"/>
                      <a:r>
                        <a:rPr lang="en-US" sz="1100" b="0" i="0" kern="1200">
                          <a:solidFill>
                            <a:schemeClr val="tx1"/>
                          </a:solidFill>
                          <a:effectLst/>
                          <a:latin typeface="Lato"/>
                          <a:ea typeface="Lato"/>
                          <a:cs typeface="Lato"/>
                        </a:rPr>
                        <a:t>• Mostly relates evidence back to audience </a:t>
                      </a:r>
                    </a:p>
                    <a:p>
                      <a:pPr rtl="0" fontAlgn="base"/>
                      <a:r>
                        <a:rPr lang="en-US" sz="1100" b="0" i="0" kern="1200">
                          <a:solidFill>
                            <a:schemeClr val="tx1"/>
                          </a:solidFill>
                          <a:effectLst/>
                          <a:latin typeface="Lato"/>
                          <a:ea typeface="Lato"/>
                          <a:cs typeface="Lato"/>
                        </a:rPr>
                        <a:t>• Gives a few tangible and specific actions for the recs </a:t>
                      </a:r>
                    </a:p>
                    <a:p>
                      <a:pPr rtl="0" fontAlgn="base"/>
                      <a:r>
                        <a:rPr lang="en-US" sz="1100" b="0" i="0" kern="1200">
                          <a:solidFill>
                            <a:schemeClr val="tx1"/>
                          </a:solidFill>
                          <a:effectLst/>
                          <a:latin typeface="Lato"/>
                          <a:ea typeface="Lato"/>
                          <a:cs typeface="Lato"/>
                        </a:rPr>
                        <a:t>Student uses a professional yet conversational tone; </a:t>
                      </a:r>
                      <a:r>
                        <a:rPr lang="en-US" sz="1100" b="1" i="0" kern="1200">
                          <a:solidFill>
                            <a:schemeClr val="tx1"/>
                          </a:solidFill>
                          <a:effectLst/>
                          <a:latin typeface="Lato"/>
                          <a:ea typeface="Lato"/>
                          <a:cs typeface="Lato"/>
                        </a:rPr>
                        <a:t>scant</a:t>
                      </a:r>
                      <a:r>
                        <a:rPr lang="en-US" sz="1100" b="0" i="0" kern="1200">
                          <a:solidFill>
                            <a:schemeClr val="tx1"/>
                          </a:solidFill>
                          <a:effectLst/>
                          <a:latin typeface="Lato"/>
                          <a:ea typeface="Lato"/>
                          <a:cs typeface="Lato"/>
                        </a:rPr>
                        <a:t> </a:t>
                      </a:r>
                      <a:r>
                        <a:rPr lang="en-US" sz="1100" b="1" i="0" kern="1200">
                          <a:solidFill>
                            <a:schemeClr val="tx1"/>
                          </a:solidFill>
                          <a:effectLst/>
                          <a:latin typeface="Lato"/>
                          <a:ea typeface="Lato"/>
                          <a:cs typeface="Lato"/>
                        </a:rPr>
                        <a:t>(three or less)</a:t>
                      </a:r>
                      <a:r>
                        <a:rPr lang="en-US" sz="1100" b="0" i="0" kern="1200">
                          <a:solidFill>
                            <a:schemeClr val="tx1"/>
                          </a:solidFill>
                          <a:effectLst/>
                          <a:latin typeface="Lato"/>
                          <a:ea typeface="Lato"/>
                          <a:cs typeface="Lato"/>
                        </a:rPr>
                        <a:t> instances of slang, jokes, or unnecessary jargon </a:t>
                      </a:r>
                    </a:p>
                    <a:p>
                      <a:pPr rtl="0" fontAlgn="base"/>
                      <a:r>
                        <a:rPr lang="en-US" sz="1100" b="0" i="0" kern="1200">
                          <a:solidFill>
                            <a:schemeClr val="tx1"/>
                          </a:solidFill>
                          <a:effectLst/>
                          <a:latin typeface="Lato"/>
                          <a:ea typeface="Lato"/>
                          <a:cs typeface="Lato"/>
                        </a:rPr>
                        <a:t>Student demonstrates an appropriate level of cultural/global sensibility and awareness </a:t>
                      </a:r>
                    </a:p>
                    <a:p>
                      <a:pPr rtl="0" fontAlgn="base"/>
                      <a:r>
                        <a:rPr lang="en-US" sz="1100" b="0" i="0" kern="1200">
                          <a:solidFill>
                            <a:schemeClr val="tx1"/>
                          </a:solidFill>
                          <a:effectLst/>
                          <a:latin typeface="Lato"/>
                          <a:ea typeface="Lato"/>
                          <a:cs typeface="Lato"/>
                        </a:rPr>
                        <a:t>Style is appropriate but not as engaging as could be; some wordiness or indirect language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662725"/>
                  </a:ext>
                </a:extLst>
              </a:tr>
              <a:tr h="720587">
                <a:tc>
                  <a:txBody>
                    <a:bodyPr/>
                    <a:lstStyle/>
                    <a:p>
                      <a:pPr algn="l" rtl="0" fontAlgn="base">
                        <a:lnSpc>
                          <a:spcPct val="100000"/>
                        </a:lnSpc>
                        <a:buNone/>
                      </a:pPr>
                      <a:r>
                        <a:rPr lang="en-US" sz="1100" b="0" i="0">
                          <a:solidFill>
                            <a:srgbClr val="000000"/>
                          </a:solidFill>
                          <a:effectLst/>
                          <a:latin typeface="Lato"/>
                          <a:ea typeface="Lato"/>
                          <a:cs typeface="Lato"/>
                        </a:rPr>
                        <a:t>Grammar &amp; Punctuation​</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may contain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some minor</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errors, but not enough to distract the average reader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In short, the writer’s credibility would not be harmed because of these minor errors; the average reader would have no trouble understanding contents on the first read-through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542740"/>
                  </a:ext>
                </a:extLst>
              </a:tr>
              <a:tr h="516110">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Genre Conventions &amp; Format​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follows the format given in the assignment prompt </a:t>
                      </a:r>
                    </a:p>
                    <a:p>
                      <a:pPr rtl="0" fontAlgn="base"/>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 Miss less than three of the following: header, spacing, indentation, references page, formatted like the functional model, follows length requirement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Has in-text citations and reference page but not in the correct format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extLst>
                  <a:ext uri="{0D108BD9-81ED-4DB2-BD59-A6C34878D82A}">
                    <a16:rowId xmlns:a16="http://schemas.microsoft.com/office/drawing/2014/main" val="3868293232"/>
                  </a:ext>
                </a:extLst>
              </a:tr>
            </a:tbl>
          </a:graphicData>
        </a:graphic>
      </p:graphicFrame>
      <p:sp>
        <p:nvSpPr>
          <p:cNvPr id="6" name="TextBox 5">
            <a:extLst>
              <a:ext uri="{FF2B5EF4-FFF2-40B4-BE49-F238E27FC236}">
                <a16:creationId xmlns:a16="http://schemas.microsoft.com/office/drawing/2014/main" id="{3643A3F2-248D-B067-6C28-038EDF4442A8}"/>
              </a:ext>
            </a:extLst>
          </p:cNvPr>
          <p:cNvSpPr txBox="1"/>
          <p:nvPr/>
        </p:nvSpPr>
        <p:spPr>
          <a:xfrm>
            <a:off x="3874879" y="6406782"/>
            <a:ext cx="3656770"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2"/>
              </a:rPr>
              <a:t>here</a:t>
            </a:r>
            <a:r>
              <a:rPr lang="en-US">
                <a:latin typeface="Lato" panose="020F0502020204030203" pitchFamily="34" charset="0"/>
                <a:ea typeface="Lato" panose="020F0502020204030203" pitchFamily="34" charset="0"/>
                <a:cs typeface="Lato" panose="020F0502020204030203" pitchFamily="34" charset="0"/>
              </a:rPr>
              <a:t> to access the full rubric.</a:t>
            </a:r>
          </a:p>
        </p:txBody>
      </p:sp>
    </p:spTree>
    <p:extLst>
      <p:ext uri="{BB962C8B-B14F-4D97-AF65-F5344CB8AC3E}">
        <p14:creationId xmlns:p14="http://schemas.microsoft.com/office/powerpoint/2010/main" val="27688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87CE-03B3-D04A-53E3-736D018A097B}"/>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EA5D6DA0-419F-85C7-3A4A-0686FBBEA91F}"/>
              </a:ext>
            </a:extLst>
          </p:cNvPr>
          <p:cNvSpPr/>
          <p:nvPr/>
        </p:nvSpPr>
        <p:spPr>
          <a:xfrm>
            <a:off x="3655955" y="396230"/>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Writing a Successful Brief</a:t>
            </a:r>
            <a:endParaRPr lang="en-US"/>
          </a:p>
        </p:txBody>
      </p:sp>
      <p:sp>
        <p:nvSpPr>
          <p:cNvPr id="3" name="Object 2">
            <a:extLst>
              <a:ext uri="{FF2B5EF4-FFF2-40B4-BE49-F238E27FC236}">
                <a16:creationId xmlns:a16="http://schemas.microsoft.com/office/drawing/2014/main" id="{C27FBDAA-E122-E7EB-45A1-C4A7D6A72C4C}"/>
              </a:ext>
            </a:extLst>
          </p:cNvPr>
          <p:cNvSpPr/>
          <p:nvPr/>
        </p:nvSpPr>
        <p:spPr>
          <a:xfrm>
            <a:off x="0" y="0"/>
            <a:ext cx="3563481" cy="6856286"/>
          </a:xfrm>
          <a:prstGeom prst="rect">
            <a:avLst/>
          </a:prstGeom>
          <a:solidFill>
            <a:srgbClr val="000000">
              <a:alpha val="0"/>
            </a:srgbClr>
          </a:solidFill>
        </p:spPr>
        <p:txBody>
          <a:bodyPr/>
          <a:lstStyle/>
          <a:p>
            <a:endParaRPr lang="en-US"/>
          </a:p>
        </p:txBody>
      </p:sp>
      <p:pic>
        <p:nvPicPr>
          <p:cNvPr id="4" name="Object 3" descr="IMG_1295.JPG">
            <a:extLst>
              <a:ext uri="{FF2B5EF4-FFF2-40B4-BE49-F238E27FC236}">
                <a16:creationId xmlns:a16="http://schemas.microsoft.com/office/drawing/2014/main" id="{DAC21DD3-6F2E-D3BA-999E-2CA2C09D2B40}"/>
              </a:ext>
            </a:extLst>
          </p:cNvPr>
          <p:cNvPicPr>
            <a:picLocks noChangeAspect="1"/>
          </p:cNvPicPr>
          <p:nvPr/>
        </p:nvPicPr>
        <p:blipFill>
          <a:blip r:embed="rId3"/>
          <a:srcRect l="11020" r="11020"/>
          <a:stretch/>
        </p:blipFill>
        <p:spPr>
          <a:xfrm>
            <a:off x="0" y="0"/>
            <a:ext cx="3563481" cy="6856286"/>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DB7DEB96-8EB6-5C28-601C-E3713B756F38}"/>
              </a:ext>
            </a:extLst>
          </p:cNvPr>
          <p:cNvPicPr>
            <a:picLocks noChangeAspect="1"/>
          </p:cNvPicPr>
          <p:nvPr/>
        </p:nvPicPr>
        <p:blipFill>
          <a:blip r:embed="rId4"/>
          <a:stretch>
            <a:fillRect/>
          </a:stretch>
        </p:blipFill>
        <p:spPr>
          <a:xfrm>
            <a:off x="3989986" y="1987574"/>
            <a:ext cx="7772400" cy="4133103"/>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4C8C77DF-4BFD-19C4-6826-FDE29401F1F7}"/>
              </a:ext>
            </a:extLst>
          </p:cNvPr>
          <p:cNvSpPr txBox="1"/>
          <p:nvPr/>
        </p:nvSpPr>
        <p:spPr>
          <a:xfrm>
            <a:off x="5655065" y="6277104"/>
            <a:ext cx="4442242"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5"/>
              </a:rPr>
              <a:t>here</a:t>
            </a:r>
            <a:r>
              <a:rPr lang="en-US">
                <a:latin typeface="Lato" panose="020F0502020204030203" pitchFamily="34" charset="0"/>
                <a:ea typeface="Lato" panose="020F0502020204030203" pitchFamily="34" charset="0"/>
                <a:cs typeface="Lato" panose="020F0502020204030203" pitchFamily="34" charset="0"/>
              </a:rPr>
              <a:t> to access the functional model.</a:t>
            </a:r>
          </a:p>
        </p:txBody>
      </p:sp>
    </p:spTree>
    <p:extLst>
      <p:ext uri="{BB962C8B-B14F-4D97-AF65-F5344CB8AC3E}">
        <p14:creationId xmlns:p14="http://schemas.microsoft.com/office/powerpoint/2010/main" val="406520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1CDE2D67-4F68-AFEA-674F-486651476196}"/>
              </a:ext>
            </a:extLst>
          </p:cNvPr>
          <p:cNvPicPr>
            <a:picLocks noChangeAspect="1"/>
          </p:cNvPicPr>
          <p:nvPr/>
        </p:nvPicPr>
        <p:blipFill>
          <a:blip r:embed="rId3"/>
          <a:stretch>
            <a:fillRect/>
          </a:stretch>
        </p:blipFill>
        <p:spPr>
          <a:xfrm>
            <a:off x="-236959" y="365937"/>
            <a:ext cx="10703132" cy="6492063"/>
          </a:xfrm>
          <a:prstGeom prst="rect">
            <a:avLst/>
          </a:prstGeom>
        </p:spPr>
      </p:pic>
      <p:sp>
        <p:nvSpPr>
          <p:cNvPr id="4" name="TextBox 3">
            <a:extLst>
              <a:ext uri="{FF2B5EF4-FFF2-40B4-BE49-F238E27FC236}">
                <a16:creationId xmlns:a16="http://schemas.microsoft.com/office/drawing/2014/main" id="{59269820-9BAF-76BD-DB28-E69DF8F7458E}"/>
              </a:ext>
            </a:extLst>
          </p:cNvPr>
          <p:cNvSpPr txBox="1"/>
          <p:nvPr/>
        </p:nvSpPr>
        <p:spPr>
          <a:xfrm>
            <a:off x="531341" y="889157"/>
            <a:ext cx="2644345" cy="707886"/>
          </a:xfrm>
          <a:prstGeom prst="rect">
            <a:avLst/>
          </a:prstGeom>
          <a:noFill/>
        </p:spPr>
        <p:txBody>
          <a:bodyPr wrap="square" rtlCol="0">
            <a:spAutoFit/>
          </a:bodyPr>
          <a:lstStyle/>
          <a:p>
            <a:r>
              <a:rPr lang="en-US" sz="2000" b="1">
                <a:solidFill>
                  <a:srgbClr val="C00000"/>
                </a:solidFill>
                <a:latin typeface="Congenial" panose="02000503040000020004" pitchFamily="2" charset="0"/>
              </a:rPr>
              <a:t>Note the header block and the title</a:t>
            </a:r>
          </a:p>
        </p:txBody>
      </p:sp>
      <p:sp>
        <p:nvSpPr>
          <p:cNvPr id="5" name="TextBox 4">
            <a:extLst>
              <a:ext uri="{FF2B5EF4-FFF2-40B4-BE49-F238E27FC236}">
                <a16:creationId xmlns:a16="http://schemas.microsoft.com/office/drawing/2014/main" id="{ED1570B1-3A66-4028-7966-A1CCEEC46A43}"/>
              </a:ext>
            </a:extLst>
          </p:cNvPr>
          <p:cNvSpPr txBox="1"/>
          <p:nvPr/>
        </p:nvSpPr>
        <p:spPr>
          <a:xfrm>
            <a:off x="3002691" y="183313"/>
            <a:ext cx="6790283" cy="523220"/>
          </a:xfrm>
          <a:prstGeom prst="rect">
            <a:avLst/>
          </a:prstGeom>
          <a:noFill/>
        </p:spPr>
        <p:txBody>
          <a:bodyPr wrap="square" rtlCol="0">
            <a:spAutoFit/>
          </a:bodyPr>
          <a:lstStyle/>
          <a:p>
            <a:r>
              <a:rPr lang="en-US" sz="2800" b="1">
                <a:latin typeface="Congenial" panose="02000503040000020004" pitchFamily="2" charset="0"/>
              </a:rPr>
              <a:t>USE THE FUNCTIONAL MODEL</a:t>
            </a:r>
          </a:p>
        </p:txBody>
      </p:sp>
      <p:sp>
        <p:nvSpPr>
          <p:cNvPr id="6" name="TextBox 5">
            <a:extLst>
              <a:ext uri="{FF2B5EF4-FFF2-40B4-BE49-F238E27FC236}">
                <a16:creationId xmlns:a16="http://schemas.microsoft.com/office/drawing/2014/main" id="{277ECA63-60F9-AB0F-C396-C91FCD3164F2}"/>
              </a:ext>
            </a:extLst>
          </p:cNvPr>
          <p:cNvSpPr txBox="1"/>
          <p:nvPr/>
        </p:nvSpPr>
        <p:spPr>
          <a:xfrm>
            <a:off x="9065741" y="2986806"/>
            <a:ext cx="2920314" cy="1015663"/>
          </a:xfrm>
          <a:prstGeom prst="rect">
            <a:avLst/>
          </a:prstGeom>
          <a:noFill/>
        </p:spPr>
        <p:txBody>
          <a:bodyPr wrap="square" rtlCol="0">
            <a:spAutoFit/>
          </a:bodyPr>
          <a:lstStyle/>
          <a:p>
            <a:r>
              <a:rPr lang="en-US" sz="2000" b="1">
                <a:solidFill>
                  <a:srgbClr val="C00000"/>
                </a:solidFill>
                <a:latin typeface="Congenial" panose="02000503040000020004" pitchFamily="2" charset="0"/>
              </a:rPr>
              <a:t>Follow these tips to write a more compelling document</a:t>
            </a:r>
          </a:p>
        </p:txBody>
      </p:sp>
      <p:sp>
        <p:nvSpPr>
          <p:cNvPr id="7" name="TextBox 6">
            <a:extLst>
              <a:ext uri="{FF2B5EF4-FFF2-40B4-BE49-F238E27FC236}">
                <a16:creationId xmlns:a16="http://schemas.microsoft.com/office/drawing/2014/main" id="{05DE2D80-427C-F789-9FDB-2C42A3A1F6E9}"/>
              </a:ext>
            </a:extLst>
          </p:cNvPr>
          <p:cNvSpPr txBox="1"/>
          <p:nvPr/>
        </p:nvSpPr>
        <p:spPr>
          <a:xfrm>
            <a:off x="9065740" y="4922403"/>
            <a:ext cx="2920315" cy="1015663"/>
          </a:xfrm>
          <a:prstGeom prst="rect">
            <a:avLst/>
          </a:prstGeom>
          <a:noFill/>
        </p:spPr>
        <p:txBody>
          <a:bodyPr wrap="square" rtlCol="0">
            <a:spAutoFit/>
          </a:bodyPr>
          <a:lstStyle/>
          <a:p>
            <a:r>
              <a:rPr lang="en-US" sz="2000" b="1">
                <a:solidFill>
                  <a:srgbClr val="C00000"/>
                </a:solidFill>
                <a:latin typeface="Congenial" panose="02000503040000020004" pitchFamily="2" charset="0"/>
              </a:rPr>
              <a:t>Use block formatting; don’t indent but use a line break.</a:t>
            </a:r>
          </a:p>
        </p:txBody>
      </p:sp>
    </p:spTree>
    <p:extLst>
      <p:ext uri="{BB962C8B-B14F-4D97-AF65-F5344CB8AC3E}">
        <p14:creationId xmlns:p14="http://schemas.microsoft.com/office/powerpoint/2010/main" val="1088751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5F36E-01EA-BFD5-A883-F76039881C7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70C697-267A-BE16-C0A2-600CD2A55787}"/>
              </a:ext>
            </a:extLst>
          </p:cNvPr>
          <p:cNvSpPr txBox="1"/>
          <p:nvPr/>
        </p:nvSpPr>
        <p:spPr>
          <a:xfrm>
            <a:off x="424936" y="660380"/>
            <a:ext cx="4992130" cy="523220"/>
          </a:xfrm>
          <a:prstGeom prst="rect">
            <a:avLst/>
          </a:prstGeom>
          <a:noFill/>
        </p:spPr>
        <p:txBody>
          <a:bodyPr wrap="square" rtlCol="0">
            <a:spAutoFit/>
          </a:bodyPr>
          <a:lstStyle/>
          <a:p>
            <a:r>
              <a:rPr lang="en-US" sz="2800" b="1">
                <a:latin typeface="Congenial SemiBold" panose="02000503040000020004" pitchFamily="2" charset="0"/>
              </a:rPr>
              <a:t>Use the functional model</a:t>
            </a:r>
          </a:p>
        </p:txBody>
      </p:sp>
      <p:pic>
        <p:nvPicPr>
          <p:cNvPr id="8" name="Picture 7" descr="A qr code with black squares&#10;&#10;AI-generated content may be incorrect.">
            <a:extLst>
              <a:ext uri="{FF2B5EF4-FFF2-40B4-BE49-F238E27FC236}">
                <a16:creationId xmlns:a16="http://schemas.microsoft.com/office/drawing/2014/main" id="{4818BDCB-8FAE-0DF3-D6AB-1832001C0664}"/>
              </a:ext>
            </a:extLst>
          </p:cNvPr>
          <p:cNvPicPr>
            <a:picLocks noChangeAspect="1"/>
          </p:cNvPicPr>
          <p:nvPr/>
        </p:nvPicPr>
        <p:blipFill>
          <a:blip r:embed="rId2"/>
          <a:stretch>
            <a:fillRect/>
          </a:stretch>
        </p:blipFill>
        <p:spPr>
          <a:xfrm>
            <a:off x="5417065" y="365937"/>
            <a:ext cx="6350000" cy="6350000"/>
          </a:xfrm>
          <a:prstGeom prst="rect">
            <a:avLst/>
          </a:prstGeom>
        </p:spPr>
      </p:pic>
      <p:sp>
        <p:nvSpPr>
          <p:cNvPr id="9" name="Object 2">
            <a:extLst>
              <a:ext uri="{FF2B5EF4-FFF2-40B4-BE49-F238E27FC236}">
                <a16:creationId xmlns:a16="http://schemas.microsoft.com/office/drawing/2014/main" id="{B9052E75-4943-6E83-C5FC-F51ABC354308}"/>
              </a:ext>
            </a:extLst>
          </p:cNvPr>
          <p:cNvSpPr/>
          <p:nvPr/>
        </p:nvSpPr>
        <p:spPr>
          <a:xfrm>
            <a:off x="424935" y="2578950"/>
            <a:ext cx="4943594" cy="647538"/>
          </a:xfrm>
          <a:prstGeom prst="rect">
            <a:avLst/>
          </a:prstGeom>
          <a:noFill/>
        </p:spPr>
        <p:txBody>
          <a:bodyPr wrap="square" lIns="0" tIns="0" rIns="0" bIns="0" rtlCol="0" anchor="ctr"/>
          <a:lstStyle/>
          <a:p>
            <a:pPr algn="l">
              <a:lnSpc>
                <a:spcPts val="2579"/>
              </a:lnSpc>
              <a:spcBef>
                <a:spcPts val="1192"/>
              </a:spcBef>
              <a:buNone/>
            </a:pPr>
            <a:r>
              <a:rPr lang="en-US" sz="2250" b="1">
                <a:solidFill>
                  <a:srgbClr val="28282E"/>
                </a:solidFill>
                <a:latin typeface="Lato" panose="020F0502020204030203" pitchFamily="34" charset="77"/>
                <a:ea typeface="Lato" pitchFamily="34" charset="-122"/>
                <a:cs typeface="Lato" pitchFamily="34" charset="-120"/>
              </a:rPr>
              <a:t>Scan this QR code to access the functional model or click </a:t>
            </a:r>
            <a:r>
              <a:rPr lang="en-US" sz="2250" b="1">
                <a:solidFill>
                  <a:srgbClr val="28282E"/>
                </a:solidFill>
                <a:latin typeface="Lato" panose="020F0502020204030203" pitchFamily="34" charset="77"/>
                <a:ea typeface="Lato" pitchFamily="34" charset="-122"/>
                <a:cs typeface="Lato" pitchFamily="34" charset="-120"/>
                <a:hlinkClick r:id="rId3"/>
              </a:rPr>
              <a:t>here</a:t>
            </a:r>
            <a:r>
              <a:rPr lang="en-US" sz="2250" b="1">
                <a:solidFill>
                  <a:srgbClr val="28282E"/>
                </a:solidFill>
                <a:latin typeface="Lato" panose="020F0502020204030203" pitchFamily="34" charset="77"/>
                <a:ea typeface="Lato" pitchFamily="34" charset="-122"/>
                <a:cs typeface="Lato" pitchFamily="34" charset="-120"/>
              </a:rPr>
              <a:t>.</a:t>
            </a:r>
            <a:endParaRPr lang="en-US" b="1">
              <a:latin typeface="Lato" panose="020F0502020204030203" pitchFamily="34" charset="77"/>
            </a:endParaRPr>
          </a:p>
        </p:txBody>
      </p:sp>
      <p:sp>
        <p:nvSpPr>
          <p:cNvPr id="10" name="Object 2">
            <a:extLst>
              <a:ext uri="{FF2B5EF4-FFF2-40B4-BE49-F238E27FC236}">
                <a16:creationId xmlns:a16="http://schemas.microsoft.com/office/drawing/2014/main" id="{5E869255-EBD3-79C5-FFC8-3885BD50923E}"/>
              </a:ext>
            </a:extLst>
          </p:cNvPr>
          <p:cNvSpPr/>
          <p:nvPr/>
        </p:nvSpPr>
        <p:spPr>
          <a:xfrm>
            <a:off x="424935" y="3716756"/>
            <a:ext cx="4943594" cy="647538"/>
          </a:xfrm>
          <a:prstGeom prst="rect">
            <a:avLst/>
          </a:prstGeom>
          <a:noFill/>
        </p:spPr>
        <p:txBody>
          <a:bodyPr wrap="square" lIns="0" tIns="0" rIns="0" bIns="0" rtlCol="0" anchor="ctr"/>
          <a:lstStyle/>
          <a:p>
            <a:pPr algn="l">
              <a:lnSpc>
                <a:spcPts val="2579"/>
              </a:lnSpc>
              <a:spcBef>
                <a:spcPts val="1192"/>
              </a:spcBef>
              <a:buNone/>
            </a:pPr>
            <a:r>
              <a:rPr lang="en-US" sz="2250" b="1">
                <a:solidFill>
                  <a:srgbClr val="28282E"/>
                </a:solidFill>
                <a:latin typeface="Lato" panose="020F0502020204030203" pitchFamily="34" charset="77"/>
                <a:ea typeface="Lato" pitchFamily="34" charset="-122"/>
                <a:cs typeface="Lato" pitchFamily="34" charset="-120"/>
              </a:rPr>
              <a:t>It’s a good idea to bookmark this page. You will be returning here often.</a:t>
            </a:r>
            <a:endParaRPr lang="en-US" b="1">
              <a:latin typeface="Lato" panose="020F0502020204030203" pitchFamily="34" charset="77"/>
            </a:endParaRPr>
          </a:p>
        </p:txBody>
      </p:sp>
    </p:spTree>
    <p:extLst>
      <p:ext uri="{BB962C8B-B14F-4D97-AF65-F5344CB8AC3E}">
        <p14:creationId xmlns:p14="http://schemas.microsoft.com/office/powerpoint/2010/main" val="4144099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E94508-9729-878E-4B0B-071400BA8E97}"/>
              </a:ext>
            </a:extLst>
          </p:cNvPr>
          <p:cNvSpPr txBox="1"/>
          <p:nvPr/>
        </p:nvSpPr>
        <p:spPr>
          <a:xfrm>
            <a:off x="457200" y="157163"/>
            <a:ext cx="4750018" cy="369332"/>
          </a:xfrm>
          <a:prstGeom prst="rect">
            <a:avLst/>
          </a:prstGeom>
          <a:noFill/>
        </p:spPr>
        <p:txBody>
          <a:bodyPr wrap="none" rtlCol="0">
            <a:spAutoFit/>
          </a:bodyPr>
          <a:lstStyle/>
          <a:p>
            <a:r>
              <a:rPr lang="en-US" b="1">
                <a:latin typeface="Congenial" panose="02000503040000020004" pitchFamily="2" charset="0"/>
              </a:rPr>
              <a:t>Students must pass 3 of the 5 categories:</a:t>
            </a:r>
            <a:r>
              <a:rPr lang="en-US">
                <a:latin typeface="Congenial" panose="02000503040000020004" pitchFamily="2" charset="0"/>
              </a:rPr>
              <a:t>​</a:t>
            </a:r>
          </a:p>
        </p:txBody>
      </p:sp>
      <p:graphicFrame>
        <p:nvGraphicFramePr>
          <p:cNvPr id="5" name="Table 4">
            <a:extLst>
              <a:ext uri="{FF2B5EF4-FFF2-40B4-BE49-F238E27FC236}">
                <a16:creationId xmlns:a16="http://schemas.microsoft.com/office/drawing/2014/main" id="{0CF5F11F-DE87-5CA3-B62C-1EF3491DC5E4}"/>
              </a:ext>
            </a:extLst>
          </p:cNvPr>
          <p:cNvGraphicFramePr>
            <a:graphicFrameLocks noGrp="1"/>
          </p:cNvGraphicFramePr>
          <p:nvPr>
            <p:extLst>
              <p:ext uri="{D42A27DB-BD31-4B8C-83A1-F6EECF244321}">
                <p14:modId xmlns:p14="http://schemas.microsoft.com/office/powerpoint/2010/main" val="3192721517"/>
              </p:ext>
            </p:extLst>
          </p:nvPr>
        </p:nvGraphicFramePr>
        <p:xfrm>
          <a:off x="457200" y="800100"/>
          <a:ext cx="10729913" cy="5474186"/>
        </p:xfrm>
        <a:graphic>
          <a:graphicData uri="http://schemas.openxmlformats.org/drawingml/2006/table">
            <a:tbl>
              <a:tblPr/>
              <a:tblGrid>
                <a:gridCol w="2949995">
                  <a:extLst>
                    <a:ext uri="{9D8B030D-6E8A-4147-A177-3AD203B41FA5}">
                      <a16:colId xmlns:a16="http://schemas.microsoft.com/office/drawing/2014/main" val="2578623295"/>
                    </a:ext>
                  </a:extLst>
                </a:gridCol>
                <a:gridCol w="7779918">
                  <a:extLst>
                    <a:ext uri="{9D8B030D-6E8A-4147-A177-3AD203B41FA5}">
                      <a16:colId xmlns:a16="http://schemas.microsoft.com/office/drawing/2014/main" val="1370933864"/>
                    </a:ext>
                  </a:extLst>
                </a:gridCol>
              </a:tblGrid>
              <a:tr h="253537">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Criterion</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Meets expectation (Pass)</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622787"/>
                  </a:ext>
                </a:extLst>
              </a:tr>
              <a:tr h="960793">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Purpose​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understands the document’s problem and prompt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generally understands the assignment and its major aspects; critical thinking of its major concerns is mostly evident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two recs (could give more that fall under the same rec category)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Recs mostly address the main problem of the prompt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46401"/>
                  </a:ext>
                </a:extLst>
              </a:tr>
              <a:tr h="1254369">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Content &amp; Organization of Ideas​</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Contents are logically organized; may possess a minor logical misstep/fallacy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synthesizes information into a coherent, plausible analysis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integrates, synthesizes, and analyzes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at least three</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sources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Attempt to explain why sources are included and matter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contains adequate factual support for recommendations, claims, or arguments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4546251"/>
                  </a:ext>
                </a:extLst>
              </a:tr>
              <a:tr h="1547952">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Audience: Professionalism, Style, &amp; Tone​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addresses audience’s needs and expectations for the document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relates evidence back to audience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a few tangible and specific actions for the recs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uses a professional yet conversational tone;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scant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(three or less)</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instances of slang, jokes, or unnecessary jargon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demonstrates an appropriate level of cultural/global sensibility and awareness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Style is appropriate but not as engaging as could be; some wordiness or indirect language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662725"/>
                  </a:ext>
                </a:extLst>
              </a:tr>
              <a:tr h="720587">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Grammar &amp; Punctuation​</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may contain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some minor</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errors, but not enough to distract the average reader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In short, the writer’s credibility would not be harmed because of these minor errors; the average reader would have no trouble understanding contents on the first read-through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542740"/>
                  </a:ext>
                </a:extLst>
              </a:tr>
              <a:tr h="516110">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Genre Conventions &amp; Format​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follows the format given in the assignment prompt </a:t>
                      </a:r>
                    </a:p>
                    <a:p>
                      <a:pPr rtl="0" fontAlgn="base"/>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 Miss less than three of the following: header, spacing, indentation, references page, formatted like the functional model, follows length requirement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Has in-text citations and reference page but not in the correct format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293232"/>
                  </a:ext>
                </a:extLst>
              </a:tr>
            </a:tbl>
          </a:graphicData>
        </a:graphic>
      </p:graphicFrame>
      <p:sp>
        <p:nvSpPr>
          <p:cNvPr id="6" name="TextBox 5">
            <a:extLst>
              <a:ext uri="{FF2B5EF4-FFF2-40B4-BE49-F238E27FC236}">
                <a16:creationId xmlns:a16="http://schemas.microsoft.com/office/drawing/2014/main" id="{1D1076F2-B06A-EA40-889F-165813546433}"/>
              </a:ext>
            </a:extLst>
          </p:cNvPr>
          <p:cNvSpPr txBox="1"/>
          <p:nvPr/>
        </p:nvSpPr>
        <p:spPr>
          <a:xfrm>
            <a:off x="3874879" y="6406782"/>
            <a:ext cx="3656770"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2"/>
              </a:rPr>
              <a:t>here</a:t>
            </a:r>
            <a:r>
              <a:rPr lang="en-US">
                <a:latin typeface="Lato" panose="020F0502020204030203" pitchFamily="34" charset="0"/>
                <a:ea typeface="Lato" panose="020F0502020204030203" pitchFamily="34" charset="0"/>
                <a:cs typeface="Lato" panose="020F0502020204030203" pitchFamily="34" charset="0"/>
              </a:rPr>
              <a:t> to access the full rubric.</a:t>
            </a:r>
          </a:p>
        </p:txBody>
      </p:sp>
    </p:spTree>
    <p:extLst>
      <p:ext uri="{BB962C8B-B14F-4D97-AF65-F5344CB8AC3E}">
        <p14:creationId xmlns:p14="http://schemas.microsoft.com/office/powerpoint/2010/main" val="209962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E0CB-C7AB-41F6-3BDC-DC23F6F9A889}"/>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B50EC75E-C75F-0722-1EDD-F25810B942E8}"/>
              </a:ext>
            </a:extLst>
          </p:cNvPr>
          <p:cNvSpPr/>
          <p:nvPr/>
        </p:nvSpPr>
        <p:spPr>
          <a:xfrm>
            <a:off x="3563480" y="396230"/>
            <a:ext cx="8628519" cy="533267"/>
          </a:xfrm>
          <a:prstGeom prst="rect">
            <a:avLst/>
          </a:prstGeom>
          <a:noFill/>
        </p:spPr>
        <p:txBody>
          <a:bodyPr wrap="square" lIns="0" tIns="0" rIns="0" bIns="0" rtlCol="0" anchor="t"/>
          <a:lstStyle/>
          <a:p>
            <a:pPr algn="ctr">
              <a:lnSpc>
                <a:spcPts val="4260"/>
              </a:lnSpc>
              <a:buNone/>
            </a:pPr>
            <a:r>
              <a:rPr lang="en-US" sz="3600" b="1">
                <a:latin typeface="Congenial" panose="02000503040000020004" pitchFamily="2" charset="0"/>
              </a:rPr>
              <a:t>How to submit your assignment</a:t>
            </a:r>
          </a:p>
        </p:txBody>
      </p:sp>
      <p:sp>
        <p:nvSpPr>
          <p:cNvPr id="3" name="Object 2">
            <a:extLst>
              <a:ext uri="{FF2B5EF4-FFF2-40B4-BE49-F238E27FC236}">
                <a16:creationId xmlns:a16="http://schemas.microsoft.com/office/drawing/2014/main" id="{498FE093-04E1-7D36-BEA8-D7208DA7B184}"/>
              </a:ext>
            </a:extLst>
          </p:cNvPr>
          <p:cNvSpPr/>
          <p:nvPr/>
        </p:nvSpPr>
        <p:spPr>
          <a:xfrm>
            <a:off x="0" y="0"/>
            <a:ext cx="3563481" cy="6856286"/>
          </a:xfrm>
          <a:prstGeom prst="rect">
            <a:avLst/>
          </a:prstGeom>
          <a:solidFill>
            <a:srgbClr val="000000">
              <a:alpha val="0"/>
            </a:srgbClr>
          </a:solidFill>
        </p:spPr>
        <p:txBody>
          <a:bodyPr/>
          <a:lstStyle/>
          <a:p>
            <a:endParaRPr lang="en-US"/>
          </a:p>
        </p:txBody>
      </p:sp>
      <p:sp>
        <p:nvSpPr>
          <p:cNvPr id="5" name="Object 4">
            <a:extLst>
              <a:ext uri="{FF2B5EF4-FFF2-40B4-BE49-F238E27FC236}">
                <a16:creationId xmlns:a16="http://schemas.microsoft.com/office/drawing/2014/main" id="{1633C422-AA70-BABF-0EBC-76BF2971437C}"/>
              </a:ext>
            </a:extLst>
          </p:cNvPr>
          <p:cNvSpPr/>
          <p:nvPr/>
        </p:nvSpPr>
        <p:spPr>
          <a:xfrm>
            <a:off x="3957639" y="1513204"/>
            <a:ext cx="7586662" cy="4948566"/>
          </a:xfrm>
          <a:prstGeom prst="rect">
            <a:avLst/>
          </a:prstGeom>
          <a:noFill/>
        </p:spPr>
        <p:txBody>
          <a:bodyPr wrap="square" lIns="0" tIns="0" rIns="0" bIns="0" rtlCol="0" anchor="t"/>
          <a:lstStyle/>
          <a:p>
            <a:pPr marL="342900" indent="-342900" fontAlgn="base">
              <a:buFont typeface="+mj-lt"/>
              <a:buAutoNum type="arabicPeriod"/>
            </a:pPr>
            <a:r>
              <a:rPr lang="en-US" sz="2400">
                <a:latin typeface="Lato" panose="020F0502020204030203" pitchFamily="34" charset="0"/>
                <a:ea typeface="Lato" panose="020F0502020204030203" pitchFamily="34" charset="0"/>
                <a:cs typeface="Lato" panose="020F0502020204030203" pitchFamily="34" charset="0"/>
              </a:rPr>
              <a:t>Login to your blackboard account​.</a:t>
            </a:r>
          </a:p>
          <a:p>
            <a:pPr marL="342900" indent="-342900" fontAlgn="base">
              <a:buFont typeface="+mj-lt"/>
              <a:buAutoNum type="arabicPeriod"/>
            </a:pPr>
            <a:r>
              <a:rPr lang="en-US" sz="2400">
                <a:latin typeface="Lato" panose="020F0502020204030203" pitchFamily="34" charset="0"/>
                <a:ea typeface="Lato" panose="020F0502020204030203" pitchFamily="34" charset="0"/>
                <a:cs typeface="Lato" panose="020F0502020204030203" pitchFamily="34" charset="0"/>
              </a:rPr>
              <a:t>Open your FBC course​.</a:t>
            </a:r>
          </a:p>
          <a:p>
            <a:pPr marL="342900" indent="-342900" fontAlgn="base">
              <a:buFont typeface="+mj-lt"/>
              <a:buAutoNum type="arabicPeriod"/>
            </a:pPr>
            <a:r>
              <a:rPr lang="en-US" sz="2400">
                <a:latin typeface="Lato" panose="020F0502020204030203" pitchFamily="34" charset="0"/>
                <a:ea typeface="Lato" panose="020F0502020204030203" pitchFamily="34" charset="0"/>
                <a:cs typeface="Lato" panose="020F0502020204030203" pitchFamily="34" charset="0"/>
              </a:rPr>
              <a:t>Click on "Links to Upload Assignments" and you should find a submission link for this assignment.</a:t>
            </a:r>
          </a:p>
          <a:p>
            <a:pPr marL="342900" indent="-342900" fontAlgn="base">
              <a:buFont typeface="+mj-lt"/>
              <a:buAutoNum type="arabicPeriod"/>
            </a:pPr>
            <a:endParaRPr lang="en-US" sz="2400">
              <a:latin typeface="Lato" panose="020F0502020204030203" pitchFamily="34" charset="0"/>
              <a:ea typeface="Lato" panose="020F0502020204030203" pitchFamily="34" charset="0"/>
              <a:cs typeface="Lato" panose="020F0502020204030203" pitchFamily="34" charset="0"/>
            </a:endParaRPr>
          </a:p>
          <a:p>
            <a:pPr fontAlgn="base"/>
            <a:r>
              <a:rPr lang="en-US" sz="2400" b="1">
                <a:latin typeface="Lato" panose="020F0502020204030203" pitchFamily="34" charset="0"/>
                <a:ea typeface="Lato" panose="020F0502020204030203" pitchFamily="34" charset="0"/>
                <a:cs typeface="Lato" panose="020F0502020204030203" pitchFamily="34" charset="0"/>
              </a:rPr>
              <a:t>Note</a:t>
            </a:r>
            <a:r>
              <a:rPr lang="en-US" sz="2400">
                <a:latin typeface="Lato" panose="020F0502020204030203" pitchFamily="34" charset="0"/>
                <a:ea typeface="Lato" panose="020F0502020204030203" pitchFamily="34" charset="0"/>
                <a:cs typeface="Lato" panose="020F0502020204030203" pitchFamily="34" charset="0"/>
              </a:rPr>
              <a:t>: You must submit as a doc, docx, or pdf only!​</a:t>
            </a:r>
          </a:p>
          <a:p>
            <a:pPr marL="342900" indent="-342900" fontAlgn="base">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No Pages or Google Docs.​</a:t>
            </a:r>
          </a:p>
          <a:p>
            <a:pPr marL="342900" indent="-342900" fontAlgn="base">
              <a:buFont typeface="Arial" panose="020B0604020202020204" pitchFamily="34" charset="0"/>
              <a:buChar char="•"/>
            </a:pPr>
            <a:r>
              <a:rPr lang="en-US" sz="2400">
                <a:latin typeface="Lato" panose="020F0502020204030203" pitchFamily="34" charset="0"/>
                <a:ea typeface="Lato" panose="020F0502020204030203" pitchFamily="34" charset="0"/>
                <a:cs typeface="Lato" panose="020F0502020204030203" pitchFamily="34" charset="0"/>
              </a:rPr>
              <a:t>No OneDrive links.</a:t>
            </a:r>
          </a:p>
          <a:p>
            <a:pPr fontAlgn="base"/>
            <a:r>
              <a:rPr lang="en-US" sz="2400">
                <a:latin typeface="Lato" panose="020F0502020204030203" pitchFamily="34" charset="0"/>
                <a:ea typeface="Lato" panose="020F0502020204030203" pitchFamily="34" charset="0"/>
                <a:cs typeface="Lato" panose="020F0502020204030203" pitchFamily="34" charset="0"/>
              </a:rPr>
              <a:t>Submit the actual file!</a:t>
            </a:r>
          </a:p>
          <a:p>
            <a:pPr fontAlgn="base"/>
            <a:endParaRPr lang="en-US" sz="2400">
              <a:latin typeface="Lato" panose="020F0502020204030203" pitchFamily="34" charset="0"/>
              <a:ea typeface="Lato" panose="020F0502020204030203" pitchFamily="34" charset="0"/>
              <a:cs typeface="Lato" panose="020F0502020204030203" pitchFamily="34" charset="0"/>
            </a:endParaRPr>
          </a:p>
          <a:p>
            <a:pPr fontAlgn="base"/>
            <a:endParaRPr lang="en-US" strike="sngStrike"/>
          </a:p>
          <a:p>
            <a:pPr fontAlgn="base"/>
            <a:endParaRPr lang="en-US" strike="sngStrike"/>
          </a:p>
          <a:p>
            <a:pPr fontAlgn="base"/>
            <a:r>
              <a:rPr lang="en-US"/>
              <a:t>​</a:t>
            </a:r>
            <a:endParaRPr lang="en-US" sz="3200">
              <a:latin typeface="Lato" panose="020F0502020204030203" pitchFamily="34" charset="0"/>
              <a:ea typeface="Lato" panose="020F0502020204030203" pitchFamily="34" charset="0"/>
              <a:cs typeface="Lato" panose="020F0502020204030203" pitchFamily="34" charset="0"/>
            </a:endParaRPr>
          </a:p>
        </p:txBody>
      </p:sp>
      <p:pic>
        <p:nvPicPr>
          <p:cNvPr id="6" name="Object 3" descr="IMG_1295.JPG">
            <a:extLst>
              <a:ext uri="{FF2B5EF4-FFF2-40B4-BE49-F238E27FC236}">
                <a16:creationId xmlns:a16="http://schemas.microsoft.com/office/drawing/2014/main" id="{98086A86-CC7C-92D6-C598-2D0D92208426}"/>
              </a:ext>
            </a:extLst>
          </p:cNvPr>
          <p:cNvPicPr>
            <a:picLocks noChangeAspect="1"/>
          </p:cNvPicPr>
          <p:nvPr/>
        </p:nvPicPr>
        <p:blipFill>
          <a:blip r:embed="rId3"/>
          <a:srcRect l="11020" r="11020"/>
          <a:stretch/>
        </p:blipFill>
        <p:spPr>
          <a:xfrm>
            <a:off x="0" y="1714"/>
            <a:ext cx="3563481" cy="6856286"/>
          </a:xfrm>
          <a:prstGeom prst="rect">
            <a:avLst/>
          </a:prstGeom>
        </p:spPr>
      </p:pic>
    </p:spTree>
    <p:extLst>
      <p:ext uri="{BB962C8B-B14F-4D97-AF65-F5344CB8AC3E}">
        <p14:creationId xmlns:p14="http://schemas.microsoft.com/office/powerpoint/2010/main" val="356853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4586" y="2818695"/>
            <a:ext cx="9389302" cy="66658"/>
          </a:xfrm>
          <a:prstGeom prst="rect">
            <a:avLst/>
          </a:prstGeom>
        </p:spPr>
      </p:pic>
      <p:sp>
        <p:nvSpPr>
          <p:cNvPr id="3" name="Object 2"/>
          <p:cNvSpPr/>
          <p:nvPr/>
        </p:nvSpPr>
        <p:spPr>
          <a:xfrm>
            <a:off x="485654" y="2366371"/>
            <a:ext cx="952262" cy="952262"/>
          </a:xfrm>
          <a:prstGeom prst="ellipse">
            <a:avLst/>
          </a:prstGeom>
          <a:solidFill>
            <a:srgbClr val="9D2235">
              <a:alpha val="30000"/>
            </a:srgbClr>
          </a:solidFill>
        </p:spPr>
        <p:txBody>
          <a:bodyPr/>
          <a:lstStyle/>
          <a:p>
            <a:endParaRPr lang="en-US"/>
          </a:p>
        </p:txBody>
      </p:sp>
      <p:sp>
        <p:nvSpPr>
          <p:cNvPr id="4" name="Object 3"/>
          <p:cNvSpPr/>
          <p:nvPr/>
        </p:nvSpPr>
        <p:spPr>
          <a:xfrm>
            <a:off x="438040" y="2725850"/>
            <a:ext cx="1047488" cy="190452"/>
          </a:xfrm>
          <a:prstGeom prst="rect">
            <a:avLst/>
          </a:prstGeom>
          <a:noFill/>
        </p:spPr>
        <p:txBody>
          <a:bodyPr wrap="square" lIns="0" tIns="0" rIns="0" bIns="0" rtlCol="0" anchor="ctr"/>
          <a:lstStyle/>
          <a:p>
            <a:pPr algn="ctr">
              <a:lnSpc>
                <a:spcPts val="1547"/>
              </a:lnSpc>
              <a:buNone/>
            </a:pPr>
            <a:r>
              <a:rPr lang="en-US" sz="1350">
                <a:solidFill>
                  <a:srgbClr val="28282E"/>
                </a:solidFill>
                <a:latin typeface="Lato" pitchFamily="34" charset="0"/>
                <a:ea typeface="Lato" pitchFamily="34" charset="-122"/>
                <a:cs typeface="Lato" pitchFamily="34" charset="-120"/>
              </a:rPr>
              <a:t>Today</a:t>
            </a:r>
            <a:endParaRPr lang="en-US"/>
          </a:p>
        </p:txBody>
      </p:sp>
      <p:sp>
        <p:nvSpPr>
          <p:cNvPr id="5" name="Object 4"/>
          <p:cNvSpPr/>
          <p:nvPr/>
        </p:nvSpPr>
        <p:spPr>
          <a:xfrm>
            <a:off x="10751037" y="2366371"/>
            <a:ext cx="952262" cy="952262"/>
          </a:xfrm>
          <a:prstGeom prst="ellipse">
            <a:avLst/>
          </a:prstGeom>
          <a:solidFill>
            <a:srgbClr val="9D2235">
              <a:alpha val="30000"/>
            </a:srgbClr>
          </a:solidFill>
        </p:spPr>
        <p:txBody>
          <a:bodyPr/>
          <a:lstStyle/>
          <a:p>
            <a:endParaRPr lang="en-US"/>
          </a:p>
        </p:txBody>
      </p:sp>
      <p:sp>
        <p:nvSpPr>
          <p:cNvPr id="6" name="Object 5"/>
          <p:cNvSpPr/>
          <p:nvPr/>
        </p:nvSpPr>
        <p:spPr>
          <a:xfrm>
            <a:off x="10703423" y="2725850"/>
            <a:ext cx="1047488" cy="190452"/>
          </a:xfrm>
          <a:prstGeom prst="rect">
            <a:avLst/>
          </a:prstGeom>
          <a:noFill/>
        </p:spPr>
        <p:txBody>
          <a:bodyPr wrap="square" lIns="0" tIns="0" rIns="0" bIns="0" rtlCol="0" anchor="ctr"/>
          <a:lstStyle/>
          <a:p>
            <a:pPr algn="ctr">
              <a:lnSpc>
                <a:spcPts val="1547"/>
              </a:lnSpc>
              <a:buNone/>
            </a:pPr>
            <a:r>
              <a:rPr lang="en-US" sz="1350">
                <a:solidFill>
                  <a:srgbClr val="28282E"/>
                </a:solidFill>
                <a:latin typeface="Lato" pitchFamily="34" charset="0"/>
                <a:ea typeface="Lato" pitchFamily="34" charset="-122"/>
                <a:cs typeface="Lato" pitchFamily="34" charset="-120"/>
              </a:rPr>
              <a:t>Fall </a:t>
            </a:r>
          </a:p>
          <a:p>
            <a:pPr algn="ctr">
              <a:lnSpc>
                <a:spcPts val="1547"/>
              </a:lnSpc>
              <a:buNone/>
            </a:pPr>
            <a:r>
              <a:rPr lang="en-US" sz="1350">
                <a:solidFill>
                  <a:srgbClr val="28282E"/>
                </a:solidFill>
                <a:latin typeface="Lato" pitchFamily="34" charset="0"/>
                <a:ea typeface="Lato" pitchFamily="34" charset="-122"/>
                <a:cs typeface="Lato" pitchFamily="34" charset="-120"/>
              </a:rPr>
              <a:t>Break</a:t>
            </a:r>
            <a:endParaRPr lang="en-US"/>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7701" y="2048791"/>
            <a:ext cx="28568" cy="809423"/>
          </a:xfrm>
          <a:prstGeom prst="rect">
            <a:avLst/>
          </a:prstGeom>
        </p:spPr>
      </p:pic>
      <p:pic>
        <p:nvPicPr>
          <p:cNvPr id="8" name="Object 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1517" y="2752037"/>
            <a:ext cx="190452" cy="180930"/>
          </a:xfrm>
          <a:prstGeom prst="rect">
            <a:avLst/>
          </a:prstGeom>
        </p:spPr>
      </p:pic>
      <p:pic>
        <p:nvPicPr>
          <p:cNvPr id="9" name="Object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1293" y="2828218"/>
            <a:ext cx="28568" cy="1209373"/>
          </a:xfrm>
          <a:prstGeom prst="rect">
            <a:avLst/>
          </a:prstGeom>
        </p:spPr>
      </p:pic>
      <p:pic>
        <p:nvPicPr>
          <p:cNvPr id="10" name="Object 9"/>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a:off x="3225109" y="2752037"/>
            <a:ext cx="190452" cy="180930"/>
          </a:xfrm>
          <a:prstGeom prst="rect">
            <a:avLst/>
          </a:prstGeom>
        </p:spPr>
      </p:pic>
      <p:pic>
        <p:nvPicPr>
          <p:cNvPr id="11" name="Object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63496" y="1453247"/>
            <a:ext cx="28568" cy="1409348"/>
          </a:xfrm>
          <a:prstGeom prst="rect">
            <a:avLst/>
          </a:prstGeom>
        </p:spPr>
      </p:pic>
      <p:pic>
        <p:nvPicPr>
          <p:cNvPr id="12" name="Object 11"/>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87311" y="2752037"/>
            <a:ext cx="190452" cy="180930"/>
          </a:xfrm>
          <a:prstGeom prst="rect">
            <a:avLst/>
          </a:prstGeom>
        </p:spPr>
      </p:pic>
      <p:pic>
        <p:nvPicPr>
          <p:cNvPr id="13" name="Object 1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29275" y="2828218"/>
            <a:ext cx="28568" cy="1542664"/>
          </a:xfrm>
          <a:prstGeom prst="rect">
            <a:avLst/>
          </a:prstGeom>
        </p:spPr>
      </p:pic>
      <p:pic>
        <p:nvPicPr>
          <p:cNvPr id="14" name="Object 13"/>
          <p:cNvPicPr>
            <a:picLocks noChangeAspect="1"/>
          </p:cNvPicPr>
          <p:nvPr/>
        </p:nvPicPr>
        <p:blipFill>
          <a:blip r:embed="rId14">
            <a:extLst>
              <a:ext uri="{96DAC541-7B7A-43D3-8B79-37D633B846F1}">
                <asvg:svgBlip xmlns:asvg="http://schemas.microsoft.com/office/drawing/2016/SVG/main" r:embed="rId18"/>
              </a:ext>
            </a:extLst>
          </a:blip>
          <a:stretch>
            <a:fillRect/>
          </a:stretch>
        </p:blipFill>
        <p:spPr>
          <a:xfrm>
            <a:off x="6453091" y="2752037"/>
            <a:ext cx="190452" cy="180930"/>
          </a:xfrm>
          <a:prstGeom prst="rect">
            <a:avLst/>
          </a:prstGeom>
        </p:spPr>
      </p:pic>
      <p:pic>
        <p:nvPicPr>
          <p:cNvPr id="15" name="Object 14"/>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43438" y="1925283"/>
            <a:ext cx="28568" cy="933217"/>
          </a:xfrm>
          <a:prstGeom prst="rect">
            <a:avLst/>
          </a:prstGeom>
        </p:spPr>
      </p:pic>
      <p:pic>
        <p:nvPicPr>
          <p:cNvPr id="16" name="Object 15"/>
          <p:cNvPicPr>
            <a:picLocks noChangeAspect="1"/>
          </p:cNvPicPr>
          <p:nvPr/>
        </p:nvPicPr>
        <p:blipFill>
          <a:blip r:embed="rId14">
            <a:extLst>
              <a:ext uri="{96DAC541-7B7A-43D3-8B79-37D633B846F1}">
                <asvg:svgBlip xmlns:asvg="http://schemas.microsoft.com/office/drawing/2016/SVG/main" r:embed="rId21"/>
              </a:ext>
            </a:extLst>
          </a:blip>
          <a:stretch>
            <a:fillRect/>
          </a:stretch>
        </p:blipFill>
        <p:spPr>
          <a:xfrm>
            <a:off x="7467254" y="2752037"/>
            <a:ext cx="190452" cy="180930"/>
          </a:xfrm>
          <a:prstGeom prst="rect">
            <a:avLst/>
          </a:prstGeom>
        </p:spPr>
      </p:pic>
      <p:pic>
        <p:nvPicPr>
          <p:cNvPr id="17" name="Object 16"/>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945742" y="2828218"/>
            <a:ext cx="28568" cy="1276031"/>
          </a:xfrm>
          <a:prstGeom prst="rect">
            <a:avLst/>
          </a:prstGeom>
        </p:spPr>
      </p:pic>
      <p:pic>
        <p:nvPicPr>
          <p:cNvPr id="18" name="Object 17"/>
          <p:cNvPicPr>
            <a:picLocks noChangeAspect="1"/>
          </p:cNvPicPr>
          <p:nvPr/>
        </p:nvPicPr>
        <p:blipFill>
          <a:blip r:embed="rId14">
            <a:extLst>
              <a:ext uri="{96DAC541-7B7A-43D3-8B79-37D633B846F1}">
                <asvg:svgBlip xmlns:asvg="http://schemas.microsoft.com/office/drawing/2016/SVG/main" r:embed="rId24"/>
              </a:ext>
            </a:extLst>
          </a:blip>
          <a:stretch>
            <a:fillRect/>
          </a:stretch>
        </p:blipFill>
        <p:spPr>
          <a:xfrm>
            <a:off x="8869558" y="2752037"/>
            <a:ext cx="190452" cy="180930"/>
          </a:xfrm>
          <a:prstGeom prst="rect">
            <a:avLst/>
          </a:prstGeom>
        </p:spPr>
      </p:pic>
      <p:sp>
        <p:nvSpPr>
          <p:cNvPr id="19" name="Object 18"/>
          <p:cNvSpPr/>
          <p:nvPr/>
        </p:nvSpPr>
        <p:spPr>
          <a:xfrm>
            <a:off x="2086300" y="1491715"/>
            <a:ext cx="571357" cy="571357"/>
          </a:xfrm>
          <a:prstGeom prst="ellipse">
            <a:avLst/>
          </a:prstGeom>
          <a:solidFill>
            <a:srgbClr val="9D2235">
              <a:alpha val="30000"/>
            </a:srgbClr>
          </a:solidFill>
        </p:spPr>
        <p:txBody>
          <a:bodyPr/>
          <a:lstStyle/>
          <a:p>
            <a:endParaRPr lang="en-US"/>
          </a:p>
        </p:txBody>
      </p:sp>
      <p:pic>
        <p:nvPicPr>
          <p:cNvPr id="20" name="Object 19"/>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274007" y="1649606"/>
            <a:ext cx="219020" cy="228543"/>
          </a:xfrm>
          <a:prstGeom prst="rect">
            <a:avLst/>
          </a:prstGeom>
        </p:spPr>
      </p:pic>
      <p:sp>
        <p:nvSpPr>
          <p:cNvPr id="21" name="Object 20"/>
          <p:cNvSpPr/>
          <p:nvPr/>
        </p:nvSpPr>
        <p:spPr>
          <a:xfrm>
            <a:off x="2752883" y="1475795"/>
            <a:ext cx="680867"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Sep. 5</a:t>
            </a:r>
            <a:endParaRPr lang="en-US"/>
          </a:p>
        </p:txBody>
      </p:sp>
      <p:sp>
        <p:nvSpPr>
          <p:cNvPr id="22" name="Object 21"/>
          <p:cNvSpPr/>
          <p:nvPr/>
        </p:nvSpPr>
        <p:spPr>
          <a:xfrm>
            <a:off x="2752883" y="1857890"/>
            <a:ext cx="680867" cy="190452"/>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Email</a:t>
            </a:r>
            <a:endParaRPr lang="en-US"/>
          </a:p>
        </p:txBody>
      </p:sp>
      <p:sp>
        <p:nvSpPr>
          <p:cNvPr id="23" name="Object 22"/>
          <p:cNvSpPr/>
          <p:nvPr/>
        </p:nvSpPr>
        <p:spPr>
          <a:xfrm>
            <a:off x="3029886" y="4018736"/>
            <a:ext cx="571357" cy="571357"/>
          </a:xfrm>
          <a:prstGeom prst="ellipse">
            <a:avLst/>
          </a:prstGeom>
          <a:solidFill>
            <a:srgbClr val="9D2235">
              <a:alpha val="30000"/>
            </a:srgbClr>
          </a:solidFill>
        </p:spPr>
        <p:txBody>
          <a:bodyPr/>
          <a:lstStyle/>
          <a:p>
            <a:endParaRPr lang="en-US"/>
          </a:p>
        </p:txBody>
      </p:sp>
      <p:pic>
        <p:nvPicPr>
          <p:cNvPr id="24" name="Object 23"/>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4989" y="4147025"/>
            <a:ext cx="228543" cy="285679"/>
          </a:xfrm>
          <a:prstGeom prst="rect">
            <a:avLst/>
          </a:prstGeom>
        </p:spPr>
      </p:pic>
      <p:sp>
        <p:nvSpPr>
          <p:cNvPr id="25" name="Object 24"/>
          <p:cNvSpPr/>
          <p:nvPr/>
        </p:nvSpPr>
        <p:spPr>
          <a:xfrm>
            <a:off x="3696469" y="4002815"/>
            <a:ext cx="1456008"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Sep. 19</a:t>
            </a:r>
            <a:endParaRPr lang="en-US"/>
          </a:p>
        </p:txBody>
      </p:sp>
      <p:sp>
        <p:nvSpPr>
          <p:cNvPr id="26" name="Object 25"/>
          <p:cNvSpPr/>
          <p:nvPr/>
        </p:nvSpPr>
        <p:spPr>
          <a:xfrm>
            <a:off x="3696469" y="4384910"/>
            <a:ext cx="1456008" cy="190452"/>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Majors reflection</a:t>
            </a:r>
            <a:endParaRPr lang="en-US"/>
          </a:p>
        </p:txBody>
      </p:sp>
      <p:sp>
        <p:nvSpPr>
          <p:cNvPr id="27" name="Object 26"/>
          <p:cNvSpPr/>
          <p:nvPr/>
        </p:nvSpPr>
        <p:spPr>
          <a:xfrm>
            <a:off x="4492095" y="896174"/>
            <a:ext cx="571357" cy="571357"/>
          </a:xfrm>
          <a:prstGeom prst="ellipse">
            <a:avLst/>
          </a:prstGeom>
          <a:solidFill>
            <a:srgbClr val="000000">
              <a:alpha val="30000"/>
            </a:srgbClr>
          </a:solidFill>
        </p:spPr>
        <p:txBody>
          <a:bodyPr/>
          <a:lstStyle/>
          <a:p>
            <a:endParaRPr lang="en-US"/>
          </a:p>
        </p:txBody>
      </p:sp>
      <p:pic>
        <p:nvPicPr>
          <p:cNvPr id="28" name="Object 27"/>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673899" y="1057977"/>
            <a:ext cx="209498" cy="257111"/>
          </a:xfrm>
          <a:prstGeom prst="rect">
            <a:avLst/>
          </a:prstGeom>
        </p:spPr>
      </p:pic>
      <p:sp>
        <p:nvSpPr>
          <p:cNvPr id="29" name="Object 28"/>
          <p:cNvSpPr/>
          <p:nvPr/>
        </p:nvSpPr>
        <p:spPr>
          <a:xfrm>
            <a:off x="5158678" y="880253"/>
            <a:ext cx="1518858"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Sep. 26</a:t>
            </a:r>
            <a:endParaRPr lang="en-US"/>
          </a:p>
        </p:txBody>
      </p:sp>
      <p:sp>
        <p:nvSpPr>
          <p:cNvPr id="30" name="Object 29"/>
          <p:cNvSpPr/>
          <p:nvPr/>
        </p:nvSpPr>
        <p:spPr>
          <a:xfrm>
            <a:off x="5158678" y="1262348"/>
            <a:ext cx="1518858" cy="190452"/>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Study abroad flier</a:t>
            </a:r>
            <a:endParaRPr lang="en-US"/>
          </a:p>
        </p:txBody>
      </p:sp>
      <p:sp>
        <p:nvSpPr>
          <p:cNvPr id="31" name="Object 30"/>
          <p:cNvSpPr/>
          <p:nvPr/>
        </p:nvSpPr>
        <p:spPr>
          <a:xfrm>
            <a:off x="6257927" y="4351837"/>
            <a:ext cx="571357" cy="571357"/>
          </a:xfrm>
          <a:prstGeom prst="ellipse">
            <a:avLst/>
          </a:prstGeom>
          <a:solidFill>
            <a:srgbClr val="000000">
              <a:alpha val="30000"/>
            </a:srgbClr>
          </a:solidFill>
        </p:spPr>
        <p:txBody>
          <a:bodyPr/>
          <a:lstStyle/>
          <a:p>
            <a:endParaRPr lang="en-US"/>
          </a:p>
        </p:txBody>
      </p:sp>
      <p:pic>
        <p:nvPicPr>
          <p:cNvPr id="32" name="Object 31"/>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43105" y="4500255"/>
            <a:ext cx="209498" cy="323769"/>
          </a:xfrm>
          <a:prstGeom prst="rect">
            <a:avLst/>
          </a:prstGeom>
        </p:spPr>
      </p:pic>
      <p:sp>
        <p:nvSpPr>
          <p:cNvPr id="33" name="Object 32"/>
          <p:cNvSpPr/>
          <p:nvPr/>
        </p:nvSpPr>
        <p:spPr>
          <a:xfrm>
            <a:off x="6924511" y="4335916"/>
            <a:ext cx="1183662"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Oct. 3</a:t>
            </a:r>
            <a:endParaRPr lang="en-US"/>
          </a:p>
        </p:txBody>
      </p:sp>
      <p:sp>
        <p:nvSpPr>
          <p:cNvPr id="34" name="Object 33"/>
          <p:cNvSpPr/>
          <p:nvPr/>
        </p:nvSpPr>
        <p:spPr>
          <a:xfrm>
            <a:off x="6924511" y="4718011"/>
            <a:ext cx="1183662" cy="190452"/>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Business brief</a:t>
            </a:r>
            <a:endParaRPr lang="en-US"/>
          </a:p>
        </p:txBody>
      </p:sp>
      <p:sp>
        <p:nvSpPr>
          <p:cNvPr id="35" name="Object 34"/>
          <p:cNvSpPr/>
          <p:nvPr/>
        </p:nvSpPr>
        <p:spPr>
          <a:xfrm>
            <a:off x="7272085" y="1368214"/>
            <a:ext cx="571357" cy="571357"/>
          </a:xfrm>
          <a:prstGeom prst="ellipse">
            <a:avLst/>
          </a:prstGeom>
          <a:solidFill>
            <a:srgbClr val="000000">
              <a:alpha val="30000"/>
            </a:srgbClr>
          </a:solidFill>
        </p:spPr>
        <p:txBody>
          <a:bodyPr/>
          <a:lstStyle/>
          <a:p>
            <a:endParaRPr lang="en-US"/>
          </a:p>
        </p:txBody>
      </p:sp>
      <p:pic>
        <p:nvPicPr>
          <p:cNvPr id="36" name="Object 35"/>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437161" y="1533290"/>
            <a:ext cx="247588" cy="247588"/>
          </a:xfrm>
          <a:prstGeom prst="rect">
            <a:avLst/>
          </a:prstGeom>
        </p:spPr>
      </p:pic>
      <p:sp>
        <p:nvSpPr>
          <p:cNvPr id="37" name="Object 36"/>
          <p:cNvSpPr/>
          <p:nvPr/>
        </p:nvSpPr>
        <p:spPr>
          <a:xfrm>
            <a:off x="7938669" y="1518017"/>
            <a:ext cx="1675981"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Oct. 10</a:t>
            </a:r>
            <a:endParaRPr lang="en-US"/>
          </a:p>
        </p:txBody>
      </p:sp>
      <p:sp>
        <p:nvSpPr>
          <p:cNvPr id="38" name="Object 37"/>
          <p:cNvSpPr/>
          <p:nvPr/>
        </p:nvSpPr>
        <p:spPr>
          <a:xfrm>
            <a:off x="7938669" y="1900112"/>
            <a:ext cx="1675981" cy="380905"/>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Career exploration, LinkedIn profile</a:t>
            </a:r>
            <a:endParaRPr lang="en-US"/>
          </a:p>
        </p:txBody>
      </p:sp>
      <p:sp>
        <p:nvSpPr>
          <p:cNvPr id="39" name="Object 38"/>
          <p:cNvSpPr/>
          <p:nvPr/>
        </p:nvSpPr>
        <p:spPr>
          <a:xfrm>
            <a:off x="8674390" y="4089308"/>
            <a:ext cx="571357" cy="571357"/>
          </a:xfrm>
          <a:prstGeom prst="ellipse">
            <a:avLst/>
          </a:prstGeom>
          <a:solidFill>
            <a:srgbClr val="000000">
              <a:alpha val="30000"/>
            </a:srgbClr>
          </a:solidFill>
        </p:spPr>
        <p:txBody>
          <a:bodyPr/>
          <a:lstStyle/>
          <a:p>
            <a:endParaRPr lang="en-US"/>
          </a:p>
        </p:txBody>
      </p:sp>
      <p:pic>
        <p:nvPicPr>
          <p:cNvPr id="40" name="Object 39"/>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842865" y="4271117"/>
            <a:ext cx="238065" cy="219020"/>
          </a:xfrm>
          <a:prstGeom prst="rect">
            <a:avLst/>
          </a:prstGeom>
        </p:spPr>
      </p:pic>
      <p:sp>
        <p:nvSpPr>
          <p:cNvPr id="41" name="Object 40"/>
          <p:cNvSpPr/>
          <p:nvPr/>
        </p:nvSpPr>
        <p:spPr>
          <a:xfrm>
            <a:off x="9340973" y="4073387"/>
            <a:ext cx="1372209" cy="257111"/>
          </a:xfrm>
          <a:prstGeom prst="rect">
            <a:avLst/>
          </a:prstGeom>
          <a:noFill/>
        </p:spPr>
        <p:txBody>
          <a:bodyPr wrap="square" lIns="0" tIns="0" rIns="0" bIns="0" rtlCol="0" anchor="t"/>
          <a:lstStyle/>
          <a:p>
            <a:pPr algn="l">
              <a:lnSpc>
                <a:spcPts val="2063"/>
              </a:lnSpc>
              <a:buNone/>
            </a:pPr>
            <a:r>
              <a:rPr lang="en-US" sz="1800">
                <a:solidFill>
                  <a:srgbClr val="28282E"/>
                </a:solidFill>
                <a:latin typeface="Lato" pitchFamily="34" charset="0"/>
                <a:ea typeface="Lato" pitchFamily="34" charset="-122"/>
                <a:cs typeface="Lato" pitchFamily="34" charset="-120"/>
              </a:rPr>
              <a:t>Oct. 17</a:t>
            </a:r>
            <a:endParaRPr lang="en-US"/>
          </a:p>
        </p:txBody>
      </p:sp>
      <p:sp>
        <p:nvSpPr>
          <p:cNvPr id="42" name="Object 41"/>
          <p:cNvSpPr/>
          <p:nvPr/>
        </p:nvSpPr>
        <p:spPr>
          <a:xfrm>
            <a:off x="9340973" y="4455482"/>
            <a:ext cx="1372209" cy="190452"/>
          </a:xfrm>
          <a:prstGeom prst="rect">
            <a:avLst/>
          </a:prstGeom>
          <a:noFill/>
        </p:spPr>
        <p:txBody>
          <a:bodyPr wrap="square" lIns="0" tIns="0" rIns="0" bIns="0" rtlCol="0" anchor="t"/>
          <a:lstStyle/>
          <a:p>
            <a:pPr algn="l">
              <a:lnSpc>
                <a:spcPts val="1540"/>
              </a:lnSpc>
              <a:spcBef>
                <a:spcPts val="965"/>
              </a:spcBef>
              <a:buNone/>
            </a:pPr>
            <a:r>
              <a:rPr lang="en-US" sz="1500">
                <a:solidFill>
                  <a:srgbClr val="424242"/>
                </a:solidFill>
                <a:latin typeface="Lato" panose="020F0502020204030203" pitchFamily="34" charset="0"/>
                <a:ea typeface="Lato" panose="020F0502020204030203" pitchFamily="34" charset="0"/>
                <a:cs typeface="Lato" panose="020F0502020204030203" pitchFamily="34" charset="0"/>
              </a:rPr>
              <a:t>Résumé, VMock</a:t>
            </a:r>
            <a:endParaRPr lang="en-US"/>
          </a:p>
        </p:txBody>
      </p:sp>
      <p:sp>
        <p:nvSpPr>
          <p:cNvPr id="43" name="Object 42"/>
          <p:cNvSpPr/>
          <p:nvPr/>
        </p:nvSpPr>
        <p:spPr>
          <a:xfrm>
            <a:off x="0" y="5685003"/>
            <a:ext cx="12188952" cy="1171282"/>
          </a:xfrm>
          <a:prstGeom prst="rect">
            <a:avLst/>
          </a:prstGeom>
          <a:solidFill>
            <a:srgbClr val="F1F5EE"/>
          </a:solidFill>
        </p:spPr>
        <p:txBody>
          <a:bodyPr/>
          <a:lstStyle/>
          <a:p>
            <a:endParaRPr lang="en-US"/>
          </a:p>
        </p:txBody>
      </p:sp>
      <p:sp>
        <p:nvSpPr>
          <p:cNvPr id="44" name="Object 43"/>
          <p:cNvSpPr/>
          <p:nvPr/>
        </p:nvSpPr>
        <p:spPr>
          <a:xfrm>
            <a:off x="1715976" y="5990322"/>
            <a:ext cx="8757000" cy="599925"/>
          </a:xfrm>
          <a:prstGeom prst="rect">
            <a:avLst/>
          </a:prstGeom>
          <a:noFill/>
        </p:spPr>
        <p:txBody>
          <a:bodyPr wrap="square" lIns="0" tIns="0" rIns="0" bIns="0" rtlCol="0" anchor="ctr"/>
          <a:lstStyle/>
          <a:p>
            <a:pPr algn="ctr">
              <a:lnSpc>
                <a:spcPts val="4793"/>
              </a:lnSpc>
              <a:buNone/>
            </a:pPr>
            <a:r>
              <a:rPr lang="en-US" sz="4500" b="1">
                <a:solidFill>
                  <a:srgbClr val="28282E"/>
                </a:solidFill>
                <a:latin typeface="Congenial" panose="02000503040000020004" pitchFamily="2" charset="0"/>
                <a:ea typeface="Recoleta" pitchFamily="34" charset="-122"/>
                <a:cs typeface="Recoleta" pitchFamily="34" charset="-120"/>
              </a:rPr>
              <a:t>First half upcoming due dates </a:t>
            </a: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6">
    <p:bg>
      <p:bgPr>
        <a:solidFill>
          <a:srgbClr val="28282E"/>
        </a:solidFill>
        <a:effectLst/>
      </p:bgPr>
    </p:bg>
    <p:spTree>
      <p:nvGrpSpPr>
        <p:cNvPr id="1" name=""/>
        <p:cNvGrpSpPr/>
        <p:nvPr/>
      </p:nvGrpSpPr>
      <p:grpSpPr>
        <a:xfrm>
          <a:off x="0" y="0"/>
          <a:ext cx="0" cy="0"/>
          <a:chOff x="0" y="0"/>
          <a:chExt cx="0" cy="0"/>
        </a:xfrm>
      </p:grpSpPr>
      <p:sp>
        <p:nvSpPr>
          <p:cNvPr id="2" name="Object 1"/>
          <p:cNvSpPr/>
          <p:nvPr/>
        </p:nvSpPr>
        <p:spPr>
          <a:xfrm>
            <a:off x="7544460" y="476131"/>
            <a:ext cx="4168361" cy="5904024"/>
          </a:xfrm>
          <a:prstGeom prst="rect">
            <a:avLst/>
          </a:prstGeom>
          <a:solidFill>
            <a:srgbClr val="C7C8CA"/>
          </a:solidFill>
        </p:spPr>
        <p:txBody>
          <a:bodyPr/>
          <a:lstStyle/>
          <a:p>
            <a:endParaRPr lang="en-US"/>
          </a:p>
        </p:txBody>
      </p:sp>
      <p:pic>
        <p:nvPicPr>
          <p:cNvPr id="3" name="Object 2" descr="yjWjLmv13FI"/>
          <p:cNvPicPr>
            <a:picLocks noChangeAspect="1"/>
          </p:cNvPicPr>
          <p:nvPr/>
        </p:nvPicPr>
        <p:blipFill>
          <a:blip r:embed="rId3"/>
          <a:srcRect l="8649" t="6073" r="8649" b="6073"/>
          <a:stretch/>
        </p:blipFill>
        <p:spPr>
          <a:xfrm>
            <a:off x="7544460" y="476131"/>
            <a:ext cx="4168361" cy="5904024"/>
          </a:xfrm>
          <a:prstGeom prst="rect">
            <a:avLst/>
          </a:prstGeom>
        </p:spPr>
      </p:pic>
      <p:sp>
        <p:nvSpPr>
          <p:cNvPr id="4" name="Object 3"/>
          <p:cNvSpPr/>
          <p:nvPr/>
        </p:nvSpPr>
        <p:spPr>
          <a:xfrm>
            <a:off x="143034" y="2510252"/>
            <a:ext cx="7251400" cy="533267"/>
          </a:xfrm>
          <a:prstGeom prst="rect">
            <a:avLst/>
          </a:prstGeom>
          <a:noFill/>
        </p:spPr>
        <p:txBody>
          <a:bodyPr wrap="square" lIns="0" tIns="0" rIns="0" bIns="0" rtlCol="0" anchor="ctr"/>
          <a:lstStyle/>
          <a:p>
            <a:pPr algn="ctr">
              <a:lnSpc>
                <a:spcPts val="4260"/>
              </a:lnSpc>
              <a:buNone/>
            </a:pPr>
            <a:r>
              <a:rPr lang="en-US" sz="3750" b="1">
                <a:solidFill>
                  <a:srgbClr val="C7C8CA"/>
                </a:solidFill>
                <a:latin typeface="Congenial" panose="02000503040000020004" pitchFamily="2" charset="0"/>
                <a:ea typeface="Recoleta" pitchFamily="34" charset="-122"/>
                <a:cs typeface="Recoleta" pitchFamily="34" charset="-120"/>
              </a:rPr>
              <a:t>Questions?</a:t>
            </a:r>
            <a:endParaRPr lang="en-US"/>
          </a:p>
        </p:txBody>
      </p:sp>
      <p:sp>
        <p:nvSpPr>
          <p:cNvPr id="5" name="Object 4"/>
          <p:cNvSpPr/>
          <p:nvPr/>
        </p:nvSpPr>
        <p:spPr>
          <a:xfrm>
            <a:off x="143034" y="3205755"/>
            <a:ext cx="7251400" cy="228543"/>
          </a:xfrm>
          <a:prstGeom prst="rect">
            <a:avLst/>
          </a:prstGeom>
          <a:noFill/>
        </p:spPr>
        <p:txBody>
          <a:bodyPr wrap="square" lIns="0" tIns="0" rIns="0" bIns="0" rtlCol="0" anchor="ctr"/>
          <a:lstStyle/>
          <a:p>
            <a:pPr algn="ctr">
              <a:lnSpc>
                <a:spcPts val="1848"/>
              </a:lnSpc>
              <a:spcBef>
                <a:spcPts val="1060"/>
              </a:spcBef>
              <a:buNone/>
            </a:pPr>
            <a:r>
              <a:rPr lang="en-US" sz="1800">
                <a:solidFill>
                  <a:srgbClr val="C7C8CA"/>
                </a:solidFill>
                <a:latin typeface="Lato" panose="020F0502020204030203" pitchFamily="34" charset="0"/>
                <a:ea typeface="Lato" panose="020F0502020204030203" pitchFamily="34" charset="0"/>
                <a:cs typeface="Lato" panose="020F0502020204030203" pitchFamily="34" charset="0"/>
              </a:rPr>
              <a:t>Next week: Majors &amp; Minors</a:t>
            </a:r>
            <a:endParaRPr lang="en-US"/>
          </a:p>
        </p:txBody>
      </p:sp>
      <p:sp>
        <p:nvSpPr>
          <p:cNvPr id="6" name="Object 5"/>
          <p:cNvSpPr/>
          <p:nvPr/>
        </p:nvSpPr>
        <p:spPr>
          <a:xfrm>
            <a:off x="143034" y="3631893"/>
            <a:ext cx="7251400" cy="228543"/>
          </a:xfrm>
          <a:prstGeom prst="rect">
            <a:avLst/>
          </a:prstGeom>
          <a:noFill/>
        </p:spPr>
        <p:txBody>
          <a:bodyPr wrap="square" lIns="0" tIns="0" rIns="0" bIns="0" rtlCol="0" anchor="ctr"/>
          <a:lstStyle/>
          <a:p>
            <a:pPr algn="ctr">
              <a:lnSpc>
                <a:spcPts val="1848"/>
              </a:lnSpc>
              <a:spcBef>
                <a:spcPts val="1526"/>
              </a:spcBef>
              <a:buNone/>
            </a:pPr>
            <a:r>
              <a:rPr lang="en-US" sz="1800">
                <a:solidFill>
                  <a:srgbClr val="C7C8CA"/>
                </a:solidFill>
                <a:latin typeface="Lato" panose="020F0502020204030203" pitchFamily="34" charset="0"/>
                <a:ea typeface="Lato" panose="020F0502020204030203" pitchFamily="34" charset="0"/>
                <a:cs typeface="Lato" panose="020F0502020204030203" pitchFamily="34" charset="0"/>
              </a:rPr>
              <a:t>Homework: N/</a:t>
            </a:r>
            <a:r>
              <a:rPr lang="en-US">
                <a:solidFill>
                  <a:srgbClr val="C7C8CA"/>
                </a:solidFill>
                <a:latin typeface="Lato" panose="020F0502020204030203" pitchFamily="34" charset="0"/>
                <a:ea typeface="Lato" panose="020F0502020204030203" pitchFamily="34" charset="0"/>
                <a:cs typeface="Lato" panose="020F0502020204030203" pitchFamily="34" charset="0"/>
              </a:rPr>
              <a:t>A - </a:t>
            </a:r>
            <a:r>
              <a:rPr lang="en-US" sz="1800">
                <a:solidFill>
                  <a:srgbClr val="C7C8CA"/>
                </a:solidFill>
                <a:latin typeface="Lato" panose="020F0502020204030203" pitchFamily="34" charset="0"/>
                <a:ea typeface="Lato" panose="020F0502020204030203" pitchFamily="34" charset="0"/>
                <a:cs typeface="Lato" panose="020F0502020204030203" pitchFamily="34" charset="0"/>
              </a:rPr>
              <a:t>Business Brief is due Oct. 3rd </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96230"/>
            <a:ext cx="1218895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What we will learn today...</a:t>
            </a:r>
            <a:endParaRPr lang="en-US"/>
          </a:p>
        </p:txBody>
      </p:sp>
      <p:sp>
        <p:nvSpPr>
          <p:cNvPr id="3" name="Object 2"/>
          <p:cNvSpPr/>
          <p:nvPr/>
        </p:nvSpPr>
        <p:spPr>
          <a:xfrm>
            <a:off x="1476006" y="2632052"/>
            <a:ext cx="1428393" cy="1428393"/>
          </a:xfrm>
          <a:prstGeom prst="ellipse">
            <a:avLst/>
          </a:prstGeom>
          <a:solidFill>
            <a:srgbClr val="9D2235">
              <a:alpha val="30000"/>
            </a:srgbClr>
          </a:solidFill>
        </p:spPr>
        <p:txBody>
          <a:bodyPr/>
          <a:lstStyle/>
          <a:p>
            <a:endParaRPr lang="en-US"/>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0530" y="3111813"/>
            <a:ext cx="628493" cy="476131"/>
          </a:xfrm>
          <a:prstGeom prst="rect">
            <a:avLst/>
          </a:prstGeom>
        </p:spPr>
      </p:pic>
      <p:sp>
        <p:nvSpPr>
          <p:cNvPr id="5" name="Object 4"/>
          <p:cNvSpPr/>
          <p:nvPr/>
        </p:nvSpPr>
        <p:spPr>
          <a:xfrm>
            <a:off x="1165891" y="4207888"/>
            <a:ext cx="2048623" cy="198496"/>
          </a:xfrm>
          <a:prstGeom prst="rect">
            <a:avLst/>
          </a:prstGeom>
          <a:noFill/>
        </p:spPr>
        <p:txBody>
          <a:bodyPr wrap="square" lIns="0" tIns="0" rIns="0" bIns="0" rtlCol="0" anchor="t"/>
          <a:lstStyle/>
          <a:p>
            <a:pPr algn="ctr">
              <a:lnSpc>
                <a:spcPts val="2063"/>
              </a:lnSpc>
              <a:buNone/>
            </a:pPr>
            <a:r>
              <a:rPr lang="en-US" sz="2000">
                <a:solidFill>
                  <a:srgbClr val="28282E"/>
                </a:solidFill>
                <a:latin typeface="Lato" pitchFamily="34" charset="0"/>
                <a:ea typeface="Lato" pitchFamily="34" charset="-122"/>
                <a:cs typeface="Lato" pitchFamily="34" charset="-120"/>
              </a:rPr>
              <a:t>The Prompt</a:t>
            </a:r>
            <a:endParaRPr lang="en-US" sz="2000"/>
          </a:p>
        </p:txBody>
      </p:sp>
      <p:sp>
        <p:nvSpPr>
          <p:cNvPr id="6" name="Object 5"/>
          <p:cNvSpPr/>
          <p:nvPr/>
        </p:nvSpPr>
        <p:spPr>
          <a:xfrm>
            <a:off x="1165891" y="4568719"/>
            <a:ext cx="1872777" cy="190452"/>
          </a:xfrm>
          <a:prstGeom prst="rect">
            <a:avLst/>
          </a:prstGeom>
          <a:noFill/>
        </p:spPr>
        <p:txBody>
          <a:bodyPr wrap="square" lIns="0" tIns="0" rIns="0" bIns="0" rtlCol="0" anchor="t"/>
          <a:lstStyle/>
          <a:p>
            <a:pPr algn="ctr">
              <a:spcBef>
                <a:spcPts val="965"/>
              </a:spcBef>
              <a:buNone/>
            </a:pPr>
            <a:r>
              <a:rPr lang="en-US" sz="1600">
                <a:solidFill>
                  <a:srgbClr val="424242"/>
                </a:solidFill>
                <a:latin typeface="Lato" panose="020F0502020204030203" pitchFamily="34" charset="0"/>
                <a:ea typeface="Lato" panose="020F0502020204030203" pitchFamily="34" charset="0"/>
                <a:cs typeface="Lato" panose="020F0502020204030203" pitchFamily="34" charset="0"/>
              </a:rPr>
              <a:t>What is the prompt asking of you?</a:t>
            </a:r>
            <a:endParaRPr lang="en-US" sz="2000">
              <a:cs typeface="Arial"/>
            </a:endParaRPr>
          </a:p>
        </p:txBody>
      </p:sp>
      <p:sp>
        <p:nvSpPr>
          <p:cNvPr id="7" name="Object 6"/>
          <p:cNvSpPr/>
          <p:nvPr/>
        </p:nvSpPr>
        <p:spPr>
          <a:xfrm>
            <a:off x="5380280" y="2632052"/>
            <a:ext cx="1428393" cy="1428393"/>
          </a:xfrm>
          <a:prstGeom prst="ellipse">
            <a:avLst/>
          </a:prstGeom>
          <a:solidFill>
            <a:srgbClr val="9D2235">
              <a:alpha val="30000"/>
            </a:srgbClr>
          </a:solidFill>
        </p:spPr>
        <p:txBody>
          <a:bodyPr/>
          <a:lstStyle/>
          <a:p>
            <a:endParaRPr lang="en-US"/>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4370" y="3069966"/>
            <a:ext cx="837990" cy="552312"/>
          </a:xfrm>
          <a:prstGeom prst="rect">
            <a:avLst/>
          </a:prstGeom>
        </p:spPr>
      </p:pic>
      <p:sp>
        <p:nvSpPr>
          <p:cNvPr id="9" name="Object 8"/>
          <p:cNvSpPr/>
          <p:nvPr/>
        </p:nvSpPr>
        <p:spPr>
          <a:xfrm>
            <a:off x="4847965" y="4207888"/>
            <a:ext cx="2493022" cy="257111"/>
          </a:xfrm>
          <a:prstGeom prst="rect">
            <a:avLst/>
          </a:prstGeom>
          <a:noFill/>
        </p:spPr>
        <p:txBody>
          <a:bodyPr wrap="square" lIns="0" tIns="0" rIns="0" bIns="0" rtlCol="0" anchor="t"/>
          <a:lstStyle/>
          <a:p>
            <a:pPr algn="ctr">
              <a:lnSpc>
                <a:spcPts val="2063"/>
              </a:lnSpc>
              <a:buNone/>
            </a:pPr>
            <a:r>
              <a:rPr lang="en-US" sz="2000">
                <a:solidFill>
                  <a:srgbClr val="28282E"/>
                </a:solidFill>
                <a:latin typeface="Lato" pitchFamily="34" charset="0"/>
                <a:ea typeface="Lato" pitchFamily="34" charset="-122"/>
                <a:cs typeface="Lato" pitchFamily="34" charset="-120"/>
              </a:rPr>
              <a:t>Research</a:t>
            </a:r>
            <a:endParaRPr lang="en-US" sz="2000"/>
          </a:p>
        </p:txBody>
      </p:sp>
      <p:sp>
        <p:nvSpPr>
          <p:cNvPr id="10" name="Object 9"/>
          <p:cNvSpPr/>
          <p:nvPr/>
        </p:nvSpPr>
        <p:spPr>
          <a:xfrm>
            <a:off x="4818657" y="4560675"/>
            <a:ext cx="2493022" cy="190452"/>
          </a:xfrm>
          <a:prstGeom prst="rect">
            <a:avLst/>
          </a:prstGeom>
          <a:noFill/>
        </p:spPr>
        <p:txBody>
          <a:bodyPr wrap="square" lIns="0" tIns="0" rIns="0" bIns="0" rtlCol="0" anchor="t"/>
          <a:lstStyle/>
          <a:p>
            <a:pPr algn="ctr">
              <a:spcBef>
                <a:spcPts val="965"/>
              </a:spcBef>
              <a:buNone/>
            </a:pPr>
            <a:r>
              <a:rPr lang="en-US" sz="1600">
                <a:solidFill>
                  <a:srgbClr val="424242"/>
                </a:solidFill>
                <a:latin typeface="Lato" panose="020F0502020204030203" pitchFamily="34" charset="0"/>
                <a:ea typeface="Lato" panose="020F0502020204030203" pitchFamily="34" charset="0"/>
                <a:cs typeface="Lato" panose="020F0502020204030203" pitchFamily="34" charset="0"/>
              </a:rPr>
              <a:t>How to conduct research</a:t>
            </a:r>
            <a:endParaRPr lang="en-US" sz="2000">
              <a:cs typeface="Arial"/>
            </a:endParaRPr>
          </a:p>
        </p:txBody>
      </p:sp>
      <p:sp>
        <p:nvSpPr>
          <p:cNvPr id="11" name="Object 10"/>
          <p:cNvSpPr/>
          <p:nvPr/>
        </p:nvSpPr>
        <p:spPr>
          <a:xfrm>
            <a:off x="9284553" y="2632052"/>
            <a:ext cx="1428393" cy="1428393"/>
          </a:xfrm>
          <a:prstGeom prst="ellipse">
            <a:avLst/>
          </a:prstGeom>
          <a:solidFill>
            <a:srgbClr val="9D2235">
              <a:alpha val="30000"/>
            </a:srgbClr>
          </a:solidFill>
        </p:spPr>
        <p:txBody>
          <a:bodyPr/>
          <a:lstStyle/>
          <a:p>
            <a:endParaRPr lang="en-US"/>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3317" y="3010530"/>
            <a:ext cx="457086" cy="685629"/>
          </a:xfrm>
          <a:prstGeom prst="rect">
            <a:avLst/>
          </a:prstGeom>
        </p:spPr>
      </p:pic>
      <p:sp>
        <p:nvSpPr>
          <p:cNvPr id="13" name="Object 12"/>
          <p:cNvSpPr/>
          <p:nvPr/>
        </p:nvSpPr>
        <p:spPr>
          <a:xfrm>
            <a:off x="8479892" y="4207888"/>
            <a:ext cx="3037715" cy="257111"/>
          </a:xfrm>
          <a:prstGeom prst="rect">
            <a:avLst/>
          </a:prstGeom>
          <a:noFill/>
        </p:spPr>
        <p:txBody>
          <a:bodyPr wrap="square" lIns="0" tIns="0" rIns="0" bIns="0" rtlCol="0" anchor="t"/>
          <a:lstStyle/>
          <a:p>
            <a:pPr algn="ctr">
              <a:lnSpc>
                <a:spcPts val="2063"/>
              </a:lnSpc>
              <a:buNone/>
            </a:pPr>
            <a:r>
              <a:rPr lang="en-US" sz="2000">
                <a:solidFill>
                  <a:srgbClr val="28282E"/>
                </a:solidFill>
                <a:latin typeface="Lato" pitchFamily="34" charset="0"/>
                <a:ea typeface="Lato" pitchFamily="34" charset="-122"/>
                <a:cs typeface="Lato" pitchFamily="34" charset="-120"/>
              </a:rPr>
              <a:t>Writing</a:t>
            </a:r>
            <a:endParaRPr lang="en-US" sz="2000"/>
          </a:p>
        </p:txBody>
      </p:sp>
      <p:sp>
        <p:nvSpPr>
          <p:cNvPr id="14" name="Object 13"/>
          <p:cNvSpPr/>
          <p:nvPr/>
        </p:nvSpPr>
        <p:spPr>
          <a:xfrm>
            <a:off x="8586256" y="4571462"/>
            <a:ext cx="2902044" cy="198496"/>
          </a:xfrm>
          <a:prstGeom prst="rect">
            <a:avLst/>
          </a:prstGeom>
          <a:noFill/>
        </p:spPr>
        <p:txBody>
          <a:bodyPr wrap="square" lIns="0" tIns="0" rIns="0" bIns="0" rtlCol="0" anchor="t"/>
          <a:lstStyle/>
          <a:p>
            <a:pPr algn="ctr">
              <a:spcBef>
                <a:spcPts val="965"/>
              </a:spcBef>
              <a:buNone/>
            </a:pPr>
            <a:r>
              <a:rPr lang="en-US" sz="1600">
                <a:solidFill>
                  <a:srgbClr val="424242"/>
                </a:solidFill>
                <a:latin typeface="Lato" panose="020F0502020204030203" pitchFamily="34" charset="0"/>
                <a:ea typeface="Lato" panose="020F0502020204030203" pitchFamily="34" charset="0"/>
                <a:cs typeface="Lato" panose="020F0502020204030203" pitchFamily="34" charset="0"/>
              </a:rPr>
              <a:t>Strategies for writing a successful brief</a:t>
            </a:r>
            <a:endParaRPr lang="en-US" sz="2000">
              <a:cs typeface="Arial"/>
            </a:endParaRPr>
          </a:p>
        </p:txBody>
      </p:sp>
      <p:sp>
        <p:nvSpPr>
          <p:cNvPr id="15" name="Object 14"/>
          <p:cNvSpPr/>
          <p:nvPr/>
        </p:nvSpPr>
        <p:spPr>
          <a:xfrm>
            <a:off x="11874706" y="6537278"/>
            <a:ext cx="123794" cy="171407"/>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 xmlns:ma14="http://schemas.microsoft.com/office/mac/drawingml/2011/main" val="0"/>
            </a:ext>
          </a:extLst>
        </p:spPr>
        <p:txBody>
          <a:bodyPr/>
          <a:lstStyle>
            <a:lvl1pPr>
              <a:defRPr sz="1100"/>
            </a:lvl1pPr>
          </a:lstStyle>
          <a:p>
            <a:fld id="{F7021451-1387-4CA6-816F-3879F97B5CBC}"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7">
    <p:bg>
      <p:bgPr>
        <a:solidFill>
          <a:srgbClr val="F1F5EE"/>
        </a:solidFill>
        <a:effectLst/>
      </p:bgPr>
    </p:bg>
    <p:spTree>
      <p:nvGrpSpPr>
        <p:cNvPr id="1" name=""/>
        <p:cNvGrpSpPr/>
        <p:nvPr/>
      </p:nvGrpSpPr>
      <p:grpSpPr>
        <a:xfrm>
          <a:off x="0" y="0"/>
          <a:ext cx="0" cy="0"/>
          <a:chOff x="0" y="0"/>
          <a:chExt cx="0" cy="0"/>
        </a:xfrm>
      </p:grpSpPr>
      <p:sp>
        <p:nvSpPr>
          <p:cNvPr id="2" name="Object 1"/>
          <p:cNvSpPr/>
          <p:nvPr/>
        </p:nvSpPr>
        <p:spPr>
          <a:xfrm>
            <a:off x="476131" y="1038725"/>
            <a:ext cx="5663801" cy="1504574"/>
          </a:xfrm>
          <a:prstGeom prst="rect">
            <a:avLst/>
          </a:prstGeom>
          <a:noFill/>
        </p:spPr>
        <p:txBody>
          <a:bodyPr wrap="square" lIns="0" tIns="0" rIns="0" bIns="0" rtlCol="0" anchor="ctr"/>
          <a:lstStyle/>
          <a:p>
            <a:pPr algn="l">
              <a:lnSpc>
                <a:spcPts val="5991"/>
              </a:lnSpc>
              <a:buNone/>
            </a:pPr>
            <a:r>
              <a:rPr lang="en-US" sz="4000" b="1">
                <a:solidFill>
                  <a:srgbClr val="28282E"/>
                </a:solidFill>
                <a:latin typeface="Congenial" panose="02000503040000020004" pitchFamily="2" charset="0"/>
                <a:ea typeface="Recoleta" pitchFamily="34" charset="-122"/>
                <a:cs typeface="Recoleta" pitchFamily="34" charset="-120"/>
              </a:rPr>
              <a:t>You can find the prompt and other resources online. </a:t>
            </a:r>
            <a:endParaRPr lang="en-US" sz="4000"/>
          </a:p>
        </p:txBody>
      </p:sp>
      <p:sp>
        <p:nvSpPr>
          <p:cNvPr id="3" name="Object 2"/>
          <p:cNvSpPr/>
          <p:nvPr/>
        </p:nvSpPr>
        <p:spPr>
          <a:xfrm>
            <a:off x="476131" y="3301963"/>
            <a:ext cx="4943594" cy="647538"/>
          </a:xfrm>
          <a:prstGeom prst="rect">
            <a:avLst/>
          </a:prstGeom>
          <a:noFill/>
        </p:spPr>
        <p:txBody>
          <a:bodyPr wrap="square" lIns="0" tIns="0" rIns="0" bIns="0" rtlCol="0" anchor="ctr"/>
          <a:lstStyle/>
          <a:p>
            <a:pPr algn="l">
              <a:lnSpc>
                <a:spcPts val="2579"/>
              </a:lnSpc>
              <a:spcBef>
                <a:spcPts val="1192"/>
              </a:spcBef>
              <a:buNone/>
            </a:pPr>
            <a:r>
              <a:rPr lang="en-US" sz="2250" dirty="0">
                <a:solidFill>
                  <a:srgbClr val="28282E"/>
                </a:solidFill>
                <a:latin typeface="Lato" pitchFamily="34" charset="0"/>
                <a:ea typeface="Lato" pitchFamily="34" charset="-122"/>
                <a:cs typeface="Lato" pitchFamily="34" charset="-120"/>
              </a:rPr>
              <a:t>Scan this QR code to access the FBC materials or click </a:t>
            </a:r>
            <a:r>
              <a:rPr lang="en-US" sz="2250" dirty="0">
                <a:solidFill>
                  <a:srgbClr val="28282E"/>
                </a:solidFill>
                <a:latin typeface="Lato" pitchFamily="34" charset="0"/>
                <a:ea typeface="Lato" pitchFamily="34" charset="-122"/>
                <a:cs typeface="Lato" pitchFamily="34" charset="-120"/>
                <a:hlinkClick r:id="rId3"/>
              </a:rPr>
              <a:t>here</a:t>
            </a:r>
            <a:r>
              <a:rPr lang="en-US" sz="2250" dirty="0">
                <a:solidFill>
                  <a:srgbClr val="28282E"/>
                </a:solidFill>
                <a:latin typeface="Lato" pitchFamily="34" charset="0"/>
                <a:ea typeface="Lato" pitchFamily="34" charset="-122"/>
                <a:cs typeface="Lato" pitchFamily="34" charset="-120"/>
              </a:rPr>
              <a:t>.</a:t>
            </a:r>
            <a:endParaRPr lang="en-US" dirty="0"/>
          </a:p>
        </p:txBody>
      </p:sp>
      <p:sp>
        <p:nvSpPr>
          <p:cNvPr id="5" name="Object 4"/>
          <p:cNvSpPr/>
          <p:nvPr/>
        </p:nvSpPr>
        <p:spPr>
          <a:xfrm>
            <a:off x="11874706" y="6537278"/>
            <a:ext cx="123794" cy="171407"/>
          </a:xfrm>
          <a:prstGeom prst="rect">
            <a:avLst/>
          </a:prstGeom>
          <a:noFill/>
        </p:spPr>
        <p:txBody>
          <a:bodyPr/>
          <a:lstStyle/>
          <a:p>
            <a:endParaRPr lang="en-US"/>
          </a:p>
        </p:txBody>
      </p:sp>
      <p:sp>
        <p:nvSpPr>
          <p:cNvPr id="6" name="Object 5"/>
          <p:cNvSpPr/>
          <p:nvPr/>
        </p:nvSpPr>
        <p:spPr>
          <a:xfrm>
            <a:off x="7554000" y="433990"/>
            <a:ext cx="3809047" cy="3809047"/>
          </a:xfrm>
          <a:prstGeom prst="rect">
            <a:avLst/>
          </a:prstGeom>
          <a:solidFill>
            <a:srgbClr val="9D2235">
              <a:alpha val="30000"/>
            </a:srgbClr>
          </a:solid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 xmlns:ma14="http://schemas.microsoft.com/office/mac/drawingml/2011/main" val="0"/>
            </a:ext>
          </a:extLst>
        </p:spPr>
        <p:txBody>
          <a:bodyPr/>
          <a:lstStyle>
            <a:lvl1pPr>
              <a:defRPr sz="1100"/>
            </a:lvl1pPr>
          </a:lstStyle>
          <a:p>
            <a:fld id="{F7021451-1387-4CA6-816F-3879F97B5CBC}" type="slidenum">
              <a:rPr lang="en-US" smtClean="0"/>
              <a:t>4</a:t>
            </a:fld>
            <a:endParaRPr lang="en-US"/>
          </a:p>
        </p:txBody>
      </p:sp>
      <p:sp>
        <p:nvSpPr>
          <p:cNvPr id="8" name="Object 2">
            <a:extLst>
              <a:ext uri="{FF2B5EF4-FFF2-40B4-BE49-F238E27FC236}">
                <a16:creationId xmlns:a16="http://schemas.microsoft.com/office/drawing/2014/main" id="{65603EC4-6A02-1D4F-C0BC-99333D813528}"/>
              </a:ext>
            </a:extLst>
          </p:cNvPr>
          <p:cNvSpPr/>
          <p:nvPr/>
        </p:nvSpPr>
        <p:spPr>
          <a:xfrm>
            <a:off x="476131" y="4439769"/>
            <a:ext cx="4943594" cy="647538"/>
          </a:xfrm>
          <a:prstGeom prst="rect">
            <a:avLst/>
          </a:prstGeom>
          <a:noFill/>
        </p:spPr>
        <p:txBody>
          <a:bodyPr wrap="square" lIns="0" tIns="0" rIns="0" bIns="0" rtlCol="0" anchor="ctr"/>
          <a:lstStyle/>
          <a:p>
            <a:pPr algn="l">
              <a:lnSpc>
                <a:spcPts val="2579"/>
              </a:lnSpc>
              <a:spcBef>
                <a:spcPts val="1192"/>
              </a:spcBef>
              <a:buNone/>
            </a:pPr>
            <a:r>
              <a:rPr lang="en-US" sz="2250" dirty="0">
                <a:solidFill>
                  <a:srgbClr val="28282E"/>
                </a:solidFill>
                <a:latin typeface="Lato" pitchFamily="34" charset="0"/>
                <a:ea typeface="Lato" pitchFamily="34" charset="-122"/>
                <a:cs typeface="Lato" pitchFamily="34" charset="-120"/>
              </a:rPr>
              <a:t>It’s a good idea to bookmark this page. You will be returning here often.</a:t>
            </a:r>
            <a:endParaRPr lang="en-US" dirty="0"/>
          </a:p>
        </p:txBody>
      </p:sp>
      <p:pic>
        <p:nvPicPr>
          <p:cNvPr id="9" name="Picture 8" descr="A qr code with red squares&#10;&#10;AI-generated content may be incorrect.">
            <a:extLst>
              <a:ext uri="{FF2B5EF4-FFF2-40B4-BE49-F238E27FC236}">
                <a16:creationId xmlns:a16="http://schemas.microsoft.com/office/drawing/2014/main" id="{1CC1882E-B8C5-4130-761C-5A06E00036A9}"/>
              </a:ext>
            </a:extLst>
          </p:cNvPr>
          <p:cNvPicPr>
            <a:picLocks noChangeAspect="1"/>
          </p:cNvPicPr>
          <p:nvPr/>
        </p:nvPicPr>
        <p:blipFill>
          <a:blip r:embed="rId4"/>
          <a:stretch>
            <a:fillRect/>
          </a:stretch>
        </p:blipFill>
        <p:spPr>
          <a:xfrm>
            <a:off x="5586603" y="221263"/>
            <a:ext cx="6350000" cy="635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9855-2D26-8E2D-5EE5-0A988182B4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F301BB-F59A-8F33-5600-010DCB249F5C}"/>
              </a:ext>
            </a:extLst>
          </p:cNvPr>
          <p:cNvSpPr txBox="1"/>
          <p:nvPr/>
        </p:nvSpPr>
        <p:spPr>
          <a:xfrm>
            <a:off x="457200" y="157163"/>
            <a:ext cx="4750018" cy="369332"/>
          </a:xfrm>
          <a:prstGeom prst="rect">
            <a:avLst/>
          </a:prstGeom>
          <a:noFill/>
        </p:spPr>
        <p:txBody>
          <a:bodyPr wrap="none" rtlCol="0">
            <a:spAutoFit/>
          </a:bodyPr>
          <a:lstStyle/>
          <a:p>
            <a:r>
              <a:rPr lang="en-US" b="1">
                <a:latin typeface="Congenial" panose="02000503040000020004" pitchFamily="2" charset="0"/>
              </a:rPr>
              <a:t>Students must pass 3 of the 5 categories:</a:t>
            </a:r>
            <a:r>
              <a:rPr lang="en-US">
                <a:latin typeface="Congenial" panose="02000503040000020004" pitchFamily="2" charset="0"/>
              </a:rPr>
              <a:t>​</a:t>
            </a:r>
          </a:p>
        </p:txBody>
      </p:sp>
      <p:graphicFrame>
        <p:nvGraphicFramePr>
          <p:cNvPr id="5" name="Table 4">
            <a:extLst>
              <a:ext uri="{FF2B5EF4-FFF2-40B4-BE49-F238E27FC236}">
                <a16:creationId xmlns:a16="http://schemas.microsoft.com/office/drawing/2014/main" id="{AACA6121-CD1C-FBAF-B981-9EB184E0B14F}"/>
              </a:ext>
            </a:extLst>
          </p:cNvPr>
          <p:cNvGraphicFramePr>
            <a:graphicFrameLocks noGrp="1"/>
          </p:cNvGraphicFramePr>
          <p:nvPr>
            <p:extLst>
              <p:ext uri="{D42A27DB-BD31-4B8C-83A1-F6EECF244321}">
                <p14:modId xmlns:p14="http://schemas.microsoft.com/office/powerpoint/2010/main" val="2862506587"/>
              </p:ext>
            </p:extLst>
          </p:nvPr>
        </p:nvGraphicFramePr>
        <p:xfrm>
          <a:off x="457200" y="800100"/>
          <a:ext cx="10729913" cy="5474186"/>
        </p:xfrm>
        <a:graphic>
          <a:graphicData uri="http://schemas.openxmlformats.org/drawingml/2006/table">
            <a:tbl>
              <a:tblPr/>
              <a:tblGrid>
                <a:gridCol w="2949995">
                  <a:extLst>
                    <a:ext uri="{9D8B030D-6E8A-4147-A177-3AD203B41FA5}">
                      <a16:colId xmlns:a16="http://schemas.microsoft.com/office/drawing/2014/main" val="2578623295"/>
                    </a:ext>
                  </a:extLst>
                </a:gridCol>
                <a:gridCol w="7779918">
                  <a:extLst>
                    <a:ext uri="{9D8B030D-6E8A-4147-A177-3AD203B41FA5}">
                      <a16:colId xmlns:a16="http://schemas.microsoft.com/office/drawing/2014/main" val="1370933864"/>
                    </a:ext>
                  </a:extLst>
                </a:gridCol>
              </a:tblGrid>
              <a:tr h="253537">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Criterion</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Meets expectation (Pass)</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622787"/>
                  </a:ext>
                </a:extLst>
              </a:tr>
              <a:tr h="960793">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Purpose​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understands the document’s problem and prompt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generally understands the assignment and its major aspects; critical thinking of its major concerns is mostly evident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two recs (could give more that fall under the same rec category)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Recs mostly address the main problem of the prompt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extLst>
                  <a:ext uri="{0D108BD9-81ED-4DB2-BD59-A6C34878D82A}">
                    <a16:rowId xmlns:a16="http://schemas.microsoft.com/office/drawing/2014/main" val="321446401"/>
                  </a:ext>
                </a:extLst>
              </a:tr>
              <a:tr h="1254369">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Content &amp; Organization of Ideas​</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Contents are logically organized; may possess a minor logical misstep/fallacy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synthesizes information into a coherent, plausible analysis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integrates, synthesizes, and analyzes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at least three</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sources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Attempt to explain why sources are included and matter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contains adequate factual support for recommendations, claims, or arguments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4546251"/>
                  </a:ext>
                </a:extLst>
              </a:tr>
              <a:tr h="1547952">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Audience: Professionalism, Style, &amp; Tone​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addresses audience’s needs and expectations for the document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relates evidence back to audience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a few tangible and specific actions for the recs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uses a professional yet conversational tone;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scant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(three or less)</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instances of slang, jokes, or unnecessary jargon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demonstrates an appropriate level of cultural/global sensibility and awareness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Style is appropriate but not as engaging as could be; some wordiness or indirect language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662725"/>
                  </a:ext>
                </a:extLst>
              </a:tr>
              <a:tr h="720587">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Grammar &amp; Punctuation​</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may contain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some minor</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errors, but not enough to distract the average reader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In short, the writer’s credibility would not be harmed because of these minor errors; the average reader would have no trouble understanding contents on the first read-through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542740"/>
                  </a:ext>
                </a:extLst>
              </a:tr>
              <a:tr h="516110">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Genre Conventions &amp; Format​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follows the format given in the assignment prompt </a:t>
                      </a:r>
                    </a:p>
                    <a:p>
                      <a:pPr rtl="0" fontAlgn="base"/>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 Miss less than three of the following: header, spacing, indentation, references page, formatted like the functional model, follows length requirement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Has in-text citations and reference page but not in the correct format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293232"/>
                  </a:ext>
                </a:extLst>
              </a:tr>
            </a:tbl>
          </a:graphicData>
        </a:graphic>
      </p:graphicFrame>
      <p:sp>
        <p:nvSpPr>
          <p:cNvPr id="6" name="TextBox 5">
            <a:extLst>
              <a:ext uri="{FF2B5EF4-FFF2-40B4-BE49-F238E27FC236}">
                <a16:creationId xmlns:a16="http://schemas.microsoft.com/office/drawing/2014/main" id="{55095D1E-9E46-5AE1-828A-31DF188AACC0}"/>
              </a:ext>
            </a:extLst>
          </p:cNvPr>
          <p:cNvSpPr txBox="1"/>
          <p:nvPr/>
        </p:nvSpPr>
        <p:spPr>
          <a:xfrm>
            <a:off x="3874879" y="6406782"/>
            <a:ext cx="3656770"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2"/>
              </a:rPr>
              <a:t>here</a:t>
            </a:r>
            <a:r>
              <a:rPr lang="en-US">
                <a:latin typeface="Lato" panose="020F0502020204030203" pitchFamily="34" charset="0"/>
                <a:ea typeface="Lato" panose="020F0502020204030203" pitchFamily="34" charset="0"/>
                <a:cs typeface="Lato" panose="020F0502020204030203" pitchFamily="34" charset="0"/>
              </a:rPr>
              <a:t> to access the full rubric.</a:t>
            </a:r>
          </a:p>
        </p:txBody>
      </p:sp>
    </p:spTree>
    <p:extLst>
      <p:ext uri="{BB962C8B-B14F-4D97-AF65-F5344CB8AC3E}">
        <p14:creationId xmlns:p14="http://schemas.microsoft.com/office/powerpoint/2010/main" val="421918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AA44-ED41-F72F-36D1-9BE6C11D3F57}"/>
            </a:ext>
          </a:extLst>
        </p:cNvPr>
        <p:cNvGrpSpPr/>
        <p:nvPr/>
      </p:nvGrpSpPr>
      <p:grpSpPr>
        <a:xfrm>
          <a:off x="0" y="0"/>
          <a:ext cx="0" cy="0"/>
          <a:chOff x="0" y="0"/>
          <a:chExt cx="0" cy="0"/>
        </a:xfrm>
      </p:grpSpPr>
      <p:sp>
        <p:nvSpPr>
          <p:cNvPr id="2" name="Object 1">
            <a:extLst>
              <a:ext uri="{FF2B5EF4-FFF2-40B4-BE49-F238E27FC236}">
                <a16:creationId xmlns:a16="http://schemas.microsoft.com/office/drawing/2014/main" id="{BEC6651F-9788-7C8A-A015-CEBCCAEB6FAE}"/>
              </a:ext>
            </a:extLst>
          </p:cNvPr>
          <p:cNvSpPr/>
          <p:nvPr/>
        </p:nvSpPr>
        <p:spPr>
          <a:xfrm>
            <a:off x="3655955" y="396230"/>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Understanding the Prompt</a:t>
            </a:r>
            <a:endParaRPr lang="en-US"/>
          </a:p>
        </p:txBody>
      </p:sp>
      <p:sp>
        <p:nvSpPr>
          <p:cNvPr id="3" name="Object 2">
            <a:extLst>
              <a:ext uri="{FF2B5EF4-FFF2-40B4-BE49-F238E27FC236}">
                <a16:creationId xmlns:a16="http://schemas.microsoft.com/office/drawing/2014/main" id="{7F26E1B5-1961-49E2-6497-38CCABEA3EA9}"/>
              </a:ext>
            </a:extLst>
          </p:cNvPr>
          <p:cNvSpPr/>
          <p:nvPr/>
        </p:nvSpPr>
        <p:spPr>
          <a:xfrm>
            <a:off x="0" y="0"/>
            <a:ext cx="3563481" cy="6856286"/>
          </a:xfrm>
          <a:prstGeom prst="rect">
            <a:avLst/>
          </a:prstGeom>
          <a:solidFill>
            <a:srgbClr val="000000">
              <a:alpha val="0"/>
            </a:srgbClr>
          </a:solidFill>
        </p:spPr>
        <p:txBody>
          <a:bodyPr/>
          <a:lstStyle/>
          <a:p>
            <a:endParaRPr lang="en-US"/>
          </a:p>
        </p:txBody>
      </p:sp>
      <p:pic>
        <p:nvPicPr>
          <p:cNvPr id="4" name="Object 3" descr="IMG_1295.JPG">
            <a:extLst>
              <a:ext uri="{FF2B5EF4-FFF2-40B4-BE49-F238E27FC236}">
                <a16:creationId xmlns:a16="http://schemas.microsoft.com/office/drawing/2014/main" id="{5486AEAE-95CE-4193-CDED-B65B4DA1B1D1}"/>
              </a:ext>
            </a:extLst>
          </p:cNvPr>
          <p:cNvPicPr>
            <a:picLocks noChangeAspect="1"/>
          </p:cNvPicPr>
          <p:nvPr/>
        </p:nvPicPr>
        <p:blipFill>
          <a:blip r:embed="rId3"/>
          <a:srcRect l="11020" r="11020"/>
          <a:stretch/>
        </p:blipFill>
        <p:spPr>
          <a:xfrm>
            <a:off x="0" y="0"/>
            <a:ext cx="3563481" cy="6856286"/>
          </a:xfrm>
          <a:prstGeom prst="rect">
            <a:avLst/>
          </a:prstGeom>
        </p:spPr>
      </p:pic>
      <p:pic>
        <p:nvPicPr>
          <p:cNvPr id="7" name="Picture 6">
            <a:extLst>
              <a:ext uri="{FF2B5EF4-FFF2-40B4-BE49-F238E27FC236}">
                <a16:creationId xmlns:a16="http://schemas.microsoft.com/office/drawing/2014/main" id="{1A16691C-D5B9-1075-6690-311D04FEFB11}"/>
              </a:ext>
            </a:extLst>
          </p:cNvPr>
          <p:cNvPicPr>
            <a:picLocks noChangeAspect="1"/>
          </p:cNvPicPr>
          <p:nvPr/>
        </p:nvPicPr>
        <p:blipFill>
          <a:blip r:embed="rId4"/>
          <a:stretch>
            <a:fillRect/>
          </a:stretch>
        </p:blipFill>
        <p:spPr>
          <a:xfrm>
            <a:off x="3655955" y="2342448"/>
            <a:ext cx="8453128" cy="4119322"/>
          </a:xfrm>
          <a:prstGeom prst="rect">
            <a:avLst/>
          </a:prstGeom>
          <a:ln>
            <a:solidFill>
              <a:schemeClr val="bg1">
                <a:lumMod val="85000"/>
              </a:schemeClr>
            </a:solidFill>
          </a:ln>
        </p:spPr>
      </p:pic>
    </p:spTree>
    <p:extLst>
      <p:ext uri="{BB962C8B-B14F-4D97-AF65-F5344CB8AC3E}">
        <p14:creationId xmlns:p14="http://schemas.microsoft.com/office/powerpoint/2010/main" val="297871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9">
    <p:bg>
      <p:bgPr>
        <a:solidFill>
          <a:srgbClr val="F1F5EE"/>
        </a:solidFill>
        <a:effectLst/>
      </p:bgPr>
    </p:bg>
    <p:spTree>
      <p:nvGrpSpPr>
        <p:cNvPr id="1" name=""/>
        <p:cNvGrpSpPr/>
        <p:nvPr/>
      </p:nvGrpSpPr>
      <p:grpSpPr>
        <a:xfrm>
          <a:off x="0" y="0"/>
          <a:ext cx="0" cy="0"/>
          <a:chOff x="0" y="0"/>
          <a:chExt cx="0" cy="0"/>
        </a:xfrm>
      </p:grpSpPr>
      <p:sp>
        <p:nvSpPr>
          <p:cNvPr id="2" name="Object 1"/>
          <p:cNvSpPr/>
          <p:nvPr/>
        </p:nvSpPr>
        <p:spPr>
          <a:xfrm>
            <a:off x="3655955" y="396230"/>
            <a:ext cx="8440462" cy="533267"/>
          </a:xfrm>
          <a:prstGeom prst="rect">
            <a:avLst/>
          </a:prstGeom>
          <a:noFill/>
        </p:spPr>
        <p:txBody>
          <a:bodyPr wrap="square" lIns="0" tIns="0" rIns="0" bIns="0" rtlCol="0" anchor="t"/>
          <a:lstStyle/>
          <a:p>
            <a:pPr algn="ctr">
              <a:lnSpc>
                <a:spcPts val="4260"/>
              </a:lnSpc>
              <a:buNone/>
            </a:pPr>
            <a:r>
              <a:rPr lang="en-US" sz="3750" b="1">
                <a:solidFill>
                  <a:srgbClr val="28282E"/>
                </a:solidFill>
                <a:latin typeface="Congenial" panose="02000503040000020004" pitchFamily="2" charset="0"/>
                <a:ea typeface="Recoleta" pitchFamily="34" charset="-122"/>
                <a:cs typeface="Recoleta" pitchFamily="34" charset="-120"/>
              </a:rPr>
              <a:t>Understanding the Prompt</a:t>
            </a:r>
            <a:endParaRPr lang="en-US"/>
          </a:p>
        </p:txBody>
      </p:sp>
      <p:sp>
        <p:nvSpPr>
          <p:cNvPr id="3" name="Object 2"/>
          <p:cNvSpPr/>
          <p:nvPr/>
        </p:nvSpPr>
        <p:spPr>
          <a:xfrm>
            <a:off x="0" y="0"/>
            <a:ext cx="3563481" cy="6856286"/>
          </a:xfrm>
          <a:prstGeom prst="rect">
            <a:avLst/>
          </a:prstGeom>
          <a:solidFill>
            <a:srgbClr val="000000">
              <a:alpha val="0"/>
            </a:srgbClr>
          </a:solidFill>
        </p:spPr>
        <p:txBody>
          <a:bodyPr/>
          <a:lstStyle/>
          <a:p>
            <a:endParaRPr lang="en-US"/>
          </a:p>
        </p:txBody>
      </p:sp>
      <p:pic>
        <p:nvPicPr>
          <p:cNvPr id="4" name="Object 3" descr="IMG_1295.JPG"/>
          <p:cNvPicPr>
            <a:picLocks noChangeAspect="1"/>
          </p:cNvPicPr>
          <p:nvPr/>
        </p:nvPicPr>
        <p:blipFill>
          <a:blip r:embed="rId3"/>
          <a:srcRect l="11020" r="11020"/>
          <a:stretch/>
        </p:blipFill>
        <p:spPr>
          <a:xfrm>
            <a:off x="0" y="0"/>
            <a:ext cx="3563481" cy="6856286"/>
          </a:xfrm>
          <a:prstGeom prst="rect">
            <a:avLst/>
          </a:prstGeom>
        </p:spPr>
      </p:pic>
      <p:sp>
        <p:nvSpPr>
          <p:cNvPr id="5" name="Object 4"/>
          <p:cNvSpPr/>
          <p:nvPr/>
        </p:nvSpPr>
        <p:spPr>
          <a:xfrm>
            <a:off x="4487594" y="1513204"/>
            <a:ext cx="6412917" cy="4880640"/>
          </a:xfrm>
          <a:prstGeom prst="rect">
            <a:avLst/>
          </a:prstGeom>
          <a:noFill/>
        </p:spPr>
        <p:txBody>
          <a:bodyPr wrap="square" lIns="0" tIns="0" rIns="0" bIns="0" rtlCol="0" anchor="t"/>
          <a:lstStyle/>
          <a:p>
            <a:pPr marL="242900" indent="-242900" algn="l">
              <a:lnSpc>
                <a:spcPts val="2940"/>
              </a:lnSpc>
              <a:buSzPct val="100000"/>
              <a:buChar char="•"/>
            </a:pPr>
            <a:r>
              <a:rPr lang="en-US" sz="2565" b="1">
                <a:solidFill>
                  <a:srgbClr val="28282E"/>
                </a:solidFill>
                <a:latin typeface="Lato" pitchFamily="34" charset="0"/>
                <a:ea typeface="Lato" pitchFamily="34" charset="-122"/>
                <a:cs typeface="Lato" pitchFamily="34" charset="-120"/>
              </a:rPr>
              <a:t>Carefully read and annotate the prompt.</a:t>
            </a:r>
          </a:p>
          <a:p>
            <a:pPr marL="700100" lvl="1" indent="-242900">
              <a:lnSpc>
                <a:spcPts val="2940"/>
              </a:lnSpc>
              <a:buSzPct val="100000"/>
              <a:buChar char="•"/>
            </a:pPr>
            <a:r>
              <a:rPr lang="en-US" sz="2400">
                <a:latin typeface="Lato" panose="020F0502020204030203" pitchFamily="34" charset="0"/>
                <a:ea typeface="Lato" panose="020F0502020204030203" pitchFamily="34" charset="0"/>
                <a:cs typeface="Lato" panose="020F0502020204030203" pitchFamily="34" charset="0"/>
              </a:rPr>
              <a:t>What am I being asked to do?​</a:t>
            </a:r>
          </a:p>
          <a:p>
            <a:pPr marL="700100" lvl="1" indent="-242900">
              <a:lnSpc>
                <a:spcPts val="2940"/>
              </a:lnSpc>
              <a:buSzPct val="100000"/>
              <a:buChar char="•"/>
            </a:pPr>
            <a:r>
              <a:rPr lang="en-US" sz="2400">
                <a:latin typeface="Lato" panose="020F0502020204030203" pitchFamily="34" charset="0"/>
                <a:ea typeface="Lato" panose="020F0502020204030203" pitchFamily="34" charset="0"/>
                <a:cs typeface="Lato" panose="020F0502020204030203" pitchFamily="34" charset="0"/>
              </a:rPr>
              <a:t>Who is my audience?​</a:t>
            </a:r>
          </a:p>
          <a:p>
            <a:pPr marL="700100" lvl="1" indent="-242900">
              <a:lnSpc>
                <a:spcPts val="2940"/>
              </a:lnSpc>
              <a:buSzPct val="100000"/>
              <a:buChar char="•"/>
            </a:pPr>
            <a:r>
              <a:rPr lang="en-US" sz="2400">
                <a:latin typeface="Lato" panose="020F0502020204030203" pitchFamily="34" charset="0"/>
                <a:ea typeface="Lato" panose="020F0502020204030203" pitchFamily="34" charset="0"/>
                <a:cs typeface="Lato" panose="020F0502020204030203" pitchFamily="34" charset="0"/>
              </a:rPr>
              <a:t>What is my role?​</a:t>
            </a:r>
          </a:p>
          <a:p>
            <a:pPr>
              <a:lnSpc>
                <a:spcPts val="2940"/>
              </a:lnSpc>
              <a:buSzPct val="100000"/>
            </a:pPr>
            <a:endParaRPr lang="en-US" sz="2400">
              <a:solidFill>
                <a:srgbClr val="28282E"/>
              </a:solidFill>
              <a:latin typeface="Lato" panose="020F0502020204030203" pitchFamily="34" charset="0"/>
              <a:ea typeface="Lato" panose="020F0502020204030203" pitchFamily="34" charset="0"/>
              <a:cs typeface="Lato" panose="020F0502020204030203" pitchFamily="34" charset="0"/>
            </a:endParaRPr>
          </a:p>
          <a:p>
            <a:pPr>
              <a:lnSpc>
                <a:spcPts val="2940"/>
              </a:lnSpc>
              <a:buSzPct val="100000"/>
            </a:pPr>
            <a:r>
              <a:rPr lang="en-US" sz="2400">
                <a:solidFill>
                  <a:srgbClr val="28282E"/>
                </a:solidFill>
                <a:latin typeface="Lato" panose="020F0502020204030203" pitchFamily="34" charset="0"/>
                <a:ea typeface="Lato" panose="020F0502020204030203" pitchFamily="34" charset="0"/>
                <a:cs typeface="Lato" panose="020F0502020204030203" pitchFamily="34" charset="0"/>
              </a:rPr>
              <a:t>Note: Reread the prompt </a:t>
            </a:r>
            <a:r>
              <a:rPr lang="en-US" sz="2400" b="1">
                <a:solidFill>
                  <a:srgbClr val="28282E"/>
                </a:solidFill>
                <a:latin typeface="Lato" panose="020F0502020204030203" pitchFamily="34" charset="0"/>
                <a:ea typeface="Lato" panose="020F0502020204030203" pitchFamily="34" charset="0"/>
                <a:cs typeface="Lato" panose="020F0502020204030203" pitchFamily="34" charset="0"/>
              </a:rPr>
              <a:t>several times </a:t>
            </a:r>
            <a:r>
              <a:rPr lang="en-US" sz="2400">
                <a:solidFill>
                  <a:srgbClr val="28282E"/>
                </a:solidFill>
                <a:latin typeface="Lato" panose="020F0502020204030203" pitchFamily="34" charset="0"/>
                <a:ea typeface="Lato" panose="020F0502020204030203" pitchFamily="34" charset="0"/>
                <a:cs typeface="Lato" panose="020F0502020204030203" pitchFamily="34" charset="0"/>
              </a:rPr>
              <a:t>throughout your research and writing process to make sure you’re doing what the assignment asks of you.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AE69-0607-A489-8024-40C3F1F43E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631E73-E07C-7ADC-E795-4038B8F6F873}"/>
              </a:ext>
            </a:extLst>
          </p:cNvPr>
          <p:cNvSpPr txBox="1"/>
          <p:nvPr/>
        </p:nvSpPr>
        <p:spPr>
          <a:xfrm>
            <a:off x="457200" y="157163"/>
            <a:ext cx="4750018" cy="369332"/>
          </a:xfrm>
          <a:prstGeom prst="rect">
            <a:avLst/>
          </a:prstGeom>
          <a:noFill/>
        </p:spPr>
        <p:txBody>
          <a:bodyPr wrap="none" rtlCol="0">
            <a:spAutoFit/>
          </a:bodyPr>
          <a:lstStyle/>
          <a:p>
            <a:r>
              <a:rPr lang="en-US" b="1">
                <a:latin typeface="Congenial" panose="02000503040000020004" pitchFamily="2" charset="0"/>
              </a:rPr>
              <a:t>Students must pass 3 of the 5 categories:</a:t>
            </a:r>
            <a:r>
              <a:rPr lang="en-US">
                <a:latin typeface="Congenial" panose="02000503040000020004" pitchFamily="2" charset="0"/>
              </a:rPr>
              <a:t>​</a:t>
            </a:r>
          </a:p>
        </p:txBody>
      </p:sp>
      <p:graphicFrame>
        <p:nvGraphicFramePr>
          <p:cNvPr id="5" name="Table 4">
            <a:extLst>
              <a:ext uri="{FF2B5EF4-FFF2-40B4-BE49-F238E27FC236}">
                <a16:creationId xmlns:a16="http://schemas.microsoft.com/office/drawing/2014/main" id="{427C6256-97D5-8396-EFBF-8DDCF51AE0E1}"/>
              </a:ext>
            </a:extLst>
          </p:cNvPr>
          <p:cNvGraphicFramePr>
            <a:graphicFrameLocks noGrp="1"/>
          </p:cNvGraphicFramePr>
          <p:nvPr>
            <p:extLst>
              <p:ext uri="{D42A27DB-BD31-4B8C-83A1-F6EECF244321}">
                <p14:modId xmlns:p14="http://schemas.microsoft.com/office/powerpoint/2010/main" val="764789425"/>
              </p:ext>
            </p:extLst>
          </p:nvPr>
        </p:nvGraphicFramePr>
        <p:xfrm>
          <a:off x="457200" y="800100"/>
          <a:ext cx="10729913" cy="5474186"/>
        </p:xfrm>
        <a:graphic>
          <a:graphicData uri="http://schemas.openxmlformats.org/drawingml/2006/table">
            <a:tbl>
              <a:tblPr/>
              <a:tblGrid>
                <a:gridCol w="2949995">
                  <a:extLst>
                    <a:ext uri="{9D8B030D-6E8A-4147-A177-3AD203B41FA5}">
                      <a16:colId xmlns:a16="http://schemas.microsoft.com/office/drawing/2014/main" val="2578623295"/>
                    </a:ext>
                  </a:extLst>
                </a:gridCol>
                <a:gridCol w="7779918">
                  <a:extLst>
                    <a:ext uri="{9D8B030D-6E8A-4147-A177-3AD203B41FA5}">
                      <a16:colId xmlns:a16="http://schemas.microsoft.com/office/drawing/2014/main" val="1370933864"/>
                    </a:ext>
                  </a:extLst>
                </a:gridCol>
              </a:tblGrid>
              <a:tr h="253537">
                <a:tc>
                  <a:txBody>
                    <a:bodyPr/>
                    <a:lstStyle/>
                    <a:p>
                      <a:pPr algn="l" rtl="0" fontAlgn="base">
                        <a:lnSpc>
                          <a:spcPct val="100000"/>
                        </a:lnSpc>
                        <a:buNone/>
                      </a:pPr>
                      <a:r>
                        <a:rPr lang="en-US" sz="1100" b="1" i="0">
                          <a:solidFill>
                            <a:srgbClr val="000000"/>
                          </a:solidFill>
                          <a:effectLst/>
                          <a:latin typeface="Lato" panose="020F0502020204030203" pitchFamily="34" charset="0"/>
                          <a:ea typeface="Lato" panose="020F0502020204030203" pitchFamily="34" charset="0"/>
                          <a:cs typeface="Lato" panose="020F0502020204030203" pitchFamily="34" charset="0"/>
                        </a:rPr>
                        <a:t>Criterion</a:t>
                      </a:r>
                      <a:r>
                        <a:rPr lang="en-US" sz="1100" b="1" i="0">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lnSpc>
                          <a:spcPct val="100000"/>
                        </a:lnSpc>
                        <a:buNone/>
                      </a:pPr>
                      <a:r>
                        <a:rPr lang="en-US" sz="1100" b="1" i="0">
                          <a:solidFill>
                            <a:srgbClr val="000000"/>
                          </a:solidFill>
                          <a:effectLst/>
                          <a:latin typeface="Lato"/>
                          <a:ea typeface="Lato"/>
                          <a:cs typeface="Lato"/>
                        </a:rPr>
                        <a:t>Meets expectation (Pass)</a:t>
                      </a:r>
                      <a:r>
                        <a:rPr lang="en-US" sz="1100" b="1" i="0">
                          <a:solidFill>
                            <a:srgbClr val="FFFFFF"/>
                          </a:solidFill>
                          <a:effectLst/>
                          <a:latin typeface="Lato"/>
                          <a:ea typeface="Lato"/>
                          <a:cs typeface="Lato"/>
                        </a:rPr>
                        <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622787"/>
                  </a:ext>
                </a:extLst>
              </a:tr>
              <a:tr h="960793">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Purpose​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understands the document’s problem and prompt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generally understands the assignment and its major aspects; critical thinking of its major concerns is mostly evident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two recs (could give more that fall under the same rec category)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Recs mostly address the main problem of the prompt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46401"/>
                  </a:ext>
                </a:extLst>
              </a:tr>
              <a:tr h="1254369">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Content &amp; Organization of Ideas​</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Contents are logically organized; may possess a minor logical misstep/fallacy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synthesizes information into a coherent, plausible analysis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integrates, synthesizes, and analyzes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at least three</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sources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Attempt to explain why sources are included and matter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contains adequate factual support for recommendations, claims, or arguments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6A09F"/>
                    </a:solidFill>
                  </a:tcPr>
                </a:tc>
                <a:extLst>
                  <a:ext uri="{0D108BD9-81ED-4DB2-BD59-A6C34878D82A}">
                    <a16:rowId xmlns:a16="http://schemas.microsoft.com/office/drawing/2014/main" val="574546251"/>
                  </a:ext>
                </a:extLst>
              </a:tr>
              <a:tr h="1547952">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Audience: Professionalism, Style, &amp; Tone​</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mostly addresses audience’s needs and expectations for the document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Mostly relates evidence back to audience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Gives a few tangible and specific actions for the recs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uses a professional yet conversational tone;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scant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(three or less)</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instances of slang, jokes, or unnecessary jargon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Student demonstrates an appropriate level of cultural/global sensibility and awareness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Style is appropriate but not as engaging as could be; some wordiness or indirect language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5662725"/>
                  </a:ext>
                </a:extLst>
              </a:tr>
              <a:tr h="720587">
                <a:tc>
                  <a:txBody>
                    <a:bodyPr/>
                    <a:lstStyle/>
                    <a:p>
                      <a:pPr algn="l" rtl="0" fontAlgn="base">
                        <a:lnSpc>
                          <a:spcPct val="100000"/>
                        </a:lnSpc>
                        <a:buNone/>
                      </a:pPr>
                      <a:r>
                        <a:rPr lang="en-US" sz="1100" b="0" i="0">
                          <a:solidFill>
                            <a:srgbClr val="000000"/>
                          </a:solidFill>
                          <a:effectLst/>
                          <a:latin typeface="Lato"/>
                          <a:ea typeface="Lato"/>
                          <a:cs typeface="Lato"/>
                        </a:rPr>
                        <a:t>Grammar &amp; Punctuation​</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may contain </a:t>
                      </a:r>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some minor</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errors, but not enough to distract the average reader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In short, the writer’s credibility would not be harmed because of these minor errors; the average reader would have no trouble understanding contents on the first read-through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542740"/>
                  </a:ext>
                </a:extLst>
              </a:tr>
              <a:tr h="516110">
                <a:tc>
                  <a:txBody>
                    <a:bodyPr/>
                    <a:lstStyle/>
                    <a:p>
                      <a:pPr algn="l" rtl="0" fontAlgn="base">
                        <a:lnSpc>
                          <a:spcPct val="100000"/>
                        </a:lnSpc>
                        <a:buNone/>
                      </a:pPr>
                      <a:r>
                        <a:rPr lang="en-US" sz="1100" b="0" i="0">
                          <a:solidFill>
                            <a:srgbClr val="000000"/>
                          </a:solidFill>
                          <a:effectLst/>
                          <a:latin typeface="Lato" panose="020F0502020204030203" pitchFamily="34" charset="0"/>
                          <a:ea typeface="Lato" panose="020F0502020204030203" pitchFamily="34" charset="0"/>
                          <a:cs typeface="Lato" panose="020F0502020204030203" pitchFamily="34" charset="0"/>
                        </a:rPr>
                        <a:t>Genre Conventions &amp; Format​</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Document follows the format given in the assignment prompt </a:t>
                      </a:r>
                    </a:p>
                    <a:p>
                      <a:pPr rtl="0" fontAlgn="base"/>
                      <a:r>
                        <a:rPr lang="en-US" sz="1100" b="1" i="0" kern="1200">
                          <a:solidFill>
                            <a:schemeClr val="tx1"/>
                          </a:solidFill>
                          <a:effectLst/>
                          <a:latin typeface="Lato" panose="020F0502020204030203" pitchFamily="34" charset="0"/>
                          <a:ea typeface="Lato" panose="020F0502020204030203" pitchFamily="34" charset="0"/>
                          <a:cs typeface="Lato" panose="020F0502020204030203" pitchFamily="34" charset="0"/>
                        </a:rPr>
                        <a:t>• Miss less than three of the following: header, spacing, indentation, references page, formatted like the functional model, follows length requirement</a:t>
                      </a:r>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rtl="0" fontAlgn="base"/>
                      <a:r>
                        <a:rPr lang="en-US" sz="1100" b="0" i="0" kern="1200">
                          <a:solidFill>
                            <a:schemeClr val="tx1"/>
                          </a:solidFill>
                          <a:effectLst/>
                          <a:latin typeface="Lato" panose="020F0502020204030203" pitchFamily="34" charset="0"/>
                          <a:ea typeface="Lato" panose="020F0502020204030203" pitchFamily="34" charset="0"/>
                          <a:cs typeface="Lato" panose="020F0502020204030203" pitchFamily="34" charset="0"/>
                        </a:rPr>
                        <a:t>• Has in-text citations and reference page but not in the correct format </a:t>
                      </a:r>
                    </a:p>
                  </a:txBody>
                  <a:tcPr marL="66387" marR="66387" marT="33194" marB="3319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293232"/>
                  </a:ext>
                </a:extLst>
              </a:tr>
            </a:tbl>
          </a:graphicData>
        </a:graphic>
      </p:graphicFrame>
      <p:sp>
        <p:nvSpPr>
          <p:cNvPr id="6" name="TextBox 5">
            <a:extLst>
              <a:ext uri="{FF2B5EF4-FFF2-40B4-BE49-F238E27FC236}">
                <a16:creationId xmlns:a16="http://schemas.microsoft.com/office/drawing/2014/main" id="{0E01AA56-09B8-88C4-B18A-B0B384080D09}"/>
              </a:ext>
            </a:extLst>
          </p:cNvPr>
          <p:cNvSpPr txBox="1"/>
          <p:nvPr/>
        </p:nvSpPr>
        <p:spPr>
          <a:xfrm>
            <a:off x="3874879" y="6406782"/>
            <a:ext cx="3656770" cy="369332"/>
          </a:xfrm>
          <a:prstGeom prst="rect">
            <a:avLst/>
          </a:prstGeom>
          <a:noFill/>
        </p:spPr>
        <p:txBody>
          <a:bodyPr wrap="none" rtlCol="0">
            <a:spAutoFit/>
          </a:bodyPr>
          <a:lstStyle/>
          <a:p>
            <a:r>
              <a:rPr lang="en-US">
                <a:latin typeface="Lato" panose="020F0502020204030203" pitchFamily="34" charset="0"/>
                <a:ea typeface="Lato" panose="020F0502020204030203" pitchFamily="34" charset="0"/>
                <a:cs typeface="Lato" panose="020F0502020204030203" pitchFamily="34" charset="0"/>
              </a:rPr>
              <a:t>Click </a:t>
            </a:r>
            <a:r>
              <a:rPr lang="en-US" u="sng">
                <a:latin typeface="Lato" panose="020F0502020204030203" pitchFamily="34" charset="0"/>
                <a:ea typeface="Lato" panose="020F0502020204030203" pitchFamily="34" charset="0"/>
                <a:cs typeface="Lato" panose="020F0502020204030203" pitchFamily="34" charset="0"/>
                <a:hlinkClick r:id="rId2"/>
              </a:rPr>
              <a:t>here</a:t>
            </a:r>
            <a:r>
              <a:rPr lang="en-US">
                <a:latin typeface="Lato" panose="020F0502020204030203" pitchFamily="34" charset="0"/>
                <a:ea typeface="Lato" panose="020F0502020204030203" pitchFamily="34" charset="0"/>
                <a:cs typeface="Lato" panose="020F0502020204030203" pitchFamily="34" charset="0"/>
              </a:rPr>
              <a:t> to access the full rubric.</a:t>
            </a:r>
          </a:p>
        </p:txBody>
      </p:sp>
    </p:spTree>
    <p:extLst>
      <p:ext uri="{BB962C8B-B14F-4D97-AF65-F5344CB8AC3E}">
        <p14:creationId xmlns:p14="http://schemas.microsoft.com/office/powerpoint/2010/main" val="67492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
          <p:cNvSpPr/>
          <p:nvPr/>
        </p:nvSpPr>
        <p:spPr>
          <a:xfrm>
            <a:off x="7531610" y="365125"/>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atin typeface="Congenial" panose="02000503040000020004" pitchFamily="2" charset="0"/>
                <a:ea typeface="Lato" panose="020F0502020204030203" pitchFamily="34" charset="0"/>
                <a:cs typeface="Lato" panose="020F0502020204030203" pitchFamily="34" charset="0"/>
              </a:rPr>
              <a:t>Research Strategies</a:t>
            </a:r>
            <a:endParaRPr lang="en-US" sz="4000">
              <a:latin typeface="Congenial" panose="02000503040000020004" pitchFamily="2" charset="0"/>
              <a:ea typeface="Lato" panose="020F0502020204030203" pitchFamily="34" charset="0"/>
              <a:cs typeface="Lato" panose="020F0502020204030203" pitchFamily="34" charset="0"/>
            </a:endParaRPr>
          </a:p>
        </p:txBody>
      </p:sp>
      <p:pic>
        <p:nvPicPr>
          <p:cNvPr id="40" name="Picture 39" descr="Stack of hardcover books without spine titles">
            <a:extLst>
              <a:ext uri="{FF2B5EF4-FFF2-40B4-BE49-F238E27FC236}">
                <a16:creationId xmlns:a16="http://schemas.microsoft.com/office/drawing/2014/main" id="{82945175-A116-7161-3FA5-3215924ACD8D}"/>
              </a:ext>
            </a:extLst>
          </p:cNvPr>
          <p:cNvPicPr>
            <a:picLocks noChangeAspect="1"/>
          </p:cNvPicPr>
          <p:nvPr/>
        </p:nvPicPr>
        <p:blipFill>
          <a:blip r:embed="rId3"/>
          <a:srcRect l="31711" r="1029"/>
          <a:stretch>
            <a:fillRect/>
          </a:stretch>
        </p:blipFill>
        <p:spPr>
          <a:xfrm>
            <a:off x="1" y="10"/>
            <a:ext cx="6936390" cy="6857990"/>
          </a:xfrm>
          <a:prstGeom prst="rect">
            <a:avLst/>
          </a:prstGeom>
        </p:spPr>
      </p:pic>
      <p:sp>
        <p:nvSpPr>
          <p:cNvPr id="32" name="Object 4">
            <a:extLst>
              <a:ext uri="{FF2B5EF4-FFF2-40B4-BE49-F238E27FC236}">
                <a16:creationId xmlns:a16="http://schemas.microsoft.com/office/drawing/2014/main" id="{519CB41A-6BF9-0050-CC4D-9ACB98365C6C}"/>
              </a:ext>
            </a:extLst>
          </p:cNvPr>
          <p:cNvSpPr/>
          <p:nvPr/>
        </p:nvSpPr>
        <p:spPr>
          <a:xfrm>
            <a:off x="7531610" y="2434201"/>
            <a:ext cx="3822189" cy="3742762"/>
          </a:xfrm>
          <a:prstGeom prst="rect">
            <a:avLst/>
          </a:prstGeom>
        </p:spPr>
        <p:txBody>
          <a:bodyPr vert="horz" lIns="91440" tIns="45720" rIns="91440" bIns="45720" rtlCol="0">
            <a:normAutofit/>
          </a:bodyPr>
          <a:lstStyle/>
          <a:p>
            <a:pPr marL="242900" indent="-228600">
              <a:lnSpc>
                <a:spcPct val="90000"/>
              </a:lnSpc>
              <a:spcAft>
                <a:spcPts val="600"/>
              </a:spcAft>
              <a:buSzPct val="100000"/>
              <a:buFont typeface="Arial" panose="020B0604020202020204" pitchFamily="34" charset="0"/>
              <a:buChar char="•"/>
            </a:pPr>
            <a:r>
              <a:rPr lang="en-US" sz="2000" b="1">
                <a:latin typeface="Lato" panose="020F0502020204030203" pitchFamily="34" charset="0"/>
                <a:ea typeface="Lato" panose="020F0502020204030203" pitchFamily="34" charset="0"/>
                <a:cs typeface="Lato" panose="020F0502020204030203" pitchFamily="34" charset="0"/>
              </a:rPr>
              <a:t>How do I do my "job"?​</a:t>
            </a:r>
          </a:p>
          <a:p>
            <a:pPr marL="700100" lvl="1" indent="-228600">
              <a:lnSpc>
                <a:spcPct val="90000"/>
              </a:lnSpc>
              <a:spcAft>
                <a:spcPts val="600"/>
              </a:spcAft>
              <a:buSzPct val="1000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Analyze facts​</a:t>
            </a:r>
          </a:p>
          <a:p>
            <a:pPr marL="700100" lvl="1" indent="-228600">
              <a:lnSpc>
                <a:spcPct val="90000"/>
              </a:lnSpc>
              <a:spcAft>
                <a:spcPts val="600"/>
              </a:spcAft>
              <a:buSzPct val="1000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Locate patterns​</a:t>
            </a:r>
          </a:p>
          <a:p>
            <a:pPr marL="700100" lvl="1" indent="-228600">
              <a:lnSpc>
                <a:spcPct val="90000"/>
              </a:lnSpc>
              <a:spcAft>
                <a:spcPts val="600"/>
              </a:spcAft>
              <a:buSzPct val="1000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Rank importance​</a:t>
            </a:r>
          </a:p>
          <a:p>
            <a:pPr marL="700100" lvl="1" indent="-228600">
              <a:lnSpc>
                <a:spcPct val="90000"/>
              </a:lnSpc>
              <a:spcAft>
                <a:spcPts val="600"/>
              </a:spcAft>
              <a:buSzPct val="1000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Provide recommendations</a:t>
            </a:r>
          </a:p>
          <a:p>
            <a:pPr lvl="1" indent="-228600">
              <a:lnSpc>
                <a:spcPct val="90000"/>
              </a:lnSpc>
              <a:spcAft>
                <a:spcPts val="600"/>
              </a:spcAft>
              <a:buSzPct val="100000"/>
              <a:buFont typeface="Arial" panose="020B0604020202020204" pitchFamily="34" charset="0"/>
              <a:buChar char="•"/>
            </a:pPr>
            <a:endParaRPr lang="en-US" sz="2000" b="1">
              <a:latin typeface="Lato" panose="020F0502020204030203" pitchFamily="34" charset="0"/>
              <a:ea typeface="Lato" panose="020F0502020204030203" pitchFamily="34" charset="0"/>
              <a:cs typeface="Lato" panose="020F0502020204030203" pitchFamily="34" charset="0"/>
            </a:endParaRPr>
          </a:p>
        </p:txBody>
      </p:sp>
      <p:sp>
        <p:nvSpPr>
          <p:cNvPr id="31" name="Slide Number Placeholder 24"/>
          <p:cNvSpPr>
            <a:spLocks noGrp="1"/>
          </p:cNvSpPr>
          <p:nvPr>
            <p:ph type="sldNum" sz="quarter" idx="4294967295"/>
          </p:nvPr>
        </p:nvSpPr>
        <p:spPr>
          <a:xfrm>
            <a:off x="10467832" y="6356350"/>
            <a:ext cx="885967" cy="365125"/>
          </a:xfrm>
          <a:prstGeom prst="rect">
            <a:avLst/>
          </a:prstGeom>
          <a:extLst>
            <a:ext uri="{C572A759-6A51-4108-AA02-DFA0A04FC94B}">
              <ma14:wrappingTextBoxFlag xmlns="" xmlns:ma14="http://schemas.microsoft.com/office/mac/drawingml/2011/main" val="0"/>
            </a:ext>
          </a:extLst>
        </p:spPr>
        <p:txBody>
          <a:bodyPr vert="horz" lIns="91440" tIns="45720" rIns="91440" bIns="45720" rtlCol="0" anchor="ctr">
            <a:normAutofit/>
          </a:bodyPr>
          <a:lstStyle>
            <a:lvl1pPr>
              <a:defRPr sz="1100"/>
            </a:lvl1pPr>
          </a:lstStyle>
          <a:p>
            <a:pPr algn="r">
              <a:spcAft>
                <a:spcPts val="600"/>
              </a:spcAft>
              <a:defRPr/>
            </a:pPr>
            <a:fld id="{F7021451-1387-4CA6-816F-3879F97B5CBC}" type="slidenum">
              <a:rPr lang="en-US" sz="1200" smtClean="0">
                <a:solidFill>
                  <a:prstClr val="black">
                    <a:tint val="75000"/>
                  </a:prstClr>
                </a:solidFill>
                <a:latin typeface="Calibri" panose="020F0502020204030204"/>
              </a:rPr>
              <a:pPr algn="r">
                <a:spcAft>
                  <a:spcPts val="600"/>
                </a:spcAft>
                <a:defRPr/>
              </a:pPr>
              <a:t>9</a:t>
            </a:fld>
            <a:endParaRPr lang="en-US" sz="1200">
              <a:solidFill>
                <a:prstClr val="black">
                  <a:tint val="75000"/>
                </a:prstClr>
              </a:solidFill>
              <a:latin typeface="Calibri" panose="020F0502020204030204"/>
            </a:endParaRPr>
          </a:p>
        </p:txBody>
      </p:sp>
      <p:sp>
        <p:nvSpPr>
          <p:cNvPr id="29" name="Object 28"/>
          <p:cNvSpPr/>
          <p:nvPr/>
        </p:nvSpPr>
        <p:spPr>
          <a:xfrm>
            <a:off x="11874706" y="6537278"/>
            <a:ext cx="123794" cy="171407"/>
          </a:xfrm>
          <a:prstGeom prst="rect">
            <a:avLst/>
          </a:prstGeom>
          <a:no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9c742c4-e61c-4fa5-be89-a3cb566a80d1}" enabled="0" method="" siteId="{79c742c4-e61c-4fa5-be89-a3cb566a80d1}" removed="1"/>
</clbl:labelList>
</file>

<file path=docProps/app.xml><?xml version="1.0" encoding="utf-8"?>
<Properties xmlns="http://schemas.openxmlformats.org/officeDocument/2006/extended-properties" xmlns:vt="http://schemas.openxmlformats.org/officeDocument/2006/docPropsVTypes">
  <TotalTime>3</TotalTime>
  <Words>2705</Words>
  <Application>Microsoft Macintosh PowerPoint</Application>
  <PresentationFormat>Widescreen</PresentationFormat>
  <Paragraphs>322</Paragraphs>
  <Slides>29</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Congenial SemiBold</vt:lpstr>
      <vt:lpstr>Calibri</vt:lpstr>
      <vt:lpstr>Lato</vt:lpstr>
      <vt:lpstr>Times</vt:lpstr>
      <vt:lpstr>Congenial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2025 FBC Week 05 Presentation</dc:title>
  <dc:subject>Fall 2025 FBC Week 05 Presentation</dc:subject>
  <dc:creator>rsheets@walton.uark.edu</dc:creator>
  <cp:lastModifiedBy>Ryan Sheets</cp:lastModifiedBy>
  <cp:revision>4</cp:revision>
  <dcterms:created xsi:type="dcterms:W3CDTF">2025-07-29T21:37:01Z</dcterms:created>
  <dcterms:modified xsi:type="dcterms:W3CDTF">2025-09-08T04:03:44Z</dcterms:modified>
</cp:coreProperties>
</file>