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6" r:id="rId3"/>
    <p:sldId id="257" r:id="rId4"/>
    <p:sldId id="290" r:id="rId5"/>
    <p:sldId id="291" r:id="rId6"/>
    <p:sldId id="292" r:id="rId7"/>
    <p:sldId id="293" r:id="rId8"/>
    <p:sldId id="273" r:id="rId9"/>
    <p:sldId id="289" r:id="rId10"/>
    <p:sldId id="272" r:id="rId11"/>
    <p:sldId id="270" r:id="rId12"/>
    <p:sldId id="269" r:id="rId13"/>
    <p:sldId id="283" r:id="rId14"/>
    <p:sldId id="282" r:id="rId15"/>
    <p:sldId id="284" r:id="rId1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16" autoAdjust="0"/>
    <p:restoredTop sz="94660"/>
  </p:normalViewPr>
  <p:slideViewPr>
    <p:cSldViewPr snapToGrid="0" snapToObjects="1">
      <p:cViewPr varScale="1">
        <p:scale>
          <a:sx n="153" d="100"/>
          <a:sy n="153" d="100"/>
        </p:scale>
        <p:origin x="-96" y="-1072"/>
      </p:cViewPr>
      <p:guideLst>
        <p:guide orient="horz" pos="162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DD0D39-538F-FF48-B46D-274A5A989EF8}" type="datetimeFigureOut">
              <a:rPr lang="en-US" smtClean="0"/>
              <a:t>9/26/16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A20695-0A8D-F542-AC26-52500C3762B0}" type="slidenum">
              <a:rPr lang="en-US" smtClean="0"/>
              <a:t>‹#›</a:t>
            </a:fld>
            <a:endParaRPr lang="en-US"/>
          </a:p>
        </p:txBody>
      </p:sp>
    </p:spTree>
    <p:extLst>
      <p:ext uri="{BB962C8B-B14F-4D97-AF65-F5344CB8AC3E}">
        <p14:creationId xmlns:p14="http://schemas.microsoft.com/office/powerpoint/2010/main" val="3636373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D0D39-538F-FF48-B46D-274A5A989EF8}" type="datetimeFigureOut">
              <a:rPr lang="en-US" smtClean="0"/>
              <a:t>9/26/16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A20695-0A8D-F542-AC26-52500C3762B0}" type="slidenum">
              <a:rPr lang="en-US" smtClean="0"/>
              <a:t>‹#›</a:t>
            </a:fld>
            <a:endParaRPr lang="en-US"/>
          </a:p>
        </p:txBody>
      </p:sp>
    </p:spTree>
    <p:extLst>
      <p:ext uri="{BB962C8B-B14F-4D97-AF65-F5344CB8AC3E}">
        <p14:creationId xmlns:p14="http://schemas.microsoft.com/office/powerpoint/2010/main" val="3736307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D0D39-538F-FF48-B46D-274A5A989EF8}" type="datetimeFigureOut">
              <a:rPr lang="en-US" smtClean="0"/>
              <a:t>9/26/16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A20695-0A8D-F542-AC26-52500C3762B0}" type="slidenum">
              <a:rPr lang="en-US" smtClean="0"/>
              <a:t>‹#›</a:t>
            </a:fld>
            <a:endParaRPr lang="en-US"/>
          </a:p>
        </p:txBody>
      </p:sp>
    </p:spTree>
    <p:extLst>
      <p:ext uri="{BB962C8B-B14F-4D97-AF65-F5344CB8AC3E}">
        <p14:creationId xmlns:p14="http://schemas.microsoft.com/office/powerpoint/2010/main" val="1498831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D0D39-538F-FF48-B46D-274A5A989EF8}" type="datetimeFigureOut">
              <a:rPr lang="en-US" smtClean="0"/>
              <a:t>9/26/16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A20695-0A8D-F542-AC26-52500C3762B0}" type="slidenum">
              <a:rPr lang="en-US" smtClean="0"/>
              <a:t>‹#›</a:t>
            </a:fld>
            <a:endParaRPr lang="en-US"/>
          </a:p>
        </p:txBody>
      </p:sp>
    </p:spTree>
    <p:extLst>
      <p:ext uri="{BB962C8B-B14F-4D97-AF65-F5344CB8AC3E}">
        <p14:creationId xmlns:p14="http://schemas.microsoft.com/office/powerpoint/2010/main" val="2261063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DD0D39-538F-FF48-B46D-274A5A989EF8}" type="datetimeFigureOut">
              <a:rPr lang="en-US" smtClean="0"/>
              <a:t>9/26/16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A20695-0A8D-F542-AC26-52500C3762B0}" type="slidenum">
              <a:rPr lang="en-US" smtClean="0"/>
              <a:t>‹#›</a:t>
            </a:fld>
            <a:endParaRPr lang="en-US"/>
          </a:p>
        </p:txBody>
      </p:sp>
    </p:spTree>
    <p:extLst>
      <p:ext uri="{BB962C8B-B14F-4D97-AF65-F5344CB8AC3E}">
        <p14:creationId xmlns:p14="http://schemas.microsoft.com/office/powerpoint/2010/main" val="954768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DD0D39-538F-FF48-B46D-274A5A989EF8}" type="datetimeFigureOut">
              <a:rPr lang="en-US" smtClean="0"/>
              <a:t>9/26/16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A20695-0A8D-F542-AC26-52500C3762B0}" type="slidenum">
              <a:rPr lang="en-US" smtClean="0"/>
              <a:t>‹#›</a:t>
            </a:fld>
            <a:endParaRPr lang="en-US"/>
          </a:p>
        </p:txBody>
      </p:sp>
    </p:spTree>
    <p:extLst>
      <p:ext uri="{BB962C8B-B14F-4D97-AF65-F5344CB8AC3E}">
        <p14:creationId xmlns:p14="http://schemas.microsoft.com/office/powerpoint/2010/main" val="2592573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DD0D39-538F-FF48-B46D-274A5A989EF8}" type="datetimeFigureOut">
              <a:rPr lang="en-US" smtClean="0"/>
              <a:t>9/26/16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A20695-0A8D-F542-AC26-52500C3762B0}" type="slidenum">
              <a:rPr lang="en-US" smtClean="0"/>
              <a:t>‹#›</a:t>
            </a:fld>
            <a:endParaRPr lang="en-US"/>
          </a:p>
        </p:txBody>
      </p:sp>
    </p:spTree>
    <p:extLst>
      <p:ext uri="{BB962C8B-B14F-4D97-AF65-F5344CB8AC3E}">
        <p14:creationId xmlns:p14="http://schemas.microsoft.com/office/powerpoint/2010/main" val="1918777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DD0D39-538F-FF48-B46D-274A5A989EF8}" type="datetimeFigureOut">
              <a:rPr lang="en-US" smtClean="0"/>
              <a:t>9/26/16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A20695-0A8D-F542-AC26-52500C3762B0}" type="slidenum">
              <a:rPr lang="en-US" smtClean="0"/>
              <a:t>‹#›</a:t>
            </a:fld>
            <a:endParaRPr lang="en-US"/>
          </a:p>
        </p:txBody>
      </p:sp>
    </p:spTree>
    <p:extLst>
      <p:ext uri="{BB962C8B-B14F-4D97-AF65-F5344CB8AC3E}">
        <p14:creationId xmlns:p14="http://schemas.microsoft.com/office/powerpoint/2010/main" val="3492276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DD0D39-538F-FF48-B46D-274A5A989EF8}" type="datetimeFigureOut">
              <a:rPr lang="en-US" smtClean="0"/>
              <a:t>9/26/16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A20695-0A8D-F542-AC26-52500C3762B0}" type="slidenum">
              <a:rPr lang="en-US" smtClean="0"/>
              <a:t>‹#›</a:t>
            </a:fld>
            <a:endParaRPr lang="en-US"/>
          </a:p>
        </p:txBody>
      </p:sp>
    </p:spTree>
    <p:extLst>
      <p:ext uri="{BB962C8B-B14F-4D97-AF65-F5344CB8AC3E}">
        <p14:creationId xmlns:p14="http://schemas.microsoft.com/office/powerpoint/2010/main" val="2273731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DD0D39-538F-FF48-B46D-274A5A989EF8}" type="datetimeFigureOut">
              <a:rPr lang="en-US" smtClean="0"/>
              <a:t>9/26/16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A20695-0A8D-F542-AC26-52500C3762B0}" type="slidenum">
              <a:rPr lang="en-US" smtClean="0"/>
              <a:t>‹#›</a:t>
            </a:fld>
            <a:endParaRPr lang="en-US"/>
          </a:p>
        </p:txBody>
      </p:sp>
    </p:spTree>
    <p:extLst>
      <p:ext uri="{BB962C8B-B14F-4D97-AF65-F5344CB8AC3E}">
        <p14:creationId xmlns:p14="http://schemas.microsoft.com/office/powerpoint/2010/main" val="3374685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DD0D39-538F-FF48-B46D-274A5A989EF8}" type="datetimeFigureOut">
              <a:rPr lang="en-US" smtClean="0"/>
              <a:t>9/26/16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A20695-0A8D-F542-AC26-52500C3762B0}" type="slidenum">
              <a:rPr lang="en-US" smtClean="0"/>
              <a:t>‹#›</a:t>
            </a:fld>
            <a:endParaRPr lang="en-US"/>
          </a:p>
        </p:txBody>
      </p:sp>
    </p:spTree>
    <p:extLst>
      <p:ext uri="{BB962C8B-B14F-4D97-AF65-F5344CB8AC3E}">
        <p14:creationId xmlns:p14="http://schemas.microsoft.com/office/powerpoint/2010/main" val="13669171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Untitled-2.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4388930"/>
            <a:ext cx="9153144" cy="757423"/>
          </a:xfrm>
          <a:prstGeom prst="rect">
            <a:avLst/>
          </a:prstGeom>
        </p:spPr>
      </p:pic>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DDD0D39-538F-FF48-B46D-274A5A989EF8}" type="datetimeFigureOut">
              <a:rPr lang="en-US" smtClean="0"/>
              <a:t>9/26/16</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6A20695-0A8D-F542-AC26-52500C3762B0}" type="slidenum">
              <a:rPr lang="en-US" smtClean="0"/>
              <a:t>‹#›</a:t>
            </a:fld>
            <a:endParaRPr lang="en-US"/>
          </a:p>
        </p:txBody>
      </p:sp>
    </p:spTree>
    <p:extLst>
      <p:ext uri="{BB962C8B-B14F-4D97-AF65-F5344CB8AC3E}">
        <p14:creationId xmlns:p14="http://schemas.microsoft.com/office/powerpoint/2010/main" val="591568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49506" y="4622677"/>
            <a:ext cx="5844988" cy="338554"/>
          </a:xfrm>
          <a:prstGeom prst="rect">
            <a:avLst/>
          </a:prstGeom>
        </p:spPr>
        <p:txBody>
          <a:bodyPr wrap="square">
            <a:spAutoFit/>
          </a:bodyPr>
          <a:lstStyle/>
          <a:p>
            <a:pPr algn="ctr"/>
            <a:r>
              <a:rPr lang="en-US" sz="1600" b="1" dirty="0">
                <a:solidFill>
                  <a:schemeClr val="bg1"/>
                </a:solidFill>
                <a:latin typeface="Garamond" panose="02020404030301010803" pitchFamily="18" charset="0"/>
              </a:rPr>
              <a:t>walton.uark.edu/business-communication-center</a:t>
            </a:r>
          </a:p>
        </p:txBody>
      </p:sp>
      <p:sp>
        <p:nvSpPr>
          <p:cNvPr id="2" name="TextBox 1"/>
          <p:cNvSpPr txBox="1"/>
          <p:nvPr/>
        </p:nvSpPr>
        <p:spPr>
          <a:xfrm>
            <a:off x="1095306" y="1100667"/>
            <a:ext cx="6953387" cy="2723823"/>
          </a:xfrm>
          <a:prstGeom prst="rect">
            <a:avLst/>
          </a:prstGeom>
          <a:noFill/>
        </p:spPr>
        <p:txBody>
          <a:bodyPr wrap="square" rtlCol="0">
            <a:spAutoFit/>
          </a:bodyPr>
          <a:lstStyle/>
          <a:p>
            <a:pPr algn="ctr">
              <a:lnSpc>
                <a:spcPct val="150000"/>
              </a:lnSpc>
            </a:pPr>
            <a:endParaRPr lang="en-US" sz="2000" dirty="0">
              <a:latin typeface="Elephant" panose="02020904090505020303" pitchFamily="18" charset="0"/>
            </a:endParaRPr>
          </a:p>
          <a:p>
            <a:pPr algn="ctr"/>
            <a:r>
              <a:rPr lang="en-US" sz="2400" dirty="0">
                <a:latin typeface="Elephant" panose="02020904090505020303" pitchFamily="18" charset="0"/>
              </a:rPr>
              <a:t>FBC 2016</a:t>
            </a:r>
          </a:p>
          <a:p>
            <a:pPr algn="ctr"/>
            <a:r>
              <a:rPr lang="en-US" sz="2400" dirty="0">
                <a:latin typeface="Elephant" panose="02020904090505020303" pitchFamily="18" charset="0"/>
              </a:rPr>
              <a:t>Writing Proficiency Exercise</a:t>
            </a:r>
          </a:p>
          <a:p>
            <a:pPr algn="ctr">
              <a:lnSpc>
                <a:spcPct val="150000"/>
              </a:lnSpc>
            </a:pPr>
            <a:endParaRPr lang="en-US" sz="1400" dirty="0">
              <a:latin typeface="Elephant" panose="02020904090505020303" pitchFamily="18" charset="0"/>
            </a:endParaRPr>
          </a:p>
          <a:p>
            <a:pPr algn="ctr">
              <a:lnSpc>
                <a:spcPct val="150000"/>
              </a:lnSpc>
            </a:pPr>
            <a:r>
              <a:rPr lang="en-US" dirty="0">
                <a:latin typeface="Elephant" panose="02020904090505020303" pitchFamily="18" charset="0"/>
              </a:rPr>
              <a:t>Presented by the Walton College of Business, Business Communication Center</a:t>
            </a:r>
          </a:p>
          <a:p>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26933" y="438755"/>
            <a:ext cx="1502720" cy="661912"/>
          </a:xfrm>
          <a:prstGeom prst="rect">
            <a:avLst/>
          </a:prstGeom>
        </p:spPr>
      </p:pic>
    </p:spTree>
    <p:extLst>
      <p:ext uri="{BB962C8B-B14F-4D97-AF65-F5344CB8AC3E}">
        <p14:creationId xmlns:p14="http://schemas.microsoft.com/office/powerpoint/2010/main" val="406734462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06" y="4622677"/>
            <a:ext cx="5844988" cy="338554"/>
          </a:xfrm>
          <a:prstGeom prst="rect">
            <a:avLst/>
          </a:prstGeom>
        </p:spPr>
        <p:txBody>
          <a:bodyPr wrap="square">
            <a:spAutoFit/>
          </a:bodyPr>
          <a:lstStyle/>
          <a:p>
            <a:pPr algn="ctr"/>
            <a:r>
              <a:rPr lang="en-US" sz="1600" b="1" dirty="0">
                <a:solidFill>
                  <a:schemeClr val="bg1"/>
                </a:solidFill>
                <a:latin typeface="Garamond" panose="02020404030301010803" pitchFamily="18" charset="0"/>
              </a:rPr>
              <a:t>walton.uark.edu/business-communication-center</a:t>
            </a:r>
          </a:p>
        </p:txBody>
      </p:sp>
      <p:pic>
        <p:nvPicPr>
          <p:cNvPr id="4" name="Picture 3"/>
          <p:cNvPicPr>
            <a:picLocks noChangeAspect="1"/>
          </p:cNvPicPr>
          <p:nvPr/>
        </p:nvPicPr>
        <p:blipFill rotWithShape="1">
          <a:blip r:embed="rId2"/>
          <a:srcRect l="11459"/>
          <a:stretch/>
        </p:blipFill>
        <p:spPr>
          <a:xfrm>
            <a:off x="1752600" y="930592"/>
            <a:ext cx="6477000" cy="3454585"/>
          </a:xfrm>
          <a:prstGeom prst="rect">
            <a:avLst/>
          </a:prstGeom>
        </p:spPr>
      </p:pic>
      <p:sp>
        <p:nvSpPr>
          <p:cNvPr id="5" name="TextBox 4"/>
          <p:cNvSpPr txBox="1"/>
          <p:nvPr/>
        </p:nvSpPr>
        <p:spPr>
          <a:xfrm>
            <a:off x="873162" y="124951"/>
            <a:ext cx="7691718" cy="523220"/>
          </a:xfrm>
          <a:prstGeom prst="rect">
            <a:avLst/>
          </a:prstGeom>
          <a:noFill/>
        </p:spPr>
        <p:txBody>
          <a:bodyPr wrap="square" rtlCol="0">
            <a:spAutoFit/>
          </a:bodyPr>
          <a:lstStyle/>
          <a:p>
            <a:pPr algn="ctr"/>
            <a:r>
              <a:rPr lang="en-US" sz="2800" dirty="0" smtClean="0">
                <a:latin typeface="Elephant" panose="02020904090505020303" pitchFamily="18" charset="0"/>
              </a:rPr>
              <a:t>PHYSICAL FORMAT</a:t>
            </a:r>
          </a:p>
        </p:txBody>
      </p:sp>
      <p:sp>
        <p:nvSpPr>
          <p:cNvPr id="6" name="TextBox 5"/>
          <p:cNvSpPr txBox="1"/>
          <p:nvPr/>
        </p:nvSpPr>
        <p:spPr>
          <a:xfrm>
            <a:off x="5676448" y="652169"/>
            <a:ext cx="2553152" cy="369332"/>
          </a:xfrm>
          <a:prstGeom prst="rect">
            <a:avLst/>
          </a:prstGeom>
          <a:noFill/>
        </p:spPr>
        <p:txBody>
          <a:bodyPr wrap="square" rtlCol="0">
            <a:spAutoFit/>
          </a:bodyPr>
          <a:lstStyle/>
          <a:p>
            <a:pPr algn="ctr"/>
            <a:r>
              <a:rPr lang="en-US" b="1" dirty="0" smtClean="0">
                <a:solidFill>
                  <a:srgbClr val="FF0000"/>
                </a:solidFill>
                <a:latin typeface="Bradley Hand ITC" panose="03070402050302030203" pitchFamily="66" charset="0"/>
              </a:rPr>
              <a:t>Header like this:</a:t>
            </a:r>
            <a:endParaRPr lang="en-US" b="1" dirty="0">
              <a:solidFill>
                <a:srgbClr val="FF0000"/>
              </a:solidFill>
              <a:latin typeface="Bradley Hand ITC" panose="03070402050302030203" pitchFamily="66" charset="0"/>
            </a:endParaRPr>
          </a:p>
        </p:txBody>
      </p:sp>
      <p:cxnSp>
        <p:nvCxnSpPr>
          <p:cNvPr id="8" name="Straight Arrow Connector 7"/>
          <p:cNvCxnSpPr/>
          <p:nvPr/>
        </p:nvCxnSpPr>
        <p:spPr>
          <a:xfrm>
            <a:off x="1752600" y="1485900"/>
            <a:ext cx="0" cy="246888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558775" y="1130947"/>
            <a:ext cx="2553152" cy="369332"/>
          </a:xfrm>
          <a:prstGeom prst="rect">
            <a:avLst/>
          </a:prstGeom>
          <a:noFill/>
        </p:spPr>
        <p:txBody>
          <a:bodyPr wrap="square" rtlCol="0">
            <a:spAutoFit/>
          </a:bodyPr>
          <a:lstStyle/>
          <a:p>
            <a:pPr algn="ctr"/>
            <a:r>
              <a:rPr lang="en-US" b="1" dirty="0" smtClean="0">
                <a:solidFill>
                  <a:srgbClr val="FF0000"/>
                </a:solidFill>
                <a:latin typeface="Bradley Hand ITC" panose="03070402050302030203" pitchFamily="66" charset="0"/>
              </a:rPr>
              <a:t>No indent</a:t>
            </a:r>
            <a:endParaRPr lang="en-US" b="1" dirty="0">
              <a:solidFill>
                <a:srgbClr val="FF0000"/>
              </a:solidFill>
              <a:latin typeface="Bradley Hand ITC" panose="03070402050302030203" pitchFamily="66" charset="0"/>
            </a:endParaRPr>
          </a:p>
        </p:txBody>
      </p:sp>
      <p:sp>
        <p:nvSpPr>
          <p:cNvPr id="10" name="TextBox 9"/>
          <p:cNvSpPr txBox="1"/>
          <p:nvPr/>
        </p:nvSpPr>
        <p:spPr>
          <a:xfrm>
            <a:off x="4775722" y="3647328"/>
            <a:ext cx="3570196" cy="369332"/>
          </a:xfrm>
          <a:prstGeom prst="rect">
            <a:avLst/>
          </a:prstGeom>
          <a:noFill/>
        </p:spPr>
        <p:txBody>
          <a:bodyPr wrap="square" rtlCol="0">
            <a:spAutoFit/>
          </a:bodyPr>
          <a:lstStyle/>
          <a:p>
            <a:pPr algn="ctr"/>
            <a:r>
              <a:rPr lang="en-US" b="1" dirty="0" smtClean="0">
                <a:solidFill>
                  <a:srgbClr val="FF0000"/>
                </a:solidFill>
                <a:latin typeface="Bradley Hand ITC" panose="03070402050302030203" pitchFamily="66" charset="0"/>
              </a:rPr>
              <a:t>Empty line between paragraphs</a:t>
            </a:r>
            <a:endParaRPr lang="en-US" b="1" dirty="0">
              <a:solidFill>
                <a:srgbClr val="FF0000"/>
              </a:solidFill>
              <a:latin typeface="Bradley Hand ITC" panose="03070402050302030203" pitchFamily="66" charset="0"/>
            </a:endParaRPr>
          </a:p>
        </p:txBody>
      </p:sp>
      <p:cxnSp>
        <p:nvCxnSpPr>
          <p:cNvPr id="11" name="Straight Arrow Connector 10"/>
          <p:cNvCxnSpPr/>
          <p:nvPr/>
        </p:nvCxnSpPr>
        <p:spPr>
          <a:xfrm flipH="1">
            <a:off x="4008120" y="3831994"/>
            <a:ext cx="998220" cy="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7011183" y="2587688"/>
            <a:ext cx="2553152" cy="369332"/>
          </a:xfrm>
          <a:prstGeom prst="rect">
            <a:avLst/>
          </a:prstGeom>
          <a:noFill/>
        </p:spPr>
        <p:txBody>
          <a:bodyPr wrap="square" rtlCol="0">
            <a:spAutoFit/>
          </a:bodyPr>
          <a:lstStyle/>
          <a:p>
            <a:pPr algn="ctr"/>
            <a:r>
              <a:rPr lang="en-US" b="1" dirty="0" smtClean="0">
                <a:solidFill>
                  <a:srgbClr val="FF0000"/>
                </a:solidFill>
                <a:latin typeface="Bradley Hand ITC" panose="03070402050302030203" pitchFamily="66" charset="0"/>
              </a:rPr>
              <a:t>Single-spaced</a:t>
            </a:r>
            <a:endParaRPr lang="en-US" b="1" dirty="0">
              <a:solidFill>
                <a:srgbClr val="FF0000"/>
              </a:solidFill>
              <a:latin typeface="Bradley Hand ITC" panose="03070402050302030203" pitchFamily="66" charset="0"/>
            </a:endParaRPr>
          </a:p>
        </p:txBody>
      </p:sp>
      <p:sp>
        <p:nvSpPr>
          <p:cNvPr id="15" name="TextBox 14"/>
          <p:cNvSpPr txBox="1"/>
          <p:nvPr/>
        </p:nvSpPr>
        <p:spPr>
          <a:xfrm>
            <a:off x="3146609" y="888969"/>
            <a:ext cx="2050231" cy="369332"/>
          </a:xfrm>
          <a:prstGeom prst="rect">
            <a:avLst/>
          </a:prstGeom>
          <a:noFill/>
        </p:spPr>
        <p:txBody>
          <a:bodyPr wrap="square" rtlCol="0">
            <a:spAutoFit/>
          </a:bodyPr>
          <a:lstStyle/>
          <a:p>
            <a:pPr algn="ctr"/>
            <a:r>
              <a:rPr lang="en-US" b="1" dirty="0" smtClean="0">
                <a:solidFill>
                  <a:srgbClr val="FF0000"/>
                </a:solidFill>
                <a:latin typeface="Bradley Hand ITC" panose="03070402050302030203" pitchFamily="66" charset="0"/>
              </a:rPr>
              <a:t>750 – 1000 words</a:t>
            </a:r>
            <a:endParaRPr lang="en-US" b="1" dirty="0">
              <a:solidFill>
                <a:srgbClr val="FF0000"/>
              </a:solidFill>
              <a:latin typeface="Bradley Hand ITC" panose="03070402050302030203" pitchFamily="66" charset="0"/>
            </a:endParaRPr>
          </a:p>
        </p:txBody>
      </p:sp>
      <p:sp>
        <p:nvSpPr>
          <p:cNvPr id="3" name="TextBox 2"/>
          <p:cNvSpPr txBox="1"/>
          <p:nvPr/>
        </p:nvSpPr>
        <p:spPr>
          <a:xfrm>
            <a:off x="6390665" y="892850"/>
            <a:ext cx="1524000" cy="769441"/>
          </a:xfrm>
          <a:prstGeom prst="rect">
            <a:avLst/>
          </a:prstGeom>
          <a:solidFill>
            <a:schemeClr val="bg1"/>
          </a:solidFill>
        </p:spPr>
        <p:txBody>
          <a:bodyPr wrap="square" rtlCol="0">
            <a:spAutoFit/>
          </a:bodyPr>
          <a:lstStyle/>
          <a:p>
            <a:r>
              <a:rPr lang="en-US" sz="1100" dirty="0" smtClean="0">
                <a:latin typeface="Times New Roman" panose="02020603050405020304" pitchFamily="18" charset="0"/>
                <a:cs typeface="Times New Roman" panose="02020603050405020304" pitchFamily="18" charset="0"/>
              </a:rPr>
              <a:t>Allison Banks</a:t>
            </a:r>
          </a:p>
          <a:p>
            <a:r>
              <a:rPr lang="en-US" sz="1100" dirty="0" smtClean="0">
                <a:latin typeface="Times New Roman" panose="02020603050405020304" pitchFamily="18" charset="0"/>
                <a:cs typeface="Times New Roman" panose="02020603050405020304" pitchFamily="18" charset="0"/>
              </a:rPr>
              <a:t>12 Oct 2016</a:t>
            </a:r>
          </a:p>
          <a:p>
            <a:r>
              <a:rPr lang="en-US" sz="1100" dirty="0" smtClean="0">
                <a:latin typeface="Times New Roman" panose="02020603050405020304" pitchFamily="18" charset="0"/>
                <a:cs typeface="Times New Roman" panose="02020603050405020304" pitchFamily="18" charset="0"/>
              </a:rPr>
              <a:t>WCOB-1111</a:t>
            </a:r>
          </a:p>
          <a:p>
            <a:r>
              <a:rPr lang="en-US" sz="1100" dirty="0" smtClean="0">
                <a:latin typeface="Times New Roman" panose="02020603050405020304" pitchFamily="18" charset="0"/>
                <a:cs typeface="Times New Roman" panose="02020603050405020304" pitchFamily="18" charset="0"/>
              </a:rPr>
              <a:t>[Instructor’s Name]</a:t>
            </a: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427168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06" y="4622677"/>
            <a:ext cx="5844988" cy="338554"/>
          </a:xfrm>
          <a:prstGeom prst="rect">
            <a:avLst/>
          </a:prstGeom>
        </p:spPr>
        <p:txBody>
          <a:bodyPr wrap="square">
            <a:spAutoFit/>
          </a:bodyPr>
          <a:lstStyle/>
          <a:p>
            <a:pPr algn="ctr"/>
            <a:r>
              <a:rPr lang="en-US" sz="1600" b="1" dirty="0">
                <a:solidFill>
                  <a:schemeClr val="bg1"/>
                </a:solidFill>
                <a:latin typeface="Garamond" panose="02020404030301010803" pitchFamily="18" charset="0"/>
              </a:rPr>
              <a:t>walton.uark.edu/business-communication-center</a:t>
            </a:r>
          </a:p>
        </p:txBody>
      </p:sp>
      <p:sp>
        <p:nvSpPr>
          <p:cNvPr id="3" name="TextBox 2"/>
          <p:cNvSpPr txBox="1"/>
          <p:nvPr/>
        </p:nvSpPr>
        <p:spPr>
          <a:xfrm>
            <a:off x="922020" y="997795"/>
            <a:ext cx="7581900" cy="2308324"/>
          </a:xfrm>
          <a:prstGeom prst="rect">
            <a:avLst/>
          </a:prstGeom>
          <a:noFill/>
        </p:spPr>
        <p:txBody>
          <a:bodyPr wrap="square" rtlCol="0">
            <a:spAutoFit/>
          </a:bodyPr>
          <a:lstStyle/>
          <a:p>
            <a:pPr marL="457200" indent="-457200">
              <a:buFont typeface="+mj-lt"/>
              <a:buAutoNum type="arabicPeriod"/>
            </a:pPr>
            <a:r>
              <a:rPr lang="en-US" sz="2400" dirty="0" smtClean="0">
                <a:latin typeface="Elephant" panose="02020904090505020303" pitchFamily="18" charset="0"/>
              </a:rPr>
              <a:t>You must cite any direct quotes, data, facts, or statistics that are not common knowledge.</a:t>
            </a:r>
            <a:br>
              <a:rPr lang="en-US" sz="2400" dirty="0" smtClean="0">
                <a:latin typeface="Elephant" panose="02020904090505020303" pitchFamily="18" charset="0"/>
              </a:rPr>
            </a:br>
            <a:endParaRPr lang="en-US" sz="2400" dirty="0" smtClean="0">
              <a:latin typeface="Elephant" panose="02020904090505020303" pitchFamily="18" charset="0"/>
            </a:endParaRPr>
          </a:p>
          <a:p>
            <a:pPr marL="457200" indent="-457200">
              <a:buFont typeface="+mj-lt"/>
              <a:buAutoNum type="arabicPeriod"/>
            </a:pPr>
            <a:r>
              <a:rPr lang="en-US" sz="2400" dirty="0" smtClean="0">
                <a:latin typeface="Elephant" panose="02020904090505020303" pitchFamily="18" charset="0"/>
              </a:rPr>
              <a:t>You must use APA citation style.</a:t>
            </a:r>
            <a:br>
              <a:rPr lang="en-US" sz="2400" dirty="0" smtClean="0">
                <a:latin typeface="Elephant" panose="02020904090505020303" pitchFamily="18" charset="0"/>
              </a:rPr>
            </a:br>
            <a:endParaRPr lang="en-US" sz="2400" dirty="0" smtClean="0">
              <a:latin typeface="Elephant" panose="02020904090505020303" pitchFamily="18" charset="0"/>
            </a:endParaRPr>
          </a:p>
          <a:p>
            <a:pPr marL="457200" indent="-457200">
              <a:buFont typeface="+mj-lt"/>
              <a:buAutoNum type="arabicPeriod"/>
            </a:pPr>
            <a:r>
              <a:rPr lang="en-US" sz="2400" dirty="0" smtClean="0">
                <a:latin typeface="Elephant" panose="02020904090505020303" pitchFamily="18" charset="0"/>
              </a:rPr>
              <a:t>You need a References page.</a:t>
            </a:r>
          </a:p>
        </p:txBody>
      </p:sp>
      <p:sp>
        <p:nvSpPr>
          <p:cNvPr id="4" name="TextBox 3"/>
          <p:cNvSpPr txBox="1"/>
          <p:nvPr/>
        </p:nvSpPr>
        <p:spPr>
          <a:xfrm>
            <a:off x="1972235" y="270079"/>
            <a:ext cx="5199530" cy="523220"/>
          </a:xfrm>
          <a:prstGeom prst="rect">
            <a:avLst/>
          </a:prstGeom>
          <a:noFill/>
        </p:spPr>
        <p:txBody>
          <a:bodyPr wrap="square" rtlCol="0">
            <a:spAutoFit/>
          </a:bodyPr>
          <a:lstStyle/>
          <a:p>
            <a:pPr algn="ctr"/>
            <a:r>
              <a:rPr lang="en-US" sz="2800" dirty="0" smtClean="0">
                <a:latin typeface="Elephant" panose="02020904090505020303" pitchFamily="18" charset="0"/>
              </a:rPr>
              <a:t>Citations</a:t>
            </a:r>
          </a:p>
        </p:txBody>
      </p:sp>
    </p:spTree>
    <p:extLst>
      <p:ext uri="{BB962C8B-B14F-4D97-AF65-F5344CB8AC3E}">
        <p14:creationId xmlns:p14="http://schemas.microsoft.com/office/powerpoint/2010/main" val="357110946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06" y="4622677"/>
            <a:ext cx="5844988" cy="338554"/>
          </a:xfrm>
          <a:prstGeom prst="rect">
            <a:avLst/>
          </a:prstGeom>
        </p:spPr>
        <p:txBody>
          <a:bodyPr wrap="square">
            <a:spAutoFit/>
          </a:bodyPr>
          <a:lstStyle/>
          <a:p>
            <a:pPr algn="ctr"/>
            <a:r>
              <a:rPr lang="en-US" sz="1600" b="1" dirty="0">
                <a:solidFill>
                  <a:schemeClr val="bg1"/>
                </a:solidFill>
                <a:latin typeface="Garamond" panose="02020404030301010803" pitchFamily="18" charset="0"/>
              </a:rPr>
              <a:t>walton.uark.edu/business-communication-center</a:t>
            </a:r>
          </a:p>
        </p:txBody>
      </p:sp>
      <p:sp>
        <p:nvSpPr>
          <p:cNvPr id="3" name="TextBox 2"/>
          <p:cNvSpPr txBox="1"/>
          <p:nvPr/>
        </p:nvSpPr>
        <p:spPr>
          <a:xfrm>
            <a:off x="775447" y="1950295"/>
            <a:ext cx="7593106" cy="523220"/>
          </a:xfrm>
          <a:prstGeom prst="rect">
            <a:avLst/>
          </a:prstGeom>
          <a:noFill/>
        </p:spPr>
        <p:txBody>
          <a:bodyPr wrap="square" rtlCol="0">
            <a:spAutoFit/>
          </a:bodyPr>
          <a:lstStyle/>
          <a:p>
            <a:pPr algn="ctr"/>
            <a:r>
              <a:rPr lang="en-US" sz="2800" dirty="0" smtClean="0">
                <a:latin typeface="Elephant" panose="02020904090505020303" pitchFamily="18" charset="0"/>
              </a:rPr>
              <a:t>SUBMITTING YOUR BRIEF</a:t>
            </a:r>
          </a:p>
        </p:txBody>
      </p:sp>
    </p:spTree>
    <p:extLst>
      <p:ext uri="{BB962C8B-B14F-4D97-AF65-F5344CB8AC3E}">
        <p14:creationId xmlns:p14="http://schemas.microsoft.com/office/powerpoint/2010/main" val="394914019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06" y="4622677"/>
            <a:ext cx="5844988" cy="338554"/>
          </a:xfrm>
          <a:prstGeom prst="rect">
            <a:avLst/>
          </a:prstGeom>
        </p:spPr>
        <p:txBody>
          <a:bodyPr wrap="square">
            <a:spAutoFit/>
          </a:bodyPr>
          <a:lstStyle/>
          <a:p>
            <a:pPr algn="ctr"/>
            <a:r>
              <a:rPr lang="en-US" sz="1600" b="1" dirty="0">
                <a:solidFill>
                  <a:schemeClr val="bg1"/>
                </a:solidFill>
                <a:latin typeface="Garamond" panose="02020404030301010803" pitchFamily="18" charset="0"/>
              </a:rPr>
              <a:t>walton.uark.edu/business-communication-center</a:t>
            </a:r>
          </a:p>
        </p:txBody>
      </p:sp>
      <p:sp>
        <p:nvSpPr>
          <p:cNvPr id="3" name="TextBox 2"/>
          <p:cNvSpPr txBox="1"/>
          <p:nvPr/>
        </p:nvSpPr>
        <p:spPr>
          <a:xfrm>
            <a:off x="851647" y="296755"/>
            <a:ext cx="7593106" cy="523220"/>
          </a:xfrm>
          <a:prstGeom prst="rect">
            <a:avLst/>
          </a:prstGeom>
          <a:noFill/>
        </p:spPr>
        <p:txBody>
          <a:bodyPr wrap="square" rtlCol="0">
            <a:spAutoFit/>
          </a:bodyPr>
          <a:lstStyle/>
          <a:p>
            <a:pPr algn="ctr"/>
            <a:r>
              <a:rPr lang="en-US" sz="2800" dirty="0" smtClean="0">
                <a:latin typeface="Elephant" panose="02020904090505020303" pitchFamily="18" charset="0"/>
              </a:rPr>
              <a:t>Submit via the Blackboard link.</a:t>
            </a:r>
          </a:p>
        </p:txBody>
      </p:sp>
      <p:pic>
        <p:nvPicPr>
          <p:cNvPr id="4" name="Picture 3"/>
          <p:cNvPicPr>
            <a:picLocks noChangeAspect="1"/>
          </p:cNvPicPr>
          <p:nvPr/>
        </p:nvPicPr>
        <p:blipFill rotWithShape="1">
          <a:blip r:embed="rId2"/>
          <a:srcRect l="-38052" t="186" r="38052" b="-186"/>
          <a:stretch/>
        </p:blipFill>
        <p:spPr>
          <a:xfrm>
            <a:off x="-540067" y="221931"/>
            <a:ext cx="1802264" cy="4097655"/>
          </a:xfrm>
          <a:prstGeom prst="rect">
            <a:avLst/>
          </a:prstGeom>
        </p:spPr>
      </p:pic>
      <p:sp>
        <p:nvSpPr>
          <p:cNvPr id="5" name="Oval 4"/>
          <p:cNvSpPr/>
          <p:nvPr/>
        </p:nvSpPr>
        <p:spPr>
          <a:xfrm>
            <a:off x="34604" y="2893834"/>
            <a:ext cx="1012261" cy="382766"/>
          </a:xfrm>
          <a:prstGeom prst="ellipse">
            <a:avLst/>
          </a:prstGeom>
          <a:noFill/>
          <a:ln w="28575">
            <a:solidFill>
              <a:srgbClr val="FF0000"/>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rotWithShape="1">
          <a:blip r:embed="rId3"/>
          <a:srcRect l="15346" b="18429"/>
          <a:stretch/>
        </p:blipFill>
        <p:spPr>
          <a:xfrm>
            <a:off x="1424939" y="1861970"/>
            <a:ext cx="5711415" cy="1884221"/>
          </a:xfrm>
          <a:prstGeom prst="rect">
            <a:avLst/>
          </a:prstGeom>
          <a:ln>
            <a:solidFill>
              <a:schemeClr val="tx1"/>
            </a:solidFill>
          </a:ln>
        </p:spPr>
      </p:pic>
      <p:pic>
        <p:nvPicPr>
          <p:cNvPr id="7" name="Picture 6"/>
          <p:cNvPicPr>
            <a:picLocks noChangeAspect="1"/>
          </p:cNvPicPr>
          <p:nvPr/>
        </p:nvPicPr>
        <p:blipFill>
          <a:blip r:embed="rId4"/>
          <a:stretch>
            <a:fillRect/>
          </a:stretch>
        </p:blipFill>
        <p:spPr>
          <a:xfrm>
            <a:off x="3585210" y="1130686"/>
            <a:ext cx="5558790" cy="1255666"/>
          </a:xfrm>
          <a:prstGeom prst="rect">
            <a:avLst/>
          </a:prstGeom>
          <a:ln>
            <a:solidFill>
              <a:schemeClr val="tx1"/>
            </a:solidFill>
          </a:ln>
        </p:spPr>
      </p:pic>
      <p:cxnSp>
        <p:nvCxnSpPr>
          <p:cNvPr id="8" name="Straight Arrow Connector 7"/>
          <p:cNvCxnSpPr>
            <a:stCxn id="13" idx="6"/>
          </p:cNvCxnSpPr>
          <p:nvPr/>
        </p:nvCxnSpPr>
        <p:spPr>
          <a:xfrm flipV="1">
            <a:off x="2762655" y="1770435"/>
            <a:ext cx="2740890" cy="860096"/>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0" name="Multiply 9"/>
          <p:cNvSpPr/>
          <p:nvPr/>
        </p:nvSpPr>
        <p:spPr>
          <a:xfrm>
            <a:off x="5503545" y="1228071"/>
            <a:ext cx="861060" cy="343245"/>
          </a:xfrm>
          <a:prstGeom prst="mathMultiply">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0000"/>
              </a:solidFill>
            </a:endParaRPr>
          </a:p>
        </p:txBody>
      </p:sp>
      <p:sp>
        <p:nvSpPr>
          <p:cNvPr id="12" name="TextBox 11"/>
          <p:cNvSpPr txBox="1"/>
          <p:nvPr/>
        </p:nvSpPr>
        <p:spPr>
          <a:xfrm rot="21306621">
            <a:off x="6555207" y="759346"/>
            <a:ext cx="2154662" cy="646331"/>
          </a:xfrm>
          <a:prstGeom prst="rect">
            <a:avLst/>
          </a:prstGeom>
          <a:solidFill>
            <a:schemeClr val="bg1"/>
          </a:solidFill>
          <a:ln>
            <a:solidFill>
              <a:srgbClr val="FF0000"/>
            </a:solidFill>
          </a:ln>
        </p:spPr>
        <p:txBody>
          <a:bodyPr wrap="square" rtlCol="0">
            <a:spAutoFit/>
          </a:bodyPr>
          <a:lstStyle/>
          <a:p>
            <a:pPr algn="ctr"/>
            <a:r>
              <a:rPr lang="en-US" b="1" dirty="0" smtClean="0">
                <a:solidFill>
                  <a:srgbClr val="FF0000"/>
                </a:solidFill>
                <a:latin typeface="Bradley Hand ITC" panose="03070402050302030203" pitchFamily="66" charset="0"/>
              </a:rPr>
              <a:t>Do NOT write or paste your brief here.</a:t>
            </a:r>
            <a:endParaRPr lang="en-US" b="1" dirty="0">
              <a:solidFill>
                <a:srgbClr val="FF0000"/>
              </a:solidFill>
              <a:latin typeface="Bradley Hand ITC" panose="03070402050302030203" pitchFamily="66" charset="0"/>
            </a:endParaRPr>
          </a:p>
        </p:txBody>
      </p:sp>
      <p:sp>
        <p:nvSpPr>
          <p:cNvPr id="13" name="Oval 12"/>
          <p:cNvSpPr/>
          <p:nvPr/>
        </p:nvSpPr>
        <p:spPr>
          <a:xfrm>
            <a:off x="1496995" y="2439148"/>
            <a:ext cx="1265660" cy="382766"/>
          </a:xfrm>
          <a:prstGeom prst="ellipse">
            <a:avLst/>
          </a:prstGeom>
          <a:noFill/>
          <a:ln w="28575">
            <a:solidFill>
              <a:srgbClr val="FF0000"/>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flipV="1">
            <a:off x="1014136" y="2751992"/>
            <a:ext cx="561745" cy="274109"/>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550728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06" y="4622677"/>
            <a:ext cx="5844988" cy="338554"/>
          </a:xfrm>
          <a:prstGeom prst="rect">
            <a:avLst/>
          </a:prstGeom>
        </p:spPr>
        <p:txBody>
          <a:bodyPr wrap="square">
            <a:spAutoFit/>
          </a:bodyPr>
          <a:lstStyle/>
          <a:p>
            <a:pPr algn="ctr"/>
            <a:r>
              <a:rPr lang="en-US" sz="1600" b="1" dirty="0">
                <a:solidFill>
                  <a:schemeClr val="bg1"/>
                </a:solidFill>
                <a:latin typeface="Garamond" panose="02020404030301010803" pitchFamily="18" charset="0"/>
              </a:rPr>
              <a:t>walton.uark.edu/business-communication-center</a:t>
            </a:r>
          </a:p>
        </p:txBody>
      </p:sp>
      <p:sp>
        <p:nvSpPr>
          <p:cNvPr id="3" name="TextBox 2"/>
          <p:cNvSpPr txBox="1"/>
          <p:nvPr/>
        </p:nvSpPr>
        <p:spPr>
          <a:xfrm>
            <a:off x="775447" y="311995"/>
            <a:ext cx="7593106" cy="3816429"/>
          </a:xfrm>
          <a:prstGeom prst="rect">
            <a:avLst/>
          </a:prstGeom>
          <a:noFill/>
        </p:spPr>
        <p:txBody>
          <a:bodyPr wrap="square" rtlCol="0">
            <a:spAutoFit/>
          </a:bodyPr>
          <a:lstStyle/>
          <a:p>
            <a:pPr algn="ctr"/>
            <a:r>
              <a:rPr lang="en-US" sz="2800" dirty="0" smtClean="0">
                <a:latin typeface="Elephant" panose="02020904090505020303" pitchFamily="18" charset="0"/>
              </a:rPr>
              <a:t>Your brief must be in </a:t>
            </a:r>
          </a:p>
          <a:p>
            <a:pPr algn="ctr"/>
            <a:r>
              <a:rPr lang="en-US" sz="2800" dirty="0" smtClean="0">
                <a:latin typeface="Elephant" panose="02020904090505020303" pitchFamily="18" charset="0"/>
              </a:rPr>
              <a:t>Microsoft Word format </a:t>
            </a:r>
          </a:p>
          <a:p>
            <a:pPr algn="ctr"/>
            <a:r>
              <a:rPr lang="en-US" sz="2800" dirty="0" smtClean="0">
                <a:latin typeface="Elephant" panose="02020904090505020303" pitchFamily="18" charset="0"/>
              </a:rPr>
              <a:t>Either .doc or .docx</a:t>
            </a:r>
          </a:p>
          <a:p>
            <a:pPr algn="ctr"/>
            <a:endParaRPr lang="en-US" dirty="0">
              <a:latin typeface="Elephant" panose="02020904090505020303" pitchFamily="18" charset="0"/>
            </a:endParaRPr>
          </a:p>
          <a:p>
            <a:pPr algn="ctr"/>
            <a:r>
              <a:rPr lang="en-US" sz="2800" u="sng" dirty="0" smtClean="0">
                <a:latin typeface="Elephant" panose="02020904090505020303" pitchFamily="18" charset="0"/>
              </a:rPr>
              <a:t>Do NOT upload</a:t>
            </a:r>
            <a:r>
              <a:rPr lang="en-US" sz="2800" dirty="0" smtClean="0">
                <a:latin typeface="Elephant" panose="02020904090505020303" pitchFamily="18" charset="0"/>
              </a:rPr>
              <a:t>:</a:t>
            </a:r>
          </a:p>
          <a:p>
            <a:pPr algn="ctr"/>
            <a:r>
              <a:rPr lang="en-US" sz="2800" dirty="0" smtClean="0">
                <a:latin typeface="Elephant" panose="02020904090505020303" pitchFamily="18" charset="0"/>
              </a:rPr>
              <a:t>.PDF  .txt  .rtf   .zip</a:t>
            </a:r>
          </a:p>
          <a:p>
            <a:pPr algn="ctr"/>
            <a:r>
              <a:rPr lang="en-US" sz="2800" dirty="0" smtClean="0">
                <a:latin typeface="Elephant" panose="02020904090505020303" pitchFamily="18" charset="0"/>
              </a:rPr>
              <a:t>.</a:t>
            </a:r>
            <a:r>
              <a:rPr lang="en-US" sz="2800" dirty="0" err="1" smtClean="0">
                <a:latin typeface="Elephant" panose="02020904090505020303" pitchFamily="18" charset="0"/>
              </a:rPr>
              <a:t>odt</a:t>
            </a:r>
            <a:r>
              <a:rPr lang="en-US" sz="2800" dirty="0" smtClean="0">
                <a:latin typeface="Elephant" panose="02020904090505020303" pitchFamily="18" charset="0"/>
              </a:rPr>
              <a:t> (OpenOffice)</a:t>
            </a:r>
          </a:p>
          <a:p>
            <a:pPr algn="ctr"/>
            <a:r>
              <a:rPr lang="en-US" sz="2800" dirty="0" smtClean="0">
                <a:latin typeface="Elephant" panose="02020904090505020303" pitchFamily="18" charset="0"/>
              </a:rPr>
              <a:t>.pages (Mac users)</a:t>
            </a:r>
          </a:p>
          <a:p>
            <a:pPr algn="ctr"/>
            <a:r>
              <a:rPr lang="en-US" sz="2800" dirty="0" smtClean="0">
                <a:latin typeface="Elephant" panose="02020904090505020303" pitchFamily="18" charset="0"/>
              </a:rPr>
              <a:t>a link to your Google Drive</a:t>
            </a:r>
          </a:p>
        </p:txBody>
      </p:sp>
    </p:spTree>
    <p:extLst>
      <p:ext uri="{BB962C8B-B14F-4D97-AF65-F5344CB8AC3E}">
        <p14:creationId xmlns:p14="http://schemas.microsoft.com/office/powerpoint/2010/main" val="2778973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06" y="4622677"/>
            <a:ext cx="5844988" cy="338554"/>
          </a:xfrm>
          <a:prstGeom prst="rect">
            <a:avLst/>
          </a:prstGeom>
        </p:spPr>
        <p:txBody>
          <a:bodyPr wrap="square">
            <a:spAutoFit/>
          </a:bodyPr>
          <a:lstStyle/>
          <a:p>
            <a:pPr algn="ctr"/>
            <a:r>
              <a:rPr lang="en-US" sz="1600" b="1" dirty="0">
                <a:solidFill>
                  <a:schemeClr val="bg1"/>
                </a:solidFill>
                <a:latin typeface="Garamond" panose="02020404030301010803" pitchFamily="18" charset="0"/>
              </a:rPr>
              <a:t>walton.uark.edu/business-communication-center</a:t>
            </a:r>
          </a:p>
        </p:txBody>
      </p:sp>
      <p:sp>
        <p:nvSpPr>
          <p:cNvPr id="3" name="TextBox 2"/>
          <p:cNvSpPr txBox="1"/>
          <p:nvPr/>
        </p:nvSpPr>
        <p:spPr>
          <a:xfrm>
            <a:off x="775447" y="175079"/>
            <a:ext cx="7593106" cy="2554545"/>
          </a:xfrm>
          <a:prstGeom prst="rect">
            <a:avLst/>
          </a:prstGeom>
          <a:noFill/>
        </p:spPr>
        <p:txBody>
          <a:bodyPr wrap="square" rtlCol="0">
            <a:spAutoFit/>
          </a:bodyPr>
          <a:lstStyle/>
          <a:p>
            <a:pPr algn="ctr"/>
            <a:r>
              <a:rPr lang="en-US" sz="2800" dirty="0" smtClean="0">
                <a:latin typeface="Elephant" panose="02020904090505020303" pitchFamily="18" charset="0"/>
              </a:rPr>
              <a:t>Q &amp; A</a:t>
            </a:r>
          </a:p>
          <a:p>
            <a:pPr algn="ctr"/>
            <a:endParaRPr lang="en-US" sz="1200" dirty="0" smtClean="0">
              <a:latin typeface="Elephant" panose="02020904090505020303" pitchFamily="18" charset="0"/>
            </a:endParaRPr>
          </a:p>
          <a:p>
            <a:pPr algn="ctr"/>
            <a:r>
              <a:rPr lang="en-US" sz="2400" dirty="0" smtClean="0">
                <a:latin typeface="Elephant" panose="02020904090505020303" pitchFamily="18" charset="0"/>
              </a:rPr>
              <a:t>How do I make an appointment with the business communication center?</a:t>
            </a:r>
            <a:br>
              <a:rPr lang="en-US" sz="2400" dirty="0" smtClean="0">
                <a:latin typeface="Elephant" panose="02020904090505020303" pitchFamily="18" charset="0"/>
              </a:rPr>
            </a:br>
            <a:endParaRPr lang="en-US" sz="2400" dirty="0" smtClean="0">
              <a:latin typeface="Elephant" panose="02020904090505020303" pitchFamily="18" charset="0"/>
            </a:endParaRPr>
          </a:p>
          <a:p>
            <a:pPr algn="ctr"/>
            <a:endParaRPr lang="en-US" sz="2400" dirty="0" smtClean="0">
              <a:latin typeface="Elephant" panose="02020904090505020303" pitchFamily="18" charset="0"/>
            </a:endParaRPr>
          </a:p>
          <a:p>
            <a:pPr algn="ctr"/>
            <a:r>
              <a:rPr lang="en-US" sz="2400" dirty="0" smtClean="0">
                <a:latin typeface="Elephant" panose="02020904090505020303" pitchFamily="18" charset="0"/>
              </a:rPr>
              <a:t>What if I have a question later?</a:t>
            </a:r>
          </a:p>
        </p:txBody>
      </p:sp>
      <p:sp>
        <p:nvSpPr>
          <p:cNvPr id="4" name="TextBox 3"/>
          <p:cNvSpPr txBox="1"/>
          <p:nvPr/>
        </p:nvSpPr>
        <p:spPr>
          <a:xfrm>
            <a:off x="1783866" y="1552487"/>
            <a:ext cx="5576268" cy="369332"/>
          </a:xfrm>
          <a:prstGeom prst="rect">
            <a:avLst/>
          </a:prstGeom>
          <a:solidFill>
            <a:schemeClr val="bg1"/>
          </a:solidFill>
          <a:ln>
            <a:solidFill>
              <a:srgbClr val="FF0000"/>
            </a:solidFill>
          </a:ln>
        </p:spPr>
        <p:txBody>
          <a:bodyPr wrap="square" rtlCol="0">
            <a:spAutoFit/>
          </a:bodyPr>
          <a:lstStyle/>
          <a:p>
            <a:pPr algn="ctr"/>
            <a:r>
              <a:rPr lang="en-US" b="1" dirty="0" smtClean="0">
                <a:solidFill>
                  <a:srgbClr val="FF0000"/>
                </a:solidFill>
                <a:latin typeface="Times New Roman" panose="02020603050405020304" pitchFamily="18" charset="0"/>
                <a:cs typeface="Times New Roman" panose="02020603050405020304" pitchFamily="18" charset="0"/>
              </a:rPr>
              <a:t>Go to our website and create an account.</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1783866" y="2656197"/>
            <a:ext cx="5576268" cy="369332"/>
          </a:xfrm>
          <a:prstGeom prst="rect">
            <a:avLst/>
          </a:prstGeom>
          <a:solidFill>
            <a:schemeClr val="bg1"/>
          </a:solidFill>
          <a:ln>
            <a:solidFill>
              <a:srgbClr val="FF0000"/>
            </a:solidFill>
          </a:ln>
        </p:spPr>
        <p:txBody>
          <a:bodyPr wrap="square" rtlCol="0">
            <a:spAutoFit/>
          </a:bodyPr>
          <a:lstStyle/>
          <a:p>
            <a:pPr algn="ctr"/>
            <a:r>
              <a:rPr lang="en-US" b="1" dirty="0" smtClean="0">
                <a:solidFill>
                  <a:srgbClr val="FF0000"/>
                </a:solidFill>
                <a:latin typeface="Times New Roman" panose="02020603050405020304" pitchFamily="18" charset="0"/>
                <a:cs typeface="Times New Roman" panose="02020603050405020304" pitchFamily="18" charset="0"/>
              </a:rPr>
              <a:t>Email Allison Banks at axb082@uark.edu</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1101012" y="3359206"/>
            <a:ext cx="7197012" cy="646331"/>
          </a:xfrm>
          <a:prstGeom prst="rect">
            <a:avLst/>
          </a:prstGeom>
          <a:noFill/>
        </p:spPr>
        <p:txBody>
          <a:bodyPr wrap="square" rtlCol="0">
            <a:spAutoFit/>
          </a:bodyPr>
          <a:lstStyle/>
          <a:p>
            <a:pPr algn="ctr"/>
            <a:r>
              <a:rPr lang="en-US" b="1" dirty="0" smtClean="0">
                <a:latin typeface="Times New Roman" panose="02020603050405020304" pitchFamily="18" charset="0"/>
                <a:cs typeface="Times New Roman" panose="02020603050405020304" pitchFamily="18" charset="0"/>
              </a:rPr>
              <a:t>***Take note that the people grading this assignment heavily suggest that you come meet with them before turning it in!***</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29852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06" y="4622677"/>
            <a:ext cx="5844988" cy="338554"/>
          </a:xfrm>
          <a:prstGeom prst="rect">
            <a:avLst/>
          </a:prstGeom>
        </p:spPr>
        <p:txBody>
          <a:bodyPr wrap="square">
            <a:spAutoFit/>
          </a:bodyPr>
          <a:lstStyle/>
          <a:p>
            <a:pPr algn="ctr"/>
            <a:r>
              <a:rPr lang="en-US" sz="1600" b="1" dirty="0">
                <a:solidFill>
                  <a:schemeClr val="bg1"/>
                </a:solidFill>
                <a:latin typeface="Garamond" panose="02020404030301010803" pitchFamily="18" charset="0"/>
              </a:rPr>
              <a:t>walton.uark.edu/business-communication-center</a:t>
            </a:r>
          </a:p>
        </p:txBody>
      </p:sp>
      <p:sp>
        <p:nvSpPr>
          <p:cNvPr id="3" name="TextBox 2"/>
          <p:cNvSpPr txBox="1"/>
          <p:nvPr/>
        </p:nvSpPr>
        <p:spPr>
          <a:xfrm>
            <a:off x="1027911" y="739359"/>
            <a:ext cx="7088178" cy="2677656"/>
          </a:xfrm>
          <a:prstGeom prst="rect">
            <a:avLst/>
          </a:prstGeom>
          <a:noFill/>
        </p:spPr>
        <p:txBody>
          <a:bodyPr wrap="square" rtlCol="0">
            <a:spAutoFit/>
          </a:bodyPr>
          <a:lstStyle/>
          <a:p>
            <a:pPr algn="ctr">
              <a:lnSpc>
                <a:spcPct val="150000"/>
              </a:lnSpc>
            </a:pPr>
            <a:r>
              <a:rPr lang="en-US" sz="2800" dirty="0" smtClean="0">
                <a:latin typeface="Elephant" panose="02020904090505020303" pitchFamily="18" charset="0"/>
                <a:ea typeface="Tahoma" panose="020B0604030504040204" pitchFamily="34" charset="0"/>
                <a:cs typeface="Arial" panose="020B0604020202020204" pitchFamily="34" charset="0"/>
              </a:rPr>
              <a:t>THIS SLIDESHOW WILL COVER:</a:t>
            </a:r>
            <a:endParaRPr lang="en-US" sz="1200" dirty="0" smtClean="0">
              <a:latin typeface="Elephant" panose="02020904090505020303" pitchFamily="18" charset="0"/>
              <a:ea typeface="Tahoma" panose="020B0604030504040204" pitchFamily="34" charset="0"/>
              <a:cs typeface="Arial" panose="020B0604020202020204" pitchFamily="34" charset="0"/>
            </a:endParaRPr>
          </a:p>
          <a:p>
            <a:pPr indent="860425">
              <a:lnSpc>
                <a:spcPct val="150000"/>
              </a:lnSpc>
            </a:pPr>
            <a:r>
              <a:rPr lang="en-US" sz="2800" dirty="0" smtClean="0">
                <a:latin typeface="Elephant" panose="02020904090505020303" pitchFamily="18" charset="0"/>
                <a:ea typeface="Tahoma" panose="020B0604030504040204" pitchFamily="34" charset="0"/>
                <a:cs typeface="Arial" panose="020B0604020202020204" pitchFamily="34" charset="0"/>
              </a:rPr>
              <a:t>Assignment Overview</a:t>
            </a:r>
          </a:p>
          <a:p>
            <a:pPr indent="860425">
              <a:lnSpc>
                <a:spcPct val="150000"/>
              </a:lnSpc>
            </a:pPr>
            <a:r>
              <a:rPr lang="en-US" sz="2800" dirty="0" smtClean="0">
                <a:latin typeface="Elephant" panose="02020904090505020303" pitchFamily="18" charset="0"/>
                <a:ea typeface="Tahoma" panose="020B0604030504040204" pitchFamily="34" charset="0"/>
                <a:cs typeface="Arial" panose="020B0604020202020204" pitchFamily="34" charset="0"/>
              </a:rPr>
              <a:t>Citations</a:t>
            </a:r>
          </a:p>
          <a:p>
            <a:pPr indent="860425">
              <a:lnSpc>
                <a:spcPct val="150000"/>
              </a:lnSpc>
            </a:pPr>
            <a:r>
              <a:rPr lang="en-US" sz="2800" dirty="0" smtClean="0">
                <a:latin typeface="Elephant" panose="02020904090505020303" pitchFamily="18" charset="0"/>
                <a:ea typeface="Tahoma" panose="020B0604030504040204" pitchFamily="34" charset="0"/>
                <a:cs typeface="Arial" panose="020B0604020202020204" pitchFamily="34" charset="0"/>
              </a:rPr>
              <a:t>Submitting the Brief</a:t>
            </a:r>
            <a:endParaRPr lang="en-US" sz="2400" dirty="0" smtClean="0">
              <a:latin typeface="Elephant" panose="02020904090505020303" pitchFamily="18"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161513457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8615" y="358139"/>
            <a:ext cx="8446770" cy="3508653"/>
          </a:xfrm>
          <a:prstGeom prst="rect">
            <a:avLst/>
          </a:prstGeom>
          <a:noFill/>
        </p:spPr>
        <p:txBody>
          <a:bodyPr wrap="square" rtlCol="0">
            <a:spAutoFit/>
          </a:bodyPr>
          <a:lstStyle/>
          <a:p>
            <a:pPr algn="ctr">
              <a:lnSpc>
                <a:spcPct val="150000"/>
              </a:lnSpc>
            </a:pPr>
            <a:r>
              <a:rPr lang="en-US" sz="2800" dirty="0" smtClean="0">
                <a:latin typeface="Elephant" panose="02020904090505020303" pitchFamily="18" charset="0"/>
                <a:ea typeface="Tahoma" panose="020B0604030504040204" pitchFamily="34" charset="0"/>
                <a:cs typeface="Arial" panose="020B0604020202020204" pitchFamily="34" charset="0"/>
              </a:rPr>
              <a:t>Objectives of the FBC writing exercise:</a:t>
            </a:r>
          </a:p>
          <a:p>
            <a:pPr algn="ctr"/>
            <a:r>
              <a:rPr lang="en-US" sz="1200" dirty="0">
                <a:latin typeface="Elephant" panose="02020904090505020303" pitchFamily="18" charset="0"/>
                <a:ea typeface="Tahoma" panose="020B0604030504040204" pitchFamily="34" charset="0"/>
                <a:cs typeface="Arial" panose="020B0604020202020204" pitchFamily="34" charset="0"/>
              </a:rPr>
              <a:t> </a:t>
            </a:r>
            <a:endParaRPr lang="en-US" sz="1200" dirty="0" smtClean="0">
              <a:latin typeface="Elephant" panose="02020904090505020303" pitchFamily="18" charset="0"/>
              <a:ea typeface="Tahoma" panose="020B0604030504040204" pitchFamily="34" charset="0"/>
              <a:cs typeface="Arial" panose="020B0604020202020204" pitchFamily="34" charset="0"/>
            </a:endParaRPr>
          </a:p>
          <a:p>
            <a:pPr marL="514350" indent="-514350">
              <a:buAutoNum type="arabicPeriod"/>
            </a:pPr>
            <a:r>
              <a:rPr lang="en-US" sz="2400" dirty="0">
                <a:latin typeface="Elephant" panose="02020904090505020303" pitchFamily="18" charset="0"/>
                <a:ea typeface="Tahoma" panose="020B0604030504040204" pitchFamily="34" charset="0"/>
                <a:cs typeface="Arial" panose="020B0604020202020204" pitchFamily="34" charset="0"/>
              </a:rPr>
              <a:t>I</a:t>
            </a:r>
            <a:r>
              <a:rPr lang="en-US" sz="2400" dirty="0" smtClean="0">
                <a:latin typeface="Elephant" panose="02020904090505020303" pitchFamily="18" charset="0"/>
                <a:ea typeface="Tahoma" panose="020B0604030504040204" pitchFamily="34" charset="0"/>
                <a:cs typeface="Arial" panose="020B0604020202020204" pitchFamily="34" charset="0"/>
              </a:rPr>
              <a:t>ntroduce new Walton students to business writing.</a:t>
            </a:r>
            <a:br>
              <a:rPr lang="en-US" sz="2400" dirty="0" smtClean="0">
                <a:latin typeface="Elephant" panose="02020904090505020303" pitchFamily="18" charset="0"/>
                <a:ea typeface="Tahoma" panose="020B0604030504040204" pitchFamily="34" charset="0"/>
                <a:cs typeface="Arial" panose="020B0604020202020204" pitchFamily="34" charset="0"/>
              </a:rPr>
            </a:br>
            <a:endParaRPr lang="en-US" sz="2400" dirty="0" smtClean="0">
              <a:latin typeface="Elephant" panose="02020904090505020303" pitchFamily="18" charset="0"/>
              <a:ea typeface="Tahoma" panose="020B0604030504040204" pitchFamily="34" charset="0"/>
              <a:cs typeface="Arial" panose="020B0604020202020204" pitchFamily="34" charset="0"/>
            </a:endParaRPr>
          </a:p>
          <a:p>
            <a:pPr marL="514350" indent="-514350">
              <a:buAutoNum type="arabicPeriod"/>
            </a:pPr>
            <a:r>
              <a:rPr lang="en-US" sz="2400" dirty="0" smtClean="0">
                <a:latin typeface="Elephant" panose="02020904090505020303" pitchFamily="18" charset="0"/>
                <a:ea typeface="Tahoma" panose="020B0604030504040204" pitchFamily="34" charset="0"/>
                <a:cs typeface="Arial" panose="020B0604020202020204" pitchFamily="34" charset="0"/>
              </a:rPr>
              <a:t>Reinforce critical thinking and synthesis of ideas and information.</a:t>
            </a:r>
            <a:br>
              <a:rPr lang="en-US" sz="2400" dirty="0" smtClean="0">
                <a:latin typeface="Elephant" panose="02020904090505020303" pitchFamily="18" charset="0"/>
                <a:ea typeface="Tahoma" panose="020B0604030504040204" pitchFamily="34" charset="0"/>
                <a:cs typeface="Arial" panose="020B0604020202020204" pitchFamily="34" charset="0"/>
              </a:rPr>
            </a:br>
            <a:endParaRPr lang="en-US" sz="2400" dirty="0" smtClean="0">
              <a:latin typeface="Elephant" panose="02020904090505020303" pitchFamily="18" charset="0"/>
              <a:ea typeface="Tahoma" panose="020B0604030504040204" pitchFamily="34" charset="0"/>
              <a:cs typeface="Arial" panose="020B0604020202020204" pitchFamily="34" charset="0"/>
            </a:endParaRPr>
          </a:p>
          <a:p>
            <a:pPr marL="514350" indent="-514350">
              <a:buAutoNum type="arabicPeriod"/>
            </a:pPr>
            <a:r>
              <a:rPr lang="en-US" sz="2400" dirty="0" smtClean="0">
                <a:latin typeface="Elephant" panose="02020904090505020303" pitchFamily="18" charset="0"/>
                <a:ea typeface="Tahoma" panose="020B0604030504040204" pitchFamily="34" charset="0"/>
                <a:cs typeface="Arial" panose="020B0604020202020204" pitchFamily="34" charset="0"/>
              </a:rPr>
              <a:t>Help Walton develop better strategies for teaching better business writing skills.</a:t>
            </a:r>
          </a:p>
        </p:txBody>
      </p:sp>
      <p:sp>
        <p:nvSpPr>
          <p:cNvPr id="3" name="Rectangle 2"/>
          <p:cNvSpPr/>
          <p:nvPr/>
        </p:nvSpPr>
        <p:spPr>
          <a:xfrm>
            <a:off x="1649506" y="4622677"/>
            <a:ext cx="5844988" cy="338554"/>
          </a:xfrm>
          <a:prstGeom prst="rect">
            <a:avLst/>
          </a:prstGeom>
        </p:spPr>
        <p:txBody>
          <a:bodyPr wrap="square">
            <a:spAutoFit/>
          </a:bodyPr>
          <a:lstStyle/>
          <a:p>
            <a:pPr algn="ctr"/>
            <a:r>
              <a:rPr lang="en-US" sz="1600" b="1" dirty="0">
                <a:solidFill>
                  <a:schemeClr val="bg1"/>
                </a:solidFill>
                <a:latin typeface="Garamond" panose="02020404030301010803" pitchFamily="18" charset="0"/>
              </a:rPr>
              <a:t>walton.uark.edu/business-communication-center</a:t>
            </a:r>
          </a:p>
        </p:txBody>
      </p:sp>
    </p:spTree>
    <p:extLst>
      <p:ext uri="{BB962C8B-B14F-4D97-AF65-F5344CB8AC3E}">
        <p14:creationId xmlns:p14="http://schemas.microsoft.com/office/powerpoint/2010/main" val="114140468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06" y="4622677"/>
            <a:ext cx="5844988" cy="338554"/>
          </a:xfrm>
          <a:prstGeom prst="rect">
            <a:avLst/>
          </a:prstGeom>
        </p:spPr>
        <p:txBody>
          <a:bodyPr wrap="square">
            <a:spAutoFit/>
          </a:bodyPr>
          <a:lstStyle/>
          <a:p>
            <a:pPr algn="ctr"/>
            <a:r>
              <a:rPr lang="en-US" sz="1600" b="1" dirty="0">
                <a:solidFill>
                  <a:schemeClr val="bg1"/>
                </a:solidFill>
                <a:latin typeface="Garamond" panose="02020404030301010803" pitchFamily="18" charset="0"/>
              </a:rPr>
              <a:t>walton.uark.edu/business-communication-center</a:t>
            </a:r>
          </a:p>
        </p:txBody>
      </p:sp>
      <p:sp>
        <p:nvSpPr>
          <p:cNvPr id="3" name="TextBox 2"/>
          <p:cNvSpPr txBox="1"/>
          <p:nvPr/>
        </p:nvSpPr>
        <p:spPr>
          <a:xfrm>
            <a:off x="348615" y="543946"/>
            <a:ext cx="8446770" cy="3323987"/>
          </a:xfrm>
          <a:prstGeom prst="rect">
            <a:avLst/>
          </a:prstGeom>
          <a:noFill/>
        </p:spPr>
        <p:txBody>
          <a:bodyPr wrap="square" rtlCol="0">
            <a:spAutoFit/>
          </a:bodyPr>
          <a:lstStyle/>
          <a:p>
            <a:pPr algn="ctr">
              <a:lnSpc>
                <a:spcPct val="150000"/>
              </a:lnSpc>
            </a:pPr>
            <a:r>
              <a:rPr lang="en-US" sz="2800" dirty="0" smtClean="0">
                <a:latin typeface="Elephant" panose="02020904090505020303" pitchFamily="18" charset="0"/>
                <a:ea typeface="Tahoma" panose="020B0604030504040204" pitchFamily="34" charset="0"/>
                <a:cs typeface="Arial" panose="020B0604020202020204" pitchFamily="34" charset="0"/>
              </a:rPr>
              <a:t>What You Need to Write: Business Brief</a:t>
            </a:r>
          </a:p>
          <a:p>
            <a:pPr algn="ctr">
              <a:lnSpc>
                <a:spcPct val="150000"/>
              </a:lnSpc>
            </a:pPr>
            <a:r>
              <a:rPr lang="en-US" sz="2800" dirty="0" smtClean="0">
                <a:latin typeface="Elephant" panose="02020904090505020303" pitchFamily="18" charset="0"/>
                <a:ea typeface="Tahoma" panose="020B0604030504040204" pitchFamily="34" charset="0"/>
                <a:cs typeface="Arial" panose="020B0604020202020204" pitchFamily="34" charset="0"/>
              </a:rPr>
              <a:t>Length: 750 – 1000 words</a:t>
            </a:r>
          </a:p>
          <a:p>
            <a:pPr algn="ctr">
              <a:lnSpc>
                <a:spcPct val="150000"/>
              </a:lnSpc>
            </a:pPr>
            <a:r>
              <a:rPr lang="en-US" sz="2800" dirty="0" smtClean="0">
                <a:latin typeface="Elephant" panose="02020904090505020303" pitchFamily="18" charset="0"/>
                <a:ea typeface="Tahoma" panose="020B0604030504040204" pitchFamily="34" charset="0"/>
                <a:cs typeface="Arial" panose="020B0604020202020204" pitchFamily="34" charset="0"/>
              </a:rPr>
              <a:t>Due Date: Oct. 12</a:t>
            </a:r>
            <a:r>
              <a:rPr lang="en-US" sz="2800" baseline="30000" dirty="0" smtClean="0">
                <a:latin typeface="Elephant" panose="02020904090505020303" pitchFamily="18" charset="0"/>
                <a:ea typeface="Tahoma" panose="020B0604030504040204" pitchFamily="34" charset="0"/>
                <a:cs typeface="Arial" panose="020B0604020202020204" pitchFamily="34" charset="0"/>
              </a:rPr>
              <a:t>th</a:t>
            </a:r>
            <a:endParaRPr lang="en-US" sz="2800" dirty="0" smtClean="0">
              <a:latin typeface="Elephant" panose="02020904090505020303" pitchFamily="18" charset="0"/>
              <a:ea typeface="Tahoma" panose="020B0604030504040204" pitchFamily="34" charset="0"/>
              <a:cs typeface="Arial" panose="020B0604020202020204" pitchFamily="34" charset="0"/>
            </a:endParaRPr>
          </a:p>
          <a:p>
            <a:pPr algn="ctr">
              <a:lnSpc>
                <a:spcPct val="150000"/>
              </a:lnSpc>
            </a:pPr>
            <a:endParaRPr lang="en-US" sz="2800" dirty="0">
              <a:latin typeface="Elephant" panose="02020904090505020303" pitchFamily="18" charset="0"/>
              <a:ea typeface="Tahoma" panose="020B0604030504040204" pitchFamily="34" charset="0"/>
              <a:cs typeface="Arial" panose="020B0604020202020204" pitchFamily="34" charset="0"/>
            </a:endParaRPr>
          </a:p>
          <a:p>
            <a:pPr algn="ctr">
              <a:lnSpc>
                <a:spcPct val="150000"/>
              </a:lnSpc>
            </a:pPr>
            <a:r>
              <a:rPr lang="en-US" sz="2800" dirty="0" smtClean="0">
                <a:solidFill>
                  <a:srgbClr val="FF0000"/>
                </a:solidFill>
                <a:latin typeface="Elephant" panose="02020904090505020303" pitchFamily="18" charset="0"/>
                <a:ea typeface="Tahoma" panose="020B0604030504040204" pitchFamily="34" charset="0"/>
                <a:cs typeface="Arial" panose="020B0604020202020204" pitchFamily="34" charset="0"/>
              </a:rPr>
              <a:t>See a tutor by October 7</a:t>
            </a:r>
            <a:r>
              <a:rPr lang="en-US" sz="2800" baseline="30000" dirty="0" smtClean="0">
                <a:solidFill>
                  <a:srgbClr val="FF0000"/>
                </a:solidFill>
                <a:latin typeface="Elephant" panose="02020904090505020303" pitchFamily="18" charset="0"/>
                <a:ea typeface="Tahoma" panose="020B0604030504040204" pitchFamily="34" charset="0"/>
                <a:cs typeface="Arial" panose="020B0604020202020204" pitchFamily="34" charset="0"/>
              </a:rPr>
              <a:t>th</a:t>
            </a:r>
            <a:r>
              <a:rPr lang="en-US" sz="2800" dirty="0" smtClean="0">
                <a:solidFill>
                  <a:srgbClr val="FF0000"/>
                </a:solidFill>
                <a:latin typeface="Elephant" panose="02020904090505020303" pitchFamily="18" charset="0"/>
                <a:ea typeface="Tahoma" panose="020B0604030504040204" pitchFamily="34" charset="0"/>
                <a:cs typeface="Arial" panose="020B0604020202020204" pitchFamily="34" charset="0"/>
              </a:rPr>
              <a:t>!</a:t>
            </a:r>
            <a:endParaRPr lang="en-US" sz="2800" dirty="0">
              <a:solidFill>
                <a:srgbClr val="FF0000"/>
              </a:solidFill>
              <a:latin typeface="Elephant" panose="02020904090505020303" pitchFamily="18"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09383243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06" y="4622677"/>
            <a:ext cx="5844988" cy="338554"/>
          </a:xfrm>
          <a:prstGeom prst="rect">
            <a:avLst/>
          </a:prstGeom>
        </p:spPr>
        <p:txBody>
          <a:bodyPr wrap="square">
            <a:spAutoFit/>
          </a:bodyPr>
          <a:lstStyle/>
          <a:p>
            <a:pPr algn="ctr"/>
            <a:r>
              <a:rPr lang="en-US" sz="1600" b="1" dirty="0">
                <a:solidFill>
                  <a:schemeClr val="bg1"/>
                </a:solidFill>
                <a:latin typeface="Garamond" panose="02020404030301010803" pitchFamily="18" charset="0"/>
              </a:rPr>
              <a:t>walton.uark.edu/business-communication-center</a:t>
            </a:r>
          </a:p>
        </p:txBody>
      </p:sp>
      <p:sp>
        <p:nvSpPr>
          <p:cNvPr id="3" name="TextBox 2"/>
          <p:cNvSpPr txBox="1"/>
          <p:nvPr/>
        </p:nvSpPr>
        <p:spPr>
          <a:xfrm>
            <a:off x="1570630" y="181945"/>
            <a:ext cx="6173778" cy="1325748"/>
          </a:xfrm>
          <a:prstGeom prst="rect">
            <a:avLst/>
          </a:prstGeom>
          <a:noFill/>
        </p:spPr>
        <p:txBody>
          <a:bodyPr wrap="square" rtlCol="0">
            <a:spAutoFit/>
          </a:bodyPr>
          <a:lstStyle/>
          <a:p>
            <a:pPr algn="ctr">
              <a:lnSpc>
                <a:spcPct val="150000"/>
              </a:lnSpc>
            </a:pPr>
            <a:r>
              <a:rPr lang="en-US" sz="2800" dirty="0" smtClean="0">
                <a:latin typeface="Elephant" panose="02020904090505020303" pitchFamily="18" charset="0"/>
                <a:ea typeface="Tahoma" panose="020B0604030504040204" pitchFamily="34" charset="0"/>
                <a:cs typeface="Arial" panose="020B0604020202020204" pitchFamily="34" charset="0"/>
              </a:rPr>
              <a:t>Remember Week 4?</a:t>
            </a:r>
          </a:p>
          <a:p>
            <a:pPr algn="ctr">
              <a:lnSpc>
                <a:spcPct val="150000"/>
              </a:lnSpc>
            </a:pPr>
            <a:endParaRPr lang="en-US" sz="2800" dirty="0" smtClean="0">
              <a:latin typeface="Elephant" panose="02020904090505020303" pitchFamily="18" charset="0"/>
              <a:ea typeface="Tahoma" panose="020B0604030504040204" pitchFamily="34" charset="0"/>
              <a:cs typeface="Arial" panose="020B0604020202020204" pitchFamily="34" charset="0"/>
            </a:endParaRPr>
          </a:p>
        </p:txBody>
      </p:sp>
      <p:sp>
        <p:nvSpPr>
          <p:cNvPr id="4" name="TextBox 3"/>
          <p:cNvSpPr txBox="1"/>
          <p:nvPr/>
        </p:nvSpPr>
        <p:spPr>
          <a:xfrm>
            <a:off x="948267" y="647466"/>
            <a:ext cx="7475220" cy="3385542"/>
          </a:xfrm>
          <a:prstGeom prst="rect">
            <a:avLst/>
          </a:prstGeom>
          <a:noFill/>
        </p:spPr>
        <p:txBody>
          <a:bodyPr wrap="square" rtlCol="0">
            <a:spAutoFit/>
          </a:bodyPr>
          <a:lstStyle/>
          <a:p>
            <a:pPr algn="ctr"/>
            <a:endParaRPr lang="en-US" sz="1400" dirty="0" smtClean="0">
              <a:latin typeface="Elephant" panose="02020904090505020303" pitchFamily="18" charset="0"/>
            </a:endParaRPr>
          </a:p>
          <a:p>
            <a:pPr algn="ctr"/>
            <a:r>
              <a:rPr lang="en-US" sz="1200" dirty="0">
                <a:latin typeface="Elephant" panose="02020904090505020303" pitchFamily="18" charset="0"/>
              </a:rPr>
              <a:t> </a:t>
            </a:r>
            <a:endParaRPr lang="en-US" sz="1200" dirty="0" smtClean="0">
              <a:latin typeface="Elephant" panose="02020904090505020303" pitchFamily="18" charset="0"/>
            </a:endParaRPr>
          </a:p>
          <a:p>
            <a:pPr marL="457200" indent="-457200">
              <a:buFont typeface="Arial" panose="020B0604020202020204" pitchFamily="34" charset="0"/>
              <a:buChar char="•"/>
            </a:pPr>
            <a:r>
              <a:rPr lang="en-US" sz="2400" dirty="0" smtClean="0">
                <a:latin typeface="Elephant" panose="02020904090505020303" pitchFamily="18" charset="0"/>
              </a:rPr>
              <a:t>a business brief is </a:t>
            </a:r>
            <a:r>
              <a:rPr lang="en-US" sz="2400" i="1" dirty="0" smtClean="0">
                <a:latin typeface="Elephant" panose="02020904090505020303" pitchFamily="18" charset="0"/>
              </a:rPr>
              <a:t>brief  </a:t>
            </a:r>
            <a:r>
              <a:rPr lang="en-US" sz="2400" dirty="0" smtClean="0">
                <a:latin typeface="Elephant" panose="02020904090505020303" pitchFamily="18" charset="0"/>
              </a:rPr>
              <a:t>(it gets </a:t>
            </a:r>
            <a:r>
              <a:rPr lang="en-US" sz="2400" dirty="0">
                <a:latin typeface="Elephant" panose="02020904090505020303" pitchFamily="18" charset="0"/>
              </a:rPr>
              <a:t>straight to the </a:t>
            </a:r>
            <a:r>
              <a:rPr lang="en-US" sz="2400" dirty="0" smtClean="0">
                <a:latin typeface="Elephant" panose="02020904090505020303" pitchFamily="18" charset="0"/>
              </a:rPr>
              <a:t>point)</a:t>
            </a:r>
            <a:endParaRPr lang="en-US" sz="2400" dirty="0">
              <a:latin typeface="Elephant" panose="02020904090505020303" pitchFamily="18" charset="0"/>
            </a:endParaRPr>
          </a:p>
          <a:p>
            <a:pPr marL="457200" indent="-457200">
              <a:buFont typeface="Arial" panose="020B0604020202020204" pitchFamily="34" charset="0"/>
              <a:buChar char="•"/>
            </a:pPr>
            <a:r>
              <a:rPr lang="en-US" sz="2400" dirty="0" smtClean="0">
                <a:latin typeface="Elephant" panose="02020904090505020303" pitchFamily="18" charset="0"/>
              </a:rPr>
              <a:t>concerns itself with the “big picture”</a:t>
            </a:r>
            <a:endParaRPr lang="en-US" sz="2400" i="1" dirty="0" smtClean="0">
              <a:latin typeface="Elephant" panose="02020904090505020303" pitchFamily="18" charset="0"/>
            </a:endParaRPr>
          </a:p>
          <a:p>
            <a:pPr marL="457200" indent="-457200">
              <a:buFont typeface="Arial" panose="020B0604020202020204" pitchFamily="34" charset="0"/>
              <a:buChar char="•"/>
            </a:pPr>
            <a:r>
              <a:rPr lang="en-US" sz="2400" dirty="0" smtClean="0">
                <a:latin typeface="Elephant" panose="02020904090505020303" pitchFamily="18" charset="0"/>
              </a:rPr>
              <a:t>does not joke or wander off topic</a:t>
            </a:r>
          </a:p>
          <a:p>
            <a:pPr marL="457200" indent="-457200">
              <a:buFont typeface="Arial" panose="020B0604020202020204" pitchFamily="34" charset="0"/>
              <a:buChar char="•"/>
            </a:pPr>
            <a:r>
              <a:rPr lang="en-US" sz="2400" dirty="0" smtClean="0">
                <a:latin typeface="Elephant" panose="02020904090505020303" pitchFamily="18" charset="0"/>
              </a:rPr>
              <a:t>synthesizes, rather than summarizes</a:t>
            </a:r>
          </a:p>
          <a:p>
            <a:pPr marL="457200" indent="-457200">
              <a:buFont typeface="Arial" panose="020B0604020202020204" pitchFamily="34" charset="0"/>
              <a:buChar char="•"/>
            </a:pPr>
            <a:r>
              <a:rPr lang="en-US" sz="2400" dirty="0" smtClean="0">
                <a:latin typeface="Elephant" panose="02020904090505020303" pitchFamily="18" charset="0"/>
              </a:rPr>
              <a:t>makes a </a:t>
            </a:r>
            <a:r>
              <a:rPr lang="en-US" sz="2400" i="1" dirty="0" smtClean="0">
                <a:latin typeface="Elephant" panose="02020904090505020303" pitchFamily="18" charset="0"/>
              </a:rPr>
              <a:t>definite</a:t>
            </a:r>
            <a:r>
              <a:rPr lang="en-US" sz="2400" dirty="0" smtClean="0">
                <a:latin typeface="Elephant" panose="02020904090505020303" pitchFamily="18" charset="0"/>
              </a:rPr>
              <a:t> recommendation</a:t>
            </a:r>
          </a:p>
          <a:p>
            <a:pPr marL="914400" lvl="1" indent="-457200">
              <a:buFont typeface="Courier New" panose="02070309020205020404" pitchFamily="49" charset="0"/>
              <a:buChar char="o"/>
            </a:pPr>
            <a:r>
              <a:rPr lang="en-US" sz="2200" dirty="0" smtClean="0">
                <a:latin typeface="Elephant" panose="02020904090505020303" pitchFamily="18" charset="0"/>
              </a:rPr>
              <a:t>Supported by facts, data, and specific examples</a:t>
            </a:r>
          </a:p>
        </p:txBody>
      </p:sp>
    </p:spTree>
    <p:extLst>
      <p:ext uri="{BB962C8B-B14F-4D97-AF65-F5344CB8AC3E}">
        <p14:creationId xmlns:p14="http://schemas.microsoft.com/office/powerpoint/2010/main" val="6083281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38673" y="976059"/>
            <a:ext cx="6266651" cy="2185214"/>
          </a:xfrm>
          <a:prstGeom prst="rect">
            <a:avLst/>
          </a:prstGeom>
          <a:noFill/>
        </p:spPr>
        <p:txBody>
          <a:bodyPr wrap="square" rtlCol="0">
            <a:spAutoFit/>
          </a:bodyPr>
          <a:lstStyle/>
          <a:p>
            <a:endParaRPr lang="en-US" sz="1400" dirty="0" smtClean="0"/>
          </a:p>
          <a:p>
            <a:r>
              <a:rPr lang="en-US" sz="1400" dirty="0" smtClean="0">
                <a:latin typeface="Times New Roman" panose="02020603050405020304" pitchFamily="18" charset="0"/>
                <a:cs typeface="Times New Roman" panose="02020603050405020304" pitchFamily="18" charset="0"/>
              </a:rPr>
              <a:t>Imagine </a:t>
            </a:r>
            <a:r>
              <a:rPr lang="en-US" sz="1400" dirty="0">
                <a:latin typeface="Times New Roman" panose="02020603050405020304" pitchFamily="18" charset="0"/>
                <a:cs typeface="Times New Roman" panose="02020603050405020304" pitchFamily="18" charset="0"/>
              </a:rPr>
              <a:t>that you work for a large international company. The board of directors is in the process of creating an official employee diversity policy. They have asked you to research current thinking about business diversity programs and to investigate the policies of other large companies. </a:t>
            </a:r>
            <a:r>
              <a:rPr lang="en-US" sz="1400" dirty="0" smtClean="0">
                <a:latin typeface="Times New Roman" panose="02020603050405020304" pitchFamily="18" charset="0"/>
                <a:cs typeface="Times New Roman" panose="02020603050405020304" pitchFamily="18" charset="0"/>
              </a:rPr>
              <a:t>They ask that you write a business brief in which you address the question:</a:t>
            </a:r>
            <a:br>
              <a:rPr lang="en-US" sz="1400" dirty="0" smtClean="0">
                <a:latin typeface="Times New Roman" panose="02020603050405020304" pitchFamily="18" charset="0"/>
                <a:cs typeface="Times New Roman" panose="02020603050405020304" pitchFamily="18" charset="0"/>
              </a:rPr>
            </a:br>
            <a:endParaRPr lang="en-US" sz="1400" dirty="0" smtClean="0">
              <a:latin typeface="Times New Roman" panose="02020603050405020304" pitchFamily="18" charset="0"/>
              <a:cs typeface="Times New Roman" panose="02020603050405020304" pitchFamily="18" charset="0"/>
            </a:endParaRPr>
          </a:p>
          <a:p>
            <a:r>
              <a:rPr lang="en-US" sz="1400" b="1" dirty="0" smtClean="0">
                <a:latin typeface="Times New Roman" panose="02020603050405020304" pitchFamily="18" charset="0"/>
                <a:cs typeface="Times New Roman" panose="02020603050405020304" pitchFamily="18" charset="0"/>
              </a:rPr>
              <a:t> “If we create an official diversity policy, what kinds of programs or initiatives should we include to make it most effective?”</a:t>
            </a:r>
            <a:r>
              <a:rPr lang="en-US" sz="1400" b="1" dirty="0" smtClean="0"/>
              <a:t/>
            </a:r>
            <a:br>
              <a:rPr lang="en-US" sz="1400" b="1" dirty="0" smtClean="0"/>
            </a:br>
            <a:endParaRPr lang="en-US" sz="1050" dirty="0" smtClean="0">
              <a:latin typeface="Elephant" panose="02020904090505020303" pitchFamily="18" charset="0"/>
            </a:endParaRPr>
          </a:p>
        </p:txBody>
      </p:sp>
      <p:sp>
        <p:nvSpPr>
          <p:cNvPr id="3" name="Rectangle 2"/>
          <p:cNvSpPr/>
          <p:nvPr/>
        </p:nvSpPr>
        <p:spPr>
          <a:xfrm>
            <a:off x="1649506" y="4622677"/>
            <a:ext cx="5844988" cy="338554"/>
          </a:xfrm>
          <a:prstGeom prst="rect">
            <a:avLst/>
          </a:prstGeom>
        </p:spPr>
        <p:txBody>
          <a:bodyPr wrap="square">
            <a:spAutoFit/>
          </a:bodyPr>
          <a:lstStyle/>
          <a:p>
            <a:pPr algn="ctr"/>
            <a:r>
              <a:rPr lang="en-US" sz="1600" b="1" dirty="0">
                <a:solidFill>
                  <a:schemeClr val="bg1"/>
                </a:solidFill>
                <a:latin typeface="Garamond" panose="02020404030301010803" pitchFamily="18" charset="0"/>
              </a:rPr>
              <a:t>walton.uark.edu/business-communication-center</a:t>
            </a:r>
          </a:p>
        </p:txBody>
      </p:sp>
      <p:sp>
        <p:nvSpPr>
          <p:cNvPr id="4" name="TextBox 3"/>
          <p:cNvSpPr txBox="1"/>
          <p:nvPr/>
        </p:nvSpPr>
        <p:spPr>
          <a:xfrm>
            <a:off x="2203769" y="210509"/>
            <a:ext cx="4736461" cy="523220"/>
          </a:xfrm>
          <a:prstGeom prst="rect">
            <a:avLst/>
          </a:prstGeom>
          <a:noFill/>
        </p:spPr>
        <p:txBody>
          <a:bodyPr wrap="square" rtlCol="0">
            <a:spAutoFit/>
          </a:bodyPr>
          <a:lstStyle/>
          <a:p>
            <a:pPr algn="ctr"/>
            <a:r>
              <a:rPr lang="en-US" sz="2800" dirty="0" smtClean="0">
                <a:latin typeface="Elephant" panose="02020904090505020303" pitchFamily="18" charset="0"/>
              </a:rPr>
              <a:t>Prompt:</a:t>
            </a:r>
            <a:endParaRPr lang="en-US" sz="2800" dirty="0">
              <a:latin typeface="Elephant" panose="02020904090505020303" pitchFamily="18" charset="0"/>
            </a:endParaRPr>
          </a:p>
        </p:txBody>
      </p:sp>
    </p:spTree>
    <p:extLst>
      <p:ext uri="{BB962C8B-B14F-4D97-AF65-F5344CB8AC3E}">
        <p14:creationId xmlns:p14="http://schemas.microsoft.com/office/powerpoint/2010/main" val="28627429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49506" y="4622677"/>
            <a:ext cx="5844988" cy="338554"/>
          </a:xfrm>
          <a:prstGeom prst="rect">
            <a:avLst/>
          </a:prstGeom>
        </p:spPr>
        <p:txBody>
          <a:bodyPr wrap="square">
            <a:spAutoFit/>
          </a:bodyPr>
          <a:lstStyle/>
          <a:p>
            <a:pPr algn="ctr"/>
            <a:r>
              <a:rPr lang="en-US" sz="1600" b="1" dirty="0">
                <a:solidFill>
                  <a:schemeClr val="bg1"/>
                </a:solidFill>
                <a:latin typeface="Garamond" panose="02020404030301010803" pitchFamily="18" charset="0"/>
              </a:rPr>
              <a:t>walton.uark.edu/business-communication-center</a:t>
            </a:r>
          </a:p>
        </p:txBody>
      </p:sp>
      <p:sp>
        <p:nvSpPr>
          <p:cNvPr id="4" name="TextBox 3"/>
          <p:cNvSpPr txBox="1"/>
          <p:nvPr/>
        </p:nvSpPr>
        <p:spPr>
          <a:xfrm>
            <a:off x="2203767" y="138147"/>
            <a:ext cx="4736461" cy="523220"/>
          </a:xfrm>
          <a:prstGeom prst="rect">
            <a:avLst/>
          </a:prstGeom>
          <a:noFill/>
        </p:spPr>
        <p:txBody>
          <a:bodyPr wrap="square" rtlCol="0">
            <a:spAutoFit/>
          </a:bodyPr>
          <a:lstStyle/>
          <a:p>
            <a:pPr algn="ctr"/>
            <a:r>
              <a:rPr lang="en-US" sz="2800" dirty="0" smtClean="0">
                <a:latin typeface="Elephant" panose="02020904090505020303" pitchFamily="18" charset="0"/>
              </a:rPr>
              <a:t>First Identify:</a:t>
            </a:r>
            <a:endParaRPr lang="en-US" sz="2800" dirty="0">
              <a:latin typeface="Elephant" panose="02020904090505020303" pitchFamily="18" charset="0"/>
            </a:endParaRPr>
          </a:p>
        </p:txBody>
      </p:sp>
      <p:sp>
        <p:nvSpPr>
          <p:cNvPr id="5" name="TextBox 4"/>
          <p:cNvSpPr txBox="1"/>
          <p:nvPr/>
        </p:nvSpPr>
        <p:spPr>
          <a:xfrm>
            <a:off x="1378555" y="763655"/>
            <a:ext cx="3085278" cy="523220"/>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latin typeface="Elephant" panose="02020904090505020303" pitchFamily="18" charset="0"/>
              </a:rPr>
              <a:t>Your audience</a:t>
            </a:r>
          </a:p>
          <a:p>
            <a:endParaRPr lang="en-US" sz="1400" dirty="0" smtClean="0">
              <a:latin typeface="Elephant" panose="02020904090505020303" pitchFamily="18" charset="0"/>
            </a:endParaRPr>
          </a:p>
        </p:txBody>
      </p:sp>
      <p:sp>
        <p:nvSpPr>
          <p:cNvPr id="6" name="TextBox 5"/>
          <p:cNvSpPr txBox="1"/>
          <p:nvPr/>
        </p:nvSpPr>
        <p:spPr>
          <a:xfrm>
            <a:off x="4675251" y="763655"/>
            <a:ext cx="3085278" cy="523220"/>
          </a:xfrm>
          <a:prstGeom prst="rect">
            <a:avLst/>
          </a:prstGeom>
          <a:noFill/>
        </p:spPr>
        <p:txBody>
          <a:bodyPr wrap="square" rtlCol="0">
            <a:spAutoFit/>
          </a:bodyPr>
          <a:lstStyle/>
          <a:p>
            <a:r>
              <a:rPr lang="en-US" sz="1400" dirty="0" smtClean="0">
                <a:solidFill>
                  <a:srgbClr val="FF0000"/>
                </a:solidFill>
                <a:latin typeface="Elephant" panose="02020904090505020303" pitchFamily="18" charset="0"/>
              </a:rPr>
              <a:t>“The board of directors”</a:t>
            </a:r>
          </a:p>
          <a:p>
            <a:endParaRPr lang="en-US" sz="1400" dirty="0" smtClean="0">
              <a:latin typeface="Elephant" panose="02020904090505020303" pitchFamily="18" charset="0"/>
            </a:endParaRPr>
          </a:p>
        </p:txBody>
      </p:sp>
      <p:sp>
        <p:nvSpPr>
          <p:cNvPr id="7" name="TextBox 6"/>
          <p:cNvSpPr txBox="1"/>
          <p:nvPr/>
        </p:nvSpPr>
        <p:spPr>
          <a:xfrm>
            <a:off x="1354424" y="1187409"/>
            <a:ext cx="3475407" cy="307777"/>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latin typeface="Elephant" panose="02020904090505020303" pitchFamily="18" charset="0"/>
              </a:rPr>
              <a:t>Who you work for</a:t>
            </a:r>
          </a:p>
        </p:txBody>
      </p:sp>
      <p:sp>
        <p:nvSpPr>
          <p:cNvPr id="8" name="TextBox 7"/>
          <p:cNvSpPr txBox="1"/>
          <p:nvPr/>
        </p:nvSpPr>
        <p:spPr>
          <a:xfrm>
            <a:off x="4703763" y="1182855"/>
            <a:ext cx="3822061" cy="584775"/>
          </a:xfrm>
          <a:prstGeom prst="rect">
            <a:avLst/>
          </a:prstGeom>
          <a:noFill/>
        </p:spPr>
        <p:txBody>
          <a:bodyPr wrap="square" rtlCol="0">
            <a:spAutoFit/>
          </a:bodyPr>
          <a:lstStyle/>
          <a:p>
            <a:r>
              <a:rPr lang="en-US" sz="1400" dirty="0" smtClean="0">
                <a:solidFill>
                  <a:srgbClr val="FF0000"/>
                </a:solidFill>
                <a:latin typeface="Elephant" panose="02020904090505020303" pitchFamily="18" charset="0"/>
              </a:rPr>
              <a:t>“a large international company”</a:t>
            </a:r>
          </a:p>
          <a:p>
            <a:endParaRPr lang="en-US" dirty="0" smtClean="0">
              <a:latin typeface="Elephant" panose="02020904090505020303" pitchFamily="18" charset="0"/>
            </a:endParaRPr>
          </a:p>
        </p:txBody>
      </p:sp>
      <p:sp>
        <p:nvSpPr>
          <p:cNvPr id="9" name="TextBox 8"/>
          <p:cNvSpPr txBox="1"/>
          <p:nvPr/>
        </p:nvSpPr>
        <p:spPr>
          <a:xfrm>
            <a:off x="1378555" y="1628822"/>
            <a:ext cx="4677254" cy="523220"/>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latin typeface="Elephant" panose="02020904090505020303" pitchFamily="18" charset="0"/>
              </a:rPr>
              <a:t>What your audience</a:t>
            </a:r>
          </a:p>
          <a:p>
            <a:r>
              <a:rPr lang="en-US" sz="1400" dirty="0">
                <a:latin typeface="Elephant" panose="02020904090505020303" pitchFamily="18" charset="0"/>
              </a:rPr>
              <a:t> </a:t>
            </a:r>
            <a:r>
              <a:rPr lang="en-US" sz="1400" dirty="0" smtClean="0">
                <a:latin typeface="Elephant" panose="02020904090505020303" pitchFamily="18" charset="0"/>
              </a:rPr>
              <a:t>     is doing </a:t>
            </a:r>
          </a:p>
        </p:txBody>
      </p:sp>
      <p:sp>
        <p:nvSpPr>
          <p:cNvPr id="10" name="TextBox 9"/>
          <p:cNvSpPr txBox="1"/>
          <p:nvPr/>
        </p:nvSpPr>
        <p:spPr>
          <a:xfrm>
            <a:off x="4703763" y="1628822"/>
            <a:ext cx="3822061" cy="800219"/>
          </a:xfrm>
          <a:prstGeom prst="rect">
            <a:avLst/>
          </a:prstGeom>
          <a:noFill/>
        </p:spPr>
        <p:txBody>
          <a:bodyPr wrap="square" rtlCol="0">
            <a:spAutoFit/>
          </a:bodyPr>
          <a:lstStyle/>
          <a:p>
            <a:r>
              <a:rPr lang="en-US" sz="1400" dirty="0" smtClean="0">
                <a:solidFill>
                  <a:srgbClr val="FF0000"/>
                </a:solidFill>
                <a:latin typeface="Elephant" panose="02020904090505020303" pitchFamily="18" charset="0"/>
              </a:rPr>
              <a:t>“creating an official employee diversity policy”</a:t>
            </a:r>
          </a:p>
          <a:p>
            <a:endParaRPr lang="en-US" dirty="0" smtClean="0">
              <a:latin typeface="Elephant" panose="02020904090505020303" pitchFamily="18" charset="0"/>
            </a:endParaRPr>
          </a:p>
        </p:txBody>
      </p:sp>
      <p:sp>
        <p:nvSpPr>
          <p:cNvPr id="11" name="TextBox 10"/>
          <p:cNvSpPr txBox="1"/>
          <p:nvPr/>
        </p:nvSpPr>
        <p:spPr>
          <a:xfrm>
            <a:off x="1378555" y="2373424"/>
            <a:ext cx="4677254" cy="307777"/>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latin typeface="Elephant" panose="02020904090505020303" pitchFamily="18" charset="0"/>
              </a:rPr>
              <a:t>What you need to do</a:t>
            </a:r>
          </a:p>
        </p:txBody>
      </p:sp>
      <p:sp>
        <p:nvSpPr>
          <p:cNvPr id="12" name="TextBox 11"/>
          <p:cNvSpPr txBox="1"/>
          <p:nvPr/>
        </p:nvSpPr>
        <p:spPr>
          <a:xfrm>
            <a:off x="4675251" y="2296789"/>
            <a:ext cx="3822061" cy="1015663"/>
          </a:xfrm>
          <a:prstGeom prst="rect">
            <a:avLst/>
          </a:prstGeom>
          <a:noFill/>
        </p:spPr>
        <p:txBody>
          <a:bodyPr wrap="square" rtlCol="0">
            <a:spAutoFit/>
          </a:bodyPr>
          <a:lstStyle/>
          <a:p>
            <a:r>
              <a:rPr lang="en-US" sz="1400" dirty="0" smtClean="0">
                <a:solidFill>
                  <a:srgbClr val="FF0000"/>
                </a:solidFill>
                <a:latin typeface="Elephant" panose="02020904090505020303" pitchFamily="18" charset="0"/>
              </a:rPr>
              <a:t>“</a:t>
            </a:r>
            <a:r>
              <a:rPr lang="en-US" sz="1400" dirty="0">
                <a:solidFill>
                  <a:srgbClr val="FF0000"/>
                </a:solidFill>
                <a:latin typeface="Elephant" panose="02020904090505020303" pitchFamily="18" charset="0"/>
              </a:rPr>
              <a:t>research current thinking about business diversity programs…investigate the policies of large companies”</a:t>
            </a:r>
          </a:p>
          <a:p>
            <a:endParaRPr lang="en-US" dirty="0">
              <a:latin typeface="Elephant" panose="02020904090505020303" pitchFamily="18" charset="0"/>
            </a:endParaRPr>
          </a:p>
        </p:txBody>
      </p:sp>
      <p:sp>
        <p:nvSpPr>
          <p:cNvPr id="14" name="TextBox 13"/>
          <p:cNvSpPr txBox="1"/>
          <p:nvPr/>
        </p:nvSpPr>
        <p:spPr>
          <a:xfrm>
            <a:off x="1378555" y="3249761"/>
            <a:ext cx="4677254" cy="307777"/>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latin typeface="Elephant" panose="02020904090505020303" pitchFamily="18" charset="0"/>
              </a:rPr>
              <a:t>What you need to answer</a:t>
            </a:r>
          </a:p>
        </p:txBody>
      </p:sp>
      <p:sp>
        <p:nvSpPr>
          <p:cNvPr id="15" name="TextBox 14"/>
          <p:cNvSpPr txBox="1"/>
          <p:nvPr/>
        </p:nvSpPr>
        <p:spPr>
          <a:xfrm>
            <a:off x="4703762" y="3223120"/>
            <a:ext cx="3822061" cy="523220"/>
          </a:xfrm>
          <a:prstGeom prst="rect">
            <a:avLst/>
          </a:prstGeom>
          <a:noFill/>
        </p:spPr>
        <p:txBody>
          <a:bodyPr wrap="square" rtlCol="0">
            <a:spAutoFit/>
          </a:bodyPr>
          <a:lstStyle/>
          <a:p>
            <a:r>
              <a:rPr lang="en-US" sz="1400" dirty="0">
                <a:solidFill>
                  <a:srgbClr val="FF0000"/>
                </a:solidFill>
                <a:latin typeface="Elephant" panose="02020904090505020303" pitchFamily="18" charset="0"/>
              </a:rPr>
              <a:t>“what kinds of programs…should [you] include</a:t>
            </a:r>
            <a:r>
              <a:rPr lang="en-US" sz="1400" dirty="0" smtClean="0">
                <a:solidFill>
                  <a:srgbClr val="FF0000"/>
                </a:solidFill>
                <a:latin typeface="Elephant" panose="02020904090505020303" pitchFamily="18" charset="0"/>
              </a:rPr>
              <a:t>?”</a:t>
            </a:r>
            <a:endParaRPr lang="en-US" sz="1400" dirty="0">
              <a:solidFill>
                <a:srgbClr val="FF0000"/>
              </a:solidFill>
              <a:latin typeface="Elephant" panose="02020904090505020303" pitchFamily="18" charset="0"/>
            </a:endParaRPr>
          </a:p>
        </p:txBody>
      </p:sp>
    </p:spTree>
    <p:extLst>
      <p:ext uri="{BB962C8B-B14F-4D97-AF65-F5344CB8AC3E}">
        <p14:creationId xmlns:p14="http://schemas.microsoft.com/office/powerpoint/2010/main" val="30477803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06" y="4622677"/>
            <a:ext cx="5844988" cy="338554"/>
          </a:xfrm>
          <a:prstGeom prst="rect">
            <a:avLst/>
          </a:prstGeom>
        </p:spPr>
        <p:txBody>
          <a:bodyPr wrap="square">
            <a:spAutoFit/>
          </a:bodyPr>
          <a:lstStyle/>
          <a:p>
            <a:pPr algn="ctr"/>
            <a:r>
              <a:rPr lang="en-US" sz="1600" b="1" dirty="0">
                <a:solidFill>
                  <a:schemeClr val="bg1"/>
                </a:solidFill>
                <a:latin typeface="Garamond" panose="02020404030301010803" pitchFamily="18" charset="0"/>
              </a:rPr>
              <a:t>walton.uark.edu/business-communication-center</a:t>
            </a:r>
          </a:p>
        </p:txBody>
      </p:sp>
      <p:sp>
        <p:nvSpPr>
          <p:cNvPr id="3" name="TextBox 2"/>
          <p:cNvSpPr txBox="1"/>
          <p:nvPr/>
        </p:nvSpPr>
        <p:spPr>
          <a:xfrm>
            <a:off x="726141" y="306468"/>
            <a:ext cx="7691718" cy="523220"/>
          </a:xfrm>
          <a:prstGeom prst="rect">
            <a:avLst/>
          </a:prstGeom>
          <a:noFill/>
        </p:spPr>
        <p:txBody>
          <a:bodyPr wrap="square" rtlCol="0">
            <a:spAutoFit/>
          </a:bodyPr>
          <a:lstStyle/>
          <a:p>
            <a:pPr algn="ctr"/>
            <a:r>
              <a:rPr lang="en-US" sz="2800" dirty="0" smtClean="0">
                <a:latin typeface="Elephant" panose="02020904090505020303" pitchFamily="18" charset="0"/>
              </a:rPr>
              <a:t>This is NOT academic writing, so:</a:t>
            </a:r>
          </a:p>
        </p:txBody>
      </p:sp>
      <p:sp>
        <p:nvSpPr>
          <p:cNvPr id="4" name="TextBox 3"/>
          <p:cNvSpPr txBox="1"/>
          <p:nvPr/>
        </p:nvSpPr>
        <p:spPr>
          <a:xfrm>
            <a:off x="888303" y="939749"/>
            <a:ext cx="7367395" cy="1985159"/>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400" dirty="0" smtClean="0">
                <a:latin typeface="Elephant" panose="02020904090505020303" pitchFamily="18" charset="0"/>
                <a:ea typeface="Tahoma" panose="020B0604030504040204" pitchFamily="34" charset="0"/>
                <a:cs typeface="Arial" panose="020B0604020202020204" pitchFamily="34" charset="0"/>
              </a:rPr>
              <a:t>Don’t explain what a brief is.</a:t>
            </a:r>
          </a:p>
          <a:p>
            <a:pPr marL="342900" indent="-342900">
              <a:lnSpc>
                <a:spcPct val="150000"/>
              </a:lnSpc>
              <a:buFont typeface="Arial" panose="020B0604020202020204" pitchFamily="34" charset="0"/>
              <a:buChar char="•"/>
            </a:pPr>
            <a:r>
              <a:rPr lang="en-US" sz="2400" dirty="0" smtClean="0">
                <a:latin typeface="Elephant" panose="02020904090505020303" pitchFamily="18" charset="0"/>
                <a:ea typeface="Tahoma" panose="020B0604030504040204" pitchFamily="34" charset="0"/>
                <a:cs typeface="Arial" panose="020B0604020202020204" pitchFamily="34" charset="0"/>
              </a:rPr>
              <a:t>Don’t explain </a:t>
            </a:r>
            <a:r>
              <a:rPr lang="en-US" sz="2400" i="1" dirty="0" smtClean="0">
                <a:latin typeface="Elephant" panose="02020904090505020303" pitchFamily="18" charset="0"/>
                <a:ea typeface="Tahoma" panose="020B0604030504040204" pitchFamily="34" charset="0"/>
                <a:cs typeface="Arial" panose="020B0604020202020204" pitchFamily="34" charset="0"/>
              </a:rPr>
              <a:t>why</a:t>
            </a:r>
            <a:r>
              <a:rPr lang="en-US" sz="2400" dirty="0" smtClean="0">
                <a:latin typeface="Elephant" panose="02020904090505020303" pitchFamily="18" charset="0"/>
                <a:ea typeface="Tahoma" panose="020B0604030504040204" pitchFamily="34" charset="0"/>
                <a:cs typeface="Arial" panose="020B0604020202020204" pitchFamily="34" charset="0"/>
              </a:rPr>
              <a:t> you’re writing the brief.</a:t>
            </a:r>
          </a:p>
          <a:p>
            <a:pPr marL="342900" indent="-342900">
              <a:lnSpc>
                <a:spcPct val="150000"/>
              </a:lnSpc>
              <a:buFont typeface="Arial" panose="020B0604020202020204" pitchFamily="34" charset="0"/>
              <a:buChar char="•"/>
            </a:pPr>
            <a:r>
              <a:rPr lang="en-US" sz="2400" dirty="0" smtClean="0">
                <a:latin typeface="Elephant" panose="02020904090505020303" pitchFamily="18" charset="0"/>
                <a:ea typeface="Tahoma" panose="020B0604030504040204" pitchFamily="34" charset="0"/>
                <a:cs typeface="Arial" panose="020B0604020202020204" pitchFamily="34" charset="0"/>
              </a:rPr>
              <a:t>Don’t explain what “diversity” means.</a:t>
            </a:r>
          </a:p>
          <a:p>
            <a:pPr>
              <a:lnSpc>
                <a:spcPct val="150000"/>
              </a:lnSpc>
            </a:pPr>
            <a:r>
              <a:rPr lang="en-US" sz="1000" dirty="0">
                <a:latin typeface="Elephant" panose="02020904090505020303" pitchFamily="18" charset="0"/>
                <a:ea typeface="Tahoma" panose="020B0604030504040204" pitchFamily="34" charset="0"/>
                <a:cs typeface="Arial" panose="020B0604020202020204" pitchFamily="34" charset="0"/>
              </a:rPr>
              <a:t> </a:t>
            </a:r>
            <a:endParaRPr lang="en-US" sz="1000" dirty="0" smtClean="0">
              <a:latin typeface="Elephant" panose="02020904090505020303" pitchFamily="18" charset="0"/>
              <a:ea typeface="Tahoma" panose="020B0604030504040204" pitchFamily="34" charset="0"/>
              <a:cs typeface="Arial" panose="020B0604020202020204" pitchFamily="34" charset="0"/>
            </a:endParaRPr>
          </a:p>
        </p:txBody>
      </p:sp>
      <p:sp>
        <p:nvSpPr>
          <p:cNvPr id="5" name="TextBox 4"/>
          <p:cNvSpPr txBox="1"/>
          <p:nvPr/>
        </p:nvSpPr>
        <p:spPr>
          <a:xfrm>
            <a:off x="888303" y="3122645"/>
            <a:ext cx="7367395" cy="1107996"/>
          </a:xfrm>
          <a:prstGeom prst="rect">
            <a:avLst/>
          </a:prstGeom>
          <a:noFill/>
        </p:spPr>
        <p:txBody>
          <a:bodyPr wrap="square" rtlCol="0">
            <a:spAutoFit/>
          </a:bodyPr>
          <a:lstStyle/>
          <a:p>
            <a:pPr marL="342900" lvl="1" indent="-342900">
              <a:buFont typeface="Wingdings" panose="05000000000000000000" pitchFamily="2" charset="2"/>
              <a:buChar char="v"/>
            </a:pPr>
            <a:r>
              <a:rPr lang="en-US" sz="2400" dirty="0">
                <a:solidFill>
                  <a:srgbClr val="FF0000"/>
                </a:solidFill>
                <a:latin typeface="Elephant" panose="02020904090505020303" pitchFamily="18" charset="0"/>
                <a:ea typeface="Tahoma" panose="020B0604030504040204" pitchFamily="34" charset="0"/>
                <a:cs typeface="Arial" panose="020B0604020202020204" pitchFamily="34" charset="0"/>
              </a:rPr>
              <a:t>Your audience asked you to write the brief, </a:t>
            </a:r>
            <a:endParaRPr lang="en-US" sz="2400" dirty="0" smtClean="0">
              <a:solidFill>
                <a:srgbClr val="FF0000"/>
              </a:solidFill>
              <a:latin typeface="Elephant" panose="02020904090505020303" pitchFamily="18" charset="0"/>
              <a:ea typeface="Tahoma" panose="020B0604030504040204" pitchFamily="34" charset="0"/>
              <a:cs typeface="Arial" panose="020B0604020202020204" pitchFamily="34" charset="0"/>
            </a:endParaRPr>
          </a:p>
          <a:p>
            <a:pPr marL="0" lvl="1"/>
            <a:r>
              <a:rPr lang="en-US" sz="2400" dirty="0">
                <a:solidFill>
                  <a:srgbClr val="FF0000"/>
                </a:solidFill>
                <a:latin typeface="Elephant" panose="02020904090505020303" pitchFamily="18" charset="0"/>
                <a:ea typeface="Tahoma" panose="020B0604030504040204" pitchFamily="34" charset="0"/>
                <a:cs typeface="Arial" panose="020B0604020202020204" pitchFamily="34" charset="0"/>
              </a:rPr>
              <a:t> </a:t>
            </a:r>
            <a:r>
              <a:rPr lang="en-US" sz="2400" dirty="0" smtClean="0">
                <a:solidFill>
                  <a:srgbClr val="FF0000"/>
                </a:solidFill>
                <a:latin typeface="Elephant" panose="02020904090505020303" pitchFamily="18" charset="0"/>
                <a:ea typeface="Tahoma" panose="020B0604030504040204" pitchFamily="34" charset="0"/>
                <a:cs typeface="Arial" panose="020B0604020202020204" pitchFamily="34" charset="0"/>
              </a:rPr>
              <a:t>     so </a:t>
            </a:r>
            <a:r>
              <a:rPr lang="en-US" sz="2400" dirty="0">
                <a:solidFill>
                  <a:srgbClr val="FF0000"/>
                </a:solidFill>
                <a:latin typeface="Elephant" panose="02020904090505020303" pitchFamily="18" charset="0"/>
                <a:ea typeface="Tahoma" panose="020B0604030504040204" pitchFamily="34" charset="0"/>
                <a:cs typeface="Arial" panose="020B0604020202020204" pitchFamily="34" charset="0"/>
              </a:rPr>
              <a:t>they know the context of it.</a:t>
            </a:r>
          </a:p>
          <a:p>
            <a:endParaRPr lang="en-US" dirty="0"/>
          </a:p>
        </p:txBody>
      </p:sp>
    </p:spTree>
    <p:extLst>
      <p:ext uri="{BB962C8B-B14F-4D97-AF65-F5344CB8AC3E}">
        <p14:creationId xmlns:p14="http://schemas.microsoft.com/office/powerpoint/2010/main" val="25776858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9506" y="4622677"/>
            <a:ext cx="5844988" cy="338554"/>
          </a:xfrm>
          <a:prstGeom prst="rect">
            <a:avLst/>
          </a:prstGeom>
        </p:spPr>
        <p:txBody>
          <a:bodyPr wrap="square">
            <a:spAutoFit/>
          </a:bodyPr>
          <a:lstStyle/>
          <a:p>
            <a:pPr algn="ctr"/>
            <a:r>
              <a:rPr lang="en-US" sz="1600" b="1" dirty="0">
                <a:solidFill>
                  <a:schemeClr val="bg1"/>
                </a:solidFill>
                <a:latin typeface="Garamond" panose="02020404030301010803" pitchFamily="18" charset="0"/>
              </a:rPr>
              <a:t>walton.uark.edu/business-communication-center</a:t>
            </a:r>
          </a:p>
        </p:txBody>
      </p:sp>
      <p:sp>
        <p:nvSpPr>
          <p:cNvPr id="3" name="TextBox 2"/>
          <p:cNvSpPr txBox="1"/>
          <p:nvPr/>
        </p:nvSpPr>
        <p:spPr>
          <a:xfrm>
            <a:off x="726141" y="293672"/>
            <a:ext cx="7691718" cy="954107"/>
          </a:xfrm>
          <a:prstGeom prst="rect">
            <a:avLst/>
          </a:prstGeom>
          <a:noFill/>
        </p:spPr>
        <p:txBody>
          <a:bodyPr wrap="square" rtlCol="0">
            <a:spAutoFit/>
          </a:bodyPr>
          <a:lstStyle/>
          <a:p>
            <a:pPr algn="ctr"/>
            <a:r>
              <a:rPr lang="en-US" sz="2800" dirty="0" smtClean="0">
                <a:latin typeface="Elephant" panose="02020904090505020303" pitchFamily="18" charset="0"/>
              </a:rPr>
              <a:t>CRITICAL THINKING &amp; SYNTHESIS</a:t>
            </a:r>
          </a:p>
        </p:txBody>
      </p:sp>
      <p:sp>
        <p:nvSpPr>
          <p:cNvPr id="4" name="TextBox 3"/>
          <p:cNvSpPr txBox="1"/>
          <p:nvPr/>
        </p:nvSpPr>
        <p:spPr>
          <a:xfrm>
            <a:off x="479583" y="1139983"/>
            <a:ext cx="8352473" cy="3416320"/>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400" dirty="0">
                <a:latin typeface="Elephant" panose="02020904090505020303" pitchFamily="18" charset="0"/>
                <a:ea typeface="Tahoma" panose="020B0604030504040204" pitchFamily="34" charset="0"/>
                <a:cs typeface="Arial" panose="020B0604020202020204" pitchFamily="34" charset="0"/>
              </a:rPr>
              <a:t>A</a:t>
            </a:r>
            <a:r>
              <a:rPr lang="en-US" sz="2400" dirty="0" smtClean="0">
                <a:latin typeface="Elephant" panose="02020904090505020303" pitchFamily="18" charset="0"/>
                <a:ea typeface="Tahoma" panose="020B0604030504040204" pitchFamily="34" charset="0"/>
                <a:cs typeface="Arial" panose="020B0604020202020204" pitchFamily="34" charset="0"/>
              </a:rPr>
              <a:t>nalyze the facts!</a:t>
            </a:r>
          </a:p>
          <a:p>
            <a:pPr marL="342900" indent="-342900">
              <a:lnSpc>
                <a:spcPct val="150000"/>
              </a:lnSpc>
              <a:buFont typeface="Arial" panose="020B0604020202020204" pitchFamily="34" charset="0"/>
              <a:buChar char="•"/>
            </a:pPr>
            <a:r>
              <a:rPr lang="en-US" sz="2400" dirty="0" smtClean="0">
                <a:latin typeface="Elephant" panose="02020904090505020303" pitchFamily="18" charset="0"/>
                <a:ea typeface="Tahoma" panose="020B0604030504040204" pitchFamily="34" charset="0"/>
                <a:cs typeface="Arial" panose="020B0604020202020204" pitchFamily="34" charset="0"/>
              </a:rPr>
              <a:t>Make a strong recommendation.</a:t>
            </a:r>
          </a:p>
          <a:p>
            <a:pPr marL="342900" indent="-342900">
              <a:lnSpc>
                <a:spcPct val="150000"/>
              </a:lnSpc>
              <a:buFont typeface="Arial" panose="020B0604020202020204" pitchFamily="34" charset="0"/>
              <a:buChar char="•"/>
            </a:pPr>
            <a:r>
              <a:rPr lang="en-US" sz="2400" dirty="0" smtClean="0">
                <a:latin typeface="Elephant" panose="02020904090505020303" pitchFamily="18" charset="0"/>
                <a:ea typeface="Tahoma" panose="020B0604030504040204" pitchFamily="34" charset="0"/>
                <a:cs typeface="Arial" panose="020B0604020202020204" pitchFamily="34" charset="0"/>
              </a:rPr>
              <a:t>Do </a:t>
            </a:r>
            <a:r>
              <a:rPr lang="en-US" sz="2400" u="sng" dirty="0" smtClean="0">
                <a:latin typeface="Elephant" panose="02020904090505020303" pitchFamily="18" charset="0"/>
                <a:ea typeface="Tahoma" panose="020B0604030504040204" pitchFamily="34" charset="0"/>
                <a:cs typeface="Arial" panose="020B0604020202020204" pitchFamily="34" charset="0"/>
              </a:rPr>
              <a:t>not</a:t>
            </a:r>
            <a:r>
              <a:rPr lang="en-US" sz="2400" dirty="0" smtClean="0">
                <a:latin typeface="Elephant" panose="02020904090505020303" pitchFamily="18" charset="0"/>
                <a:ea typeface="Tahoma" panose="020B0604030504040204" pitchFamily="34" charset="0"/>
                <a:cs typeface="Arial" panose="020B0604020202020204" pitchFamily="34" charset="0"/>
              </a:rPr>
              <a:t> repeat information verbatim.</a:t>
            </a:r>
            <a:endParaRPr lang="en-US" sz="2400" dirty="0">
              <a:latin typeface="Elephant" panose="02020904090505020303" pitchFamily="18" charset="0"/>
              <a:ea typeface="Tahoma" panose="020B0604030504040204" pitchFamily="34" charset="0"/>
              <a:cs typeface="Arial" panose="020B0604020202020204" pitchFamily="34" charset="0"/>
            </a:endParaRPr>
          </a:p>
          <a:p>
            <a:pPr marL="342900" indent="-342900">
              <a:lnSpc>
                <a:spcPct val="150000"/>
              </a:lnSpc>
              <a:buFont typeface="Arial" panose="020B0604020202020204" pitchFamily="34" charset="0"/>
              <a:buChar char="•"/>
            </a:pPr>
            <a:r>
              <a:rPr lang="en-US" sz="2400" dirty="0" smtClean="0">
                <a:latin typeface="Elephant" panose="02020904090505020303" pitchFamily="18" charset="0"/>
                <a:ea typeface="Tahoma" panose="020B0604030504040204" pitchFamily="34" charset="0"/>
                <a:cs typeface="Arial" panose="020B0604020202020204" pitchFamily="34" charset="0"/>
              </a:rPr>
              <a:t>This is </a:t>
            </a:r>
            <a:r>
              <a:rPr lang="en-US" sz="2400" u="sng" dirty="0" smtClean="0">
                <a:latin typeface="Elephant" panose="02020904090505020303" pitchFamily="18" charset="0"/>
                <a:ea typeface="Tahoma" panose="020B0604030504040204" pitchFamily="34" charset="0"/>
                <a:cs typeface="Arial" panose="020B0604020202020204" pitchFamily="34" charset="0"/>
              </a:rPr>
              <a:t>not</a:t>
            </a:r>
            <a:r>
              <a:rPr lang="en-US" sz="2400" dirty="0" smtClean="0">
                <a:latin typeface="Elephant" panose="02020904090505020303" pitchFamily="18" charset="0"/>
                <a:ea typeface="Tahoma" panose="020B0604030504040204" pitchFamily="34" charset="0"/>
                <a:cs typeface="Arial" panose="020B0604020202020204" pitchFamily="34" charset="0"/>
              </a:rPr>
              <a:t> a compare and contrast essay.</a:t>
            </a:r>
          </a:p>
          <a:p>
            <a:pPr marL="342900" indent="-342900">
              <a:lnSpc>
                <a:spcPct val="150000"/>
              </a:lnSpc>
              <a:buFont typeface="Arial" panose="020B0604020202020204" pitchFamily="34" charset="0"/>
              <a:buChar char="•"/>
            </a:pPr>
            <a:r>
              <a:rPr lang="en-US" sz="2400" dirty="0" smtClean="0">
                <a:latin typeface="Elephant" panose="02020904090505020303" pitchFamily="18" charset="0"/>
                <a:ea typeface="Tahoma" panose="020B0604030504040204" pitchFamily="34" charset="0"/>
                <a:cs typeface="Arial" panose="020B0604020202020204" pitchFamily="34" charset="0"/>
              </a:rPr>
              <a:t>Do </a:t>
            </a:r>
            <a:r>
              <a:rPr lang="en-US" sz="2400" u="sng" dirty="0" smtClean="0">
                <a:latin typeface="Elephant" panose="02020904090505020303" pitchFamily="18" charset="0"/>
                <a:ea typeface="Tahoma" panose="020B0604030504040204" pitchFamily="34" charset="0"/>
                <a:cs typeface="Arial" panose="020B0604020202020204" pitchFamily="34" charset="0"/>
              </a:rPr>
              <a:t>not</a:t>
            </a:r>
            <a:r>
              <a:rPr lang="en-US" sz="2400" dirty="0" smtClean="0">
                <a:latin typeface="Elephant" panose="02020904090505020303" pitchFamily="18" charset="0"/>
                <a:ea typeface="Tahoma" panose="020B0604030504040204" pitchFamily="34" charset="0"/>
                <a:cs typeface="Arial" panose="020B0604020202020204" pitchFamily="34" charset="0"/>
              </a:rPr>
              <a:t> include irrelevant facts.</a:t>
            </a:r>
          </a:p>
          <a:p>
            <a:pPr>
              <a:lnSpc>
                <a:spcPct val="150000"/>
              </a:lnSpc>
            </a:pPr>
            <a:endParaRPr lang="en-US" sz="2400" dirty="0" smtClean="0">
              <a:latin typeface="Elephant" panose="02020904090505020303" pitchFamily="18"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82327946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Walton_Gray16x9</Template>
  <TotalTime>1071</TotalTime>
  <Words>619</Words>
  <Application>Microsoft Macintosh PowerPoint</Application>
  <PresentationFormat>On-screen Show (16:9)</PresentationFormat>
  <Paragraphs>106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Cannon</dc:creator>
  <cp:lastModifiedBy>Lori McLemore</cp:lastModifiedBy>
  <cp:revision>63</cp:revision>
  <dcterms:created xsi:type="dcterms:W3CDTF">2015-09-12T18:01:59Z</dcterms:created>
  <dcterms:modified xsi:type="dcterms:W3CDTF">2016-09-26T15:41:27Z</dcterms:modified>
</cp:coreProperties>
</file>