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4" r:id="rId4"/>
    <p:sldId id="273" r:id="rId5"/>
    <p:sldId id="274" r:id="rId6"/>
    <p:sldId id="275" r:id="rId7"/>
    <p:sldId id="276" r:id="rId8"/>
    <p:sldId id="277" r:id="rId9"/>
    <p:sldId id="27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Advanced SQL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The relational data set DIVISION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You should know the SQL covered in the SQL Fundamental series.  </a:t>
            </a:r>
          </a:p>
          <a:p>
            <a:r>
              <a:rPr lang="en-US" smtClean="0"/>
              <a:t>If there is something besides the topics for this lesson that you’re not familiar with in this presentation, please review earlier lessons in the Advanced SQL presentations.</a:t>
            </a:r>
          </a:p>
          <a:p>
            <a:pPr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667000"/>
            <a:ext cx="1292226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DIVISION problem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“division” problem asks the question: “Which records in data set A correspond to </a:t>
            </a:r>
            <a:r>
              <a:rPr lang="en-US" b="1" u="sng" smtClean="0"/>
              <a:t>every</a:t>
            </a:r>
            <a:r>
              <a:rPr lang="en-US" smtClean="0"/>
              <a:t> record in data set B?”</a:t>
            </a:r>
          </a:p>
          <a:p>
            <a:r>
              <a:rPr lang="en-US" smtClean="0"/>
              <a:t>Example:  Which students have attended all the workshops offered for </a:t>
            </a:r>
            <a:r>
              <a:rPr lang="en-US" smtClean="0"/>
              <a:t>skills needed in </a:t>
            </a:r>
            <a:r>
              <a:rPr lang="en-US" smtClean="0"/>
              <a:t>teams?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810000"/>
          <a:ext cx="2895600" cy="205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870"/>
                <a:gridCol w="927652"/>
                <a:gridCol w="1239078"/>
              </a:tblGrid>
              <a:tr h="617193">
                <a:tc>
                  <a:txBody>
                    <a:bodyPr/>
                    <a:lstStyle/>
                    <a:p>
                      <a:r>
                        <a:rPr lang="en-US" sz="1400" smtClean="0"/>
                        <a:t>ID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First 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Last Name</a:t>
                      </a:r>
                      <a:endParaRPr lang="en-US" sz="1400"/>
                    </a:p>
                  </a:txBody>
                  <a:tcPr/>
                </a:tc>
              </a:tr>
              <a:tr h="343569">
                <a:tc>
                  <a:txBody>
                    <a:bodyPr/>
                    <a:lstStyle/>
                    <a:p>
                      <a:r>
                        <a:rPr lang="en-US" sz="1400" smtClean="0"/>
                        <a:t>1003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Alice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Anderson</a:t>
                      </a:r>
                      <a:endParaRPr lang="en-US" sz="1400"/>
                    </a:p>
                  </a:txBody>
                  <a:tcPr/>
                </a:tc>
              </a:tr>
              <a:tr h="320254">
                <a:tc>
                  <a:txBody>
                    <a:bodyPr/>
                    <a:lstStyle/>
                    <a:p>
                      <a:r>
                        <a:rPr lang="en-US" sz="1400" smtClean="0"/>
                        <a:t>1004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Bill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Bailey</a:t>
                      </a:r>
                      <a:endParaRPr lang="en-US" sz="1400"/>
                    </a:p>
                  </a:txBody>
                  <a:tcPr/>
                </a:tc>
              </a:tr>
              <a:tr h="320254">
                <a:tc>
                  <a:txBody>
                    <a:bodyPr/>
                    <a:lstStyle/>
                    <a:p>
                      <a:r>
                        <a:rPr lang="en-US" sz="1400" smtClean="0"/>
                        <a:t>1005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Carl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Carson</a:t>
                      </a:r>
                      <a:endParaRPr lang="en-US" sz="1400"/>
                    </a:p>
                  </a:txBody>
                  <a:tcPr/>
                </a:tc>
              </a:tr>
              <a:tr h="456128">
                <a:tc>
                  <a:txBody>
                    <a:bodyPr/>
                    <a:lstStyle/>
                    <a:p>
                      <a:r>
                        <a:rPr lang="en-US" sz="1400" smtClean="0"/>
                        <a:t>1006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Denise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Davis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581401"/>
          <a:ext cx="3352800" cy="214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307"/>
                <a:gridCol w="2371493"/>
              </a:tblGrid>
              <a:tr h="534541">
                <a:tc>
                  <a:txBody>
                    <a:bodyPr/>
                    <a:lstStyle/>
                    <a:p>
                      <a:r>
                        <a:rPr lang="en-US" sz="1400" smtClean="0"/>
                        <a:t>WkSp ID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Course</a:t>
                      </a:r>
                      <a:r>
                        <a:rPr lang="en-US" sz="1400" baseline="0" smtClean="0"/>
                        <a:t> Name</a:t>
                      </a:r>
                      <a:endParaRPr lang="en-US" sz="1400"/>
                    </a:p>
                  </a:txBody>
                  <a:tcPr/>
                </a:tc>
              </a:tr>
              <a:tr h="334755">
                <a:tc>
                  <a:txBody>
                    <a:bodyPr/>
                    <a:lstStyle/>
                    <a:p>
                      <a:r>
                        <a:rPr lang="en-US" sz="1400" smtClean="0"/>
                        <a:t>EL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Effective Leadership</a:t>
                      </a:r>
                      <a:endParaRPr lang="en-US" sz="1400"/>
                    </a:p>
                  </a:txBody>
                  <a:tcPr/>
                </a:tc>
              </a:tr>
              <a:tr h="507838">
                <a:tc>
                  <a:txBody>
                    <a:bodyPr/>
                    <a:lstStyle/>
                    <a:p>
                      <a:r>
                        <a:rPr lang="en-US" sz="1400" smtClean="0"/>
                        <a:t>CE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Communicating</a:t>
                      </a:r>
                      <a:r>
                        <a:rPr lang="en-US" sz="1400" baseline="0" smtClean="0"/>
                        <a:t> Effectively</a:t>
                      </a:r>
                      <a:endParaRPr lang="en-US" sz="1400"/>
                    </a:p>
                  </a:txBody>
                  <a:tcPr/>
                </a:tc>
              </a:tr>
              <a:tr h="312039">
                <a:tc>
                  <a:txBody>
                    <a:bodyPr/>
                    <a:lstStyle/>
                    <a:p>
                      <a:r>
                        <a:rPr lang="en-US" sz="1400" smtClean="0"/>
                        <a:t>AL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Active Listening</a:t>
                      </a:r>
                      <a:endParaRPr lang="en-US" sz="1400"/>
                    </a:p>
                  </a:txBody>
                  <a:tcPr/>
                </a:tc>
              </a:tr>
              <a:tr h="444427">
                <a:tc>
                  <a:txBody>
                    <a:bodyPr/>
                    <a:lstStyle/>
                    <a:p>
                      <a:r>
                        <a:rPr lang="en-US" sz="1400" smtClean="0"/>
                        <a:t>GO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Get</a:t>
                      </a:r>
                      <a:r>
                        <a:rPr lang="en-US" sz="1400" baseline="0" smtClean="0"/>
                        <a:t> Organized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</a:t>
            </a:r>
            <a:r>
              <a:rPr lang="en-US" smtClean="0"/>
              <a:t>Operators – No DIVISION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3200400"/>
          </a:xfrm>
        </p:spPr>
        <p:txBody>
          <a:bodyPr>
            <a:normAutofit lnSpcReduction="10000"/>
          </a:bodyPr>
          <a:lstStyle/>
          <a:p>
            <a:r>
              <a:rPr lang="en-US" sz="2000" smtClean="0"/>
              <a:t>Remember the </a:t>
            </a:r>
            <a:r>
              <a:rPr lang="en-US" sz="2000" smtClean="0"/>
              <a:t>set </a:t>
            </a:r>
            <a:r>
              <a:rPr lang="en-US" sz="2000" smtClean="0"/>
              <a:t>operators such as UNION, INTERSECT, </a:t>
            </a:r>
            <a:r>
              <a:rPr lang="en-US" sz="2000" smtClean="0"/>
              <a:t>SUBTRACT?  </a:t>
            </a:r>
            <a:r>
              <a:rPr lang="en-US" sz="2000" smtClean="0"/>
              <a:t>There isn’t a DIVISION operator but you can still answer the question: “Which records in data set A correspond to </a:t>
            </a:r>
            <a:r>
              <a:rPr lang="en-US" sz="2000" b="1" u="sng" smtClean="0"/>
              <a:t>every</a:t>
            </a:r>
            <a:r>
              <a:rPr lang="en-US" sz="2000" smtClean="0"/>
              <a:t> record in data set B?”</a:t>
            </a:r>
          </a:p>
          <a:p>
            <a:r>
              <a:rPr lang="en-US" sz="2000" smtClean="0"/>
              <a:t>Count the # of records in data set B then see if any record in data set A has that many links to B.</a:t>
            </a:r>
          </a:p>
          <a:p>
            <a:r>
              <a:rPr lang="en-US" sz="2000" smtClean="0"/>
              <a:t>There are 4 workshops.  </a:t>
            </a:r>
            <a:endParaRPr lang="en-US" sz="2000" smtClean="0"/>
          </a:p>
          <a:p>
            <a:r>
              <a:rPr lang="en-US" sz="2000" smtClean="0"/>
              <a:t>Let’s say that Alice </a:t>
            </a:r>
            <a:r>
              <a:rPr lang="en-US" sz="2000" smtClean="0"/>
              <a:t>has attended 2 workshops, Bill has attended 3, Carl has </a:t>
            </a:r>
            <a:r>
              <a:rPr lang="en-US" sz="2000" smtClean="0"/>
              <a:t>attended 1, </a:t>
            </a:r>
            <a:r>
              <a:rPr lang="en-US" sz="2000" smtClean="0"/>
              <a:t>Denise has attended 4. </a:t>
            </a:r>
            <a:endParaRPr lang="en-US" sz="2000" smtClean="0"/>
          </a:p>
          <a:p>
            <a:r>
              <a:rPr lang="en-US" sz="2000" smtClean="0"/>
              <a:t>Therefore</a:t>
            </a:r>
            <a:r>
              <a:rPr lang="en-US" sz="2000" smtClean="0"/>
              <a:t>, Denise has attended all the workshops.</a:t>
            </a: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4631568"/>
          <a:ext cx="2514600" cy="169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966"/>
                <a:gridCol w="805592"/>
                <a:gridCol w="1076042"/>
              </a:tblGrid>
              <a:tr h="507888">
                <a:tc>
                  <a:txBody>
                    <a:bodyPr/>
                    <a:lstStyle/>
                    <a:p>
                      <a:r>
                        <a:rPr lang="en-US" sz="1050" smtClean="0"/>
                        <a:t>ID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First Name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Last Name</a:t>
                      </a:r>
                      <a:endParaRPr lang="en-US" sz="1050"/>
                    </a:p>
                  </a:txBody>
                  <a:tcPr/>
                </a:tc>
              </a:tr>
              <a:tr h="282723">
                <a:tc>
                  <a:txBody>
                    <a:bodyPr/>
                    <a:lstStyle/>
                    <a:p>
                      <a:r>
                        <a:rPr lang="en-US" sz="1050" smtClean="0"/>
                        <a:t>1003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Alice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Anderson</a:t>
                      </a:r>
                      <a:endParaRPr lang="en-US" sz="1050"/>
                    </a:p>
                  </a:txBody>
                  <a:tcPr/>
                </a:tc>
              </a:tr>
              <a:tr h="263537">
                <a:tc>
                  <a:txBody>
                    <a:bodyPr/>
                    <a:lstStyle/>
                    <a:p>
                      <a:r>
                        <a:rPr lang="en-US" sz="1050" smtClean="0"/>
                        <a:t>1004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Bill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Bailey</a:t>
                      </a:r>
                      <a:endParaRPr lang="en-US" sz="1050"/>
                    </a:p>
                  </a:txBody>
                  <a:tcPr/>
                </a:tc>
              </a:tr>
              <a:tr h="263537">
                <a:tc>
                  <a:txBody>
                    <a:bodyPr/>
                    <a:lstStyle/>
                    <a:p>
                      <a:r>
                        <a:rPr lang="en-US" sz="1050" smtClean="0"/>
                        <a:t>1005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Carl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Carson</a:t>
                      </a:r>
                      <a:endParaRPr lang="en-US" sz="1050"/>
                    </a:p>
                  </a:txBody>
                  <a:tcPr/>
                </a:tc>
              </a:tr>
              <a:tr h="375347">
                <a:tc>
                  <a:txBody>
                    <a:bodyPr/>
                    <a:lstStyle/>
                    <a:p>
                      <a:r>
                        <a:rPr lang="en-US" sz="1050" smtClean="0"/>
                        <a:t>1006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Denise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Davis</a:t>
                      </a:r>
                      <a:endParaRPr lang="en-US" sz="105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181600" y="4631568"/>
          <a:ext cx="32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703"/>
                <a:gridCol w="2263697"/>
              </a:tblGrid>
              <a:tr h="450895">
                <a:tc>
                  <a:txBody>
                    <a:bodyPr/>
                    <a:lstStyle/>
                    <a:p>
                      <a:r>
                        <a:rPr lang="en-US" sz="1100" smtClean="0"/>
                        <a:t>WkSp ID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Course</a:t>
                      </a:r>
                      <a:r>
                        <a:rPr lang="en-US" sz="1100" baseline="0" smtClean="0"/>
                        <a:t> Name</a:t>
                      </a:r>
                      <a:endParaRPr lang="en-US" sz="1100"/>
                    </a:p>
                  </a:txBody>
                  <a:tcPr/>
                </a:tc>
              </a:tr>
              <a:tr h="282372">
                <a:tc>
                  <a:txBody>
                    <a:bodyPr/>
                    <a:lstStyle/>
                    <a:p>
                      <a:r>
                        <a:rPr lang="en-US" sz="1100" smtClean="0"/>
                        <a:t>EL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Effective Leadership</a:t>
                      </a:r>
                      <a:endParaRPr lang="en-US" sz="1100"/>
                    </a:p>
                  </a:txBody>
                  <a:tcPr/>
                </a:tc>
              </a:tr>
              <a:tr h="305039">
                <a:tc>
                  <a:txBody>
                    <a:bodyPr/>
                    <a:lstStyle/>
                    <a:p>
                      <a:r>
                        <a:rPr lang="en-US" sz="1100" smtClean="0"/>
                        <a:t>CE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Communicating</a:t>
                      </a:r>
                      <a:r>
                        <a:rPr lang="en-US" sz="1100" baseline="0" smtClean="0"/>
                        <a:t> Effectively</a:t>
                      </a:r>
                      <a:endParaRPr lang="en-US" sz="1100"/>
                    </a:p>
                  </a:txBody>
                  <a:tcPr/>
                </a:tc>
              </a:tr>
              <a:tr h="263211">
                <a:tc>
                  <a:txBody>
                    <a:bodyPr/>
                    <a:lstStyle/>
                    <a:p>
                      <a:r>
                        <a:rPr lang="en-US" sz="1100" smtClean="0"/>
                        <a:t>AL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Active Listening</a:t>
                      </a:r>
                      <a:endParaRPr lang="en-US" sz="1100"/>
                    </a:p>
                  </a:txBody>
                  <a:tcPr/>
                </a:tc>
              </a:tr>
              <a:tr h="374883">
                <a:tc>
                  <a:txBody>
                    <a:bodyPr/>
                    <a:lstStyle/>
                    <a:p>
                      <a:r>
                        <a:rPr lang="en-US" sz="1100" smtClean="0"/>
                        <a:t>GO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Get</a:t>
                      </a:r>
                      <a:r>
                        <a:rPr lang="en-US" sz="1100" baseline="0" smtClean="0"/>
                        <a:t> Organized</a:t>
                      </a:r>
                      <a:endParaRPr lang="en-US" sz="110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3429000" y="5241168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429000" y="5469768"/>
            <a:ext cx="1676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429000" y="5774568"/>
            <a:ext cx="1676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429000" y="6079368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DIVISION: Modify the </a:t>
            </a:r>
            <a:r>
              <a:rPr lang="en-US" smtClean="0"/>
              <a:t>S-T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sz="2000" smtClean="0"/>
              <a:t>We’ll modify the Students-Teams </a:t>
            </a:r>
            <a:r>
              <a:rPr lang="en-US" sz="2000" smtClean="0"/>
              <a:t>database for this lesson.  Students can attend workshops that help them learn skills for working in teams.</a:t>
            </a:r>
          </a:p>
          <a:p>
            <a:r>
              <a:rPr lang="en-US" sz="2000" smtClean="0"/>
              <a:t>We will add a WORKSHOPS table and an ATTENDANCES table.  The ATTENDANCES table stores information for each student that attends a workshop.</a:t>
            </a: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Rectangle 150"/>
          <p:cNvSpPr>
            <a:spLocks noChangeArrowheads="1"/>
          </p:cNvSpPr>
          <p:nvPr/>
        </p:nvSpPr>
        <p:spPr bwMode="auto">
          <a:xfrm>
            <a:off x="1981200" y="4267200"/>
            <a:ext cx="121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smtClean="0">
                <a:latin typeface="Arial" charset="0"/>
              </a:rPr>
              <a:t>TEAMS</a:t>
            </a:r>
            <a:endParaRPr lang="en-US" sz="1200" dirty="0">
              <a:latin typeface="Arial" charset="0"/>
            </a:endParaRPr>
          </a:p>
        </p:txBody>
      </p:sp>
      <p:sp>
        <p:nvSpPr>
          <p:cNvPr id="7" name="Rectangle 150"/>
          <p:cNvSpPr>
            <a:spLocks noChangeArrowheads="1"/>
          </p:cNvSpPr>
          <p:nvPr/>
        </p:nvSpPr>
        <p:spPr bwMode="auto">
          <a:xfrm>
            <a:off x="4114800" y="42672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smtClean="0">
                <a:latin typeface="Arial" charset="0"/>
              </a:rPr>
              <a:t>STUDENTS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8" name="Group 66"/>
          <p:cNvGrpSpPr/>
          <p:nvPr/>
        </p:nvGrpSpPr>
        <p:grpSpPr>
          <a:xfrm rot="5400000">
            <a:off x="4038600" y="5257800"/>
            <a:ext cx="914400" cy="152400"/>
            <a:chOff x="5105400" y="5562600"/>
            <a:chExt cx="914400" cy="152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257800" y="56388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156"/>
            <p:cNvSpPr>
              <a:spLocks noChangeArrowheads="1"/>
            </p:cNvSpPr>
            <p:nvPr/>
          </p:nvSpPr>
          <p:spPr bwMode="auto">
            <a:xfrm>
              <a:off x="5715000" y="55626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Line 157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Line 158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159"/>
            <p:cNvSpPr>
              <a:spLocks noChangeShapeType="1"/>
            </p:cNvSpPr>
            <p:nvPr/>
          </p:nvSpPr>
          <p:spPr bwMode="auto">
            <a:xfrm flipV="1">
              <a:off x="5867400" y="55626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92"/>
            <p:cNvSpPr>
              <a:spLocks noChangeShapeType="1"/>
            </p:cNvSpPr>
            <p:nvPr/>
          </p:nvSpPr>
          <p:spPr bwMode="auto">
            <a:xfrm>
              <a:off x="5257800" y="5562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Line 193"/>
            <p:cNvSpPr>
              <a:spLocks noChangeShapeType="1"/>
            </p:cNvSpPr>
            <p:nvPr/>
          </p:nvSpPr>
          <p:spPr bwMode="auto">
            <a:xfrm>
              <a:off x="5181600" y="5562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Line 194"/>
            <p:cNvSpPr>
              <a:spLocks noChangeShapeType="1"/>
            </p:cNvSpPr>
            <p:nvPr/>
          </p:nvSpPr>
          <p:spPr bwMode="auto">
            <a:xfrm>
              <a:off x="5105400" y="5638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7" name="Rectangle 150"/>
          <p:cNvSpPr>
            <a:spLocks noChangeArrowheads="1"/>
          </p:cNvSpPr>
          <p:nvPr/>
        </p:nvSpPr>
        <p:spPr bwMode="auto">
          <a:xfrm>
            <a:off x="4114800" y="57912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smtClean="0">
                <a:latin typeface="Arial" charset="0"/>
              </a:rPr>
              <a:t>EVALUATIONS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8" name="Straight Connector 17"/>
          <p:cNvCxnSpPr>
            <a:stCxn id="52" idx="6"/>
          </p:cNvCxnSpPr>
          <p:nvPr/>
        </p:nvCxnSpPr>
        <p:spPr>
          <a:xfrm>
            <a:off x="3505200" y="45720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56"/>
          <p:cNvSpPr>
            <a:spLocks noChangeArrowheads="1"/>
          </p:cNvSpPr>
          <p:nvPr/>
        </p:nvSpPr>
        <p:spPr bwMode="auto">
          <a:xfrm>
            <a:off x="38100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Line 157"/>
          <p:cNvSpPr>
            <a:spLocks noChangeShapeType="1"/>
          </p:cNvSpPr>
          <p:nvPr/>
        </p:nvSpPr>
        <p:spPr bwMode="auto">
          <a:xfrm>
            <a:off x="39624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Line 158"/>
          <p:cNvSpPr>
            <a:spLocks noChangeShapeType="1"/>
          </p:cNvSpPr>
          <p:nvPr/>
        </p:nvSpPr>
        <p:spPr bwMode="auto">
          <a:xfrm>
            <a:off x="3962400" y="4572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Line 159"/>
          <p:cNvSpPr>
            <a:spLocks noChangeShapeType="1"/>
          </p:cNvSpPr>
          <p:nvPr/>
        </p:nvSpPr>
        <p:spPr bwMode="auto">
          <a:xfrm flipV="1">
            <a:off x="3962400" y="4495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Line 193"/>
          <p:cNvSpPr>
            <a:spLocks noChangeShapeType="1"/>
          </p:cNvSpPr>
          <p:nvPr/>
        </p:nvSpPr>
        <p:spPr bwMode="auto">
          <a:xfrm>
            <a:off x="32766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Line 194"/>
          <p:cNvSpPr>
            <a:spLocks noChangeShapeType="1"/>
          </p:cNvSpPr>
          <p:nvPr/>
        </p:nvSpPr>
        <p:spPr bwMode="auto">
          <a:xfrm>
            <a:off x="32004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5" name="Group 83"/>
          <p:cNvGrpSpPr/>
          <p:nvPr/>
        </p:nvGrpSpPr>
        <p:grpSpPr>
          <a:xfrm rot="5400000">
            <a:off x="4724400" y="5257800"/>
            <a:ext cx="914400" cy="152400"/>
            <a:chOff x="5105400" y="5562600"/>
            <a:chExt cx="914400" cy="1524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257800" y="56388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156"/>
            <p:cNvSpPr>
              <a:spLocks noChangeArrowheads="1"/>
            </p:cNvSpPr>
            <p:nvPr/>
          </p:nvSpPr>
          <p:spPr bwMode="auto">
            <a:xfrm>
              <a:off x="5715000" y="55626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157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158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159"/>
            <p:cNvSpPr>
              <a:spLocks noChangeShapeType="1"/>
            </p:cNvSpPr>
            <p:nvPr/>
          </p:nvSpPr>
          <p:spPr bwMode="auto">
            <a:xfrm flipV="1">
              <a:off x="5867400" y="55626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192"/>
            <p:cNvSpPr>
              <a:spLocks noChangeShapeType="1"/>
            </p:cNvSpPr>
            <p:nvPr/>
          </p:nvSpPr>
          <p:spPr bwMode="auto">
            <a:xfrm>
              <a:off x="5257800" y="5562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Line 193"/>
            <p:cNvSpPr>
              <a:spLocks noChangeShapeType="1"/>
            </p:cNvSpPr>
            <p:nvPr/>
          </p:nvSpPr>
          <p:spPr bwMode="auto">
            <a:xfrm>
              <a:off x="5181600" y="5562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Line 194"/>
            <p:cNvSpPr>
              <a:spLocks noChangeShapeType="1"/>
            </p:cNvSpPr>
            <p:nvPr/>
          </p:nvSpPr>
          <p:spPr bwMode="auto">
            <a:xfrm>
              <a:off x="5105400" y="5638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4" name="Rectangle 150"/>
          <p:cNvSpPr>
            <a:spLocks noChangeArrowheads="1"/>
          </p:cNvSpPr>
          <p:nvPr/>
        </p:nvSpPr>
        <p:spPr bwMode="auto">
          <a:xfrm>
            <a:off x="6477000" y="57912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smtClean="0">
                <a:latin typeface="Arial" charset="0"/>
              </a:rPr>
              <a:t>EVAL_ITEMS_SCORES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150"/>
          <p:cNvSpPr>
            <a:spLocks noChangeArrowheads="1"/>
          </p:cNvSpPr>
          <p:nvPr/>
        </p:nvSpPr>
        <p:spPr bwMode="auto">
          <a:xfrm>
            <a:off x="6629400" y="4267200"/>
            <a:ext cx="1524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smtClean="0">
                <a:latin typeface="Arial" charset="0"/>
              </a:rPr>
              <a:t>EVAL_ITEMS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6" name="Straight Connector 35"/>
          <p:cNvCxnSpPr>
            <a:stCxn id="42" idx="0"/>
          </p:cNvCxnSpPr>
          <p:nvPr/>
        </p:nvCxnSpPr>
        <p:spPr>
          <a:xfrm rot="10800000" flipV="1">
            <a:off x="7391400" y="48768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156"/>
          <p:cNvSpPr>
            <a:spLocks noChangeArrowheads="1"/>
          </p:cNvSpPr>
          <p:nvPr/>
        </p:nvSpPr>
        <p:spPr bwMode="auto">
          <a:xfrm rot="5400000">
            <a:off x="7315200" y="5486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" name="Line 157"/>
          <p:cNvSpPr>
            <a:spLocks noChangeShapeType="1"/>
          </p:cNvSpPr>
          <p:nvPr/>
        </p:nvSpPr>
        <p:spPr bwMode="auto">
          <a:xfrm rot="5400000">
            <a:off x="7315200" y="571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Line 158"/>
          <p:cNvSpPr>
            <a:spLocks noChangeShapeType="1"/>
          </p:cNvSpPr>
          <p:nvPr/>
        </p:nvSpPr>
        <p:spPr bwMode="auto">
          <a:xfrm rot="5400000">
            <a:off x="7277100" y="56769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Line 159"/>
          <p:cNvSpPr>
            <a:spLocks noChangeShapeType="1"/>
          </p:cNvSpPr>
          <p:nvPr/>
        </p:nvSpPr>
        <p:spPr bwMode="auto">
          <a:xfrm rot="5400000" flipV="1">
            <a:off x="7353300" y="56769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" name="Line 193"/>
          <p:cNvSpPr>
            <a:spLocks noChangeShapeType="1"/>
          </p:cNvSpPr>
          <p:nvPr/>
        </p:nvSpPr>
        <p:spPr bwMode="auto">
          <a:xfrm rot="5400000">
            <a:off x="73914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" name="Line 194"/>
          <p:cNvSpPr>
            <a:spLocks noChangeShapeType="1"/>
          </p:cNvSpPr>
          <p:nvPr/>
        </p:nvSpPr>
        <p:spPr bwMode="auto">
          <a:xfrm rot="5400000">
            <a:off x="73152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43" name="Group 101"/>
          <p:cNvGrpSpPr/>
          <p:nvPr/>
        </p:nvGrpSpPr>
        <p:grpSpPr>
          <a:xfrm>
            <a:off x="5562600" y="6019800"/>
            <a:ext cx="914400" cy="152400"/>
            <a:chOff x="2209800" y="4267200"/>
            <a:chExt cx="914400" cy="1524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2362200" y="43434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156"/>
            <p:cNvSpPr>
              <a:spLocks noChangeArrowheads="1"/>
            </p:cNvSpPr>
            <p:nvPr/>
          </p:nvSpPr>
          <p:spPr bwMode="auto">
            <a:xfrm>
              <a:off x="2819400" y="42672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" name="Line 157"/>
            <p:cNvSpPr>
              <a:spLocks noChangeShapeType="1"/>
            </p:cNvSpPr>
            <p:nvPr/>
          </p:nvSpPr>
          <p:spPr bwMode="auto">
            <a:xfrm>
              <a:off x="2971800" y="4343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" name="Line 158"/>
            <p:cNvSpPr>
              <a:spLocks noChangeShapeType="1"/>
            </p:cNvSpPr>
            <p:nvPr/>
          </p:nvSpPr>
          <p:spPr bwMode="auto">
            <a:xfrm>
              <a:off x="2971800" y="43434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Line 159"/>
            <p:cNvSpPr>
              <a:spLocks noChangeShapeType="1"/>
            </p:cNvSpPr>
            <p:nvPr/>
          </p:nvSpPr>
          <p:spPr bwMode="auto">
            <a:xfrm flipV="1">
              <a:off x="2971800" y="42672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" name="Line 192"/>
            <p:cNvSpPr>
              <a:spLocks noChangeShapeType="1"/>
            </p:cNvSpPr>
            <p:nvPr/>
          </p:nvSpPr>
          <p:spPr bwMode="auto">
            <a:xfrm>
              <a:off x="2362200" y="4267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0" name="Line 193"/>
            <p:cNvSpPr>
              <a:spLocks noChangeShapeType="1"/>
            </p:cNvSpPr>
            <p:nvPr/>
          </p:nvSpPr>
          <p:spPr bwMode="auto">
            <a:xfrm>
              <a:off x="2286000" y="4267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Line 194"/>
            <p:cNvSpPr>
              <a:spLocks noChangeShapeType="1"/>
            </p:cNvSpPr>
            <p:nvPr/>
          </p:nvSpPr>
          <p:spPr bwMode="auto">
            <a:xfrm>
              <a:off x="2209800" y="4343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2" name="Oval 156"/>
          <p:cNvSpPr>
            <a:spLocks noChangeArrowheads="1"/>
          </p:cNvSpPr>
          <p:nvPr/>
        </p:nvSpPr>
        <p:spPr bwMode="auto">
          <a:xfrm>
            <a:off x="33528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Line 193"/>
          <p:cNvSpPr>
            <a:spLocks noChangeShapeType="1"/>
          </p:cNvSpPr>
          <p:nvPr/>
        </p:nvSpPr>
        <p:spPr bwMode="auto">
          <a:xfrm rot="5400000">
            <a:off x="73914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" name="Rectangle 150"/>
          <p:cNvSpPr>
            <a:spLocks noChangeArrowheads="1"/>
          </p:cNvSpPr>
          <p:nvPr/>
        </p:nvSpPr>
        <p:spPr bwMode="auto">
          <a:xfrm>
            <a:off x="4114800" y="2743200"/>
            <a:ext cx="1447800" cy="609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smtClean="0">
                <a:solidFill>
                  <a:srgbClr val="C00000"/>
                </a:solidFill>
                <a:latin typeface="Arial" charset="0"/>
              </a:rPr>
              <a:t>ATTENDANCES</a:t>
            </a:r>
            <a:endParaRPr lang="en-US" sz="12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5" name="Rectangle 150"/>
          <p:cNvSpPr>
            <a:spLocks noChangeArrowheads="1"/>
          </p:cNvSpPr>
          <p:nvPr/>
        </p:nvSpPr>
        <p:spPr bwMode="auto">
          <a:xfrm>
            <a:off x="6477000" y="2743200"/>
            <a:ext cx="1676400" cy="609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smtClean="0">
                <a:solidFill>
                  <a:srgbClr val="C00000"/>
                </a:solidFill>
                <a:latin typeface="Arial" charset="0"/>
              </a:rPr>
              <a:t>WORKSHOPS</a:t>
            </a:r>
          </a:p>
        </p:txBody>
      </p:sp>
      <p:grpSp>
        <p:nvGrpSpPr>
          <p:cNvPr id="56" name="Group 83"/>
          <p:cNvGrpSpPr/>
          <p:nvPr/>
        </p:nvGrpSpPr>
        <p:grpSpPr>
          <a:xfrm rot="16200000">
            <a:off x="4343400" y="3733800"/>
            <a:ext cx="914400" cy="152400"/>
            <a:chOff x="5105400" y="5562600"/>
            <a:chExt cx="914400" cy="1524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5257800" y="5638800"/>
              <a:ext cx="4572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156"/>
            <p:cNvSpPr>
              <a:spLocks noChangeArrowheads="1"/>
            </p:cNvSpPr>
            <p:nvPr/>
          </p:nvSpPr>
          <p:spPr bwMode="auto">
            <a:xfrm>
              <a:off x="5715000" y="5562600"/>
              <a:ext cx="152400" cy="152400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Line 157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Line 158"/>
            <p:cNvSpPr>
              <a:spLocks noChangeShapeType="1"/>
            </p:cNvSpPr>
            <p:nvPr/>
          </p:nvSpPr>
          <p:spPr bwMode="auto">
            <a:xfrm>
              <a:off x="5867400" y="56388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Line 159"/>
            <p:cNvSpPr>
              <a:spLocks noChangeShapeType="1"/>
            </p:cNvSpPr>
            <p:nvPr/>
          </p:nvSpPr>
          <p:spPr bwMode="auto">
            <a:xfrm flipV="1">
              <a:off x="5867400" y="55626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Line 192"/>
            <p:cNvSpPr>
              <a:spLocks noChangeShapeType="1"/>
            </p:cNvSpPr>
            <p:nvPr/>
          </p:nvSpPr>
          <p:spPr bwMode="auto">
            <a:xfrm>
              <a:off x="52578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Line 193"/>
            <p:cNvSpPr>
              <a:spLocks noChangeShapeType="1"/>
            </p:cNvSpPr>
            <p:nvPr/>
          </p:nvSpPr>
          <p:spPr bwMode="auto">
            <a:xfrm>
              <a:off x="5181600" y="55626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4" name="Line 194"/>
            <p:cNvSpPr>
              <a:spLocks noChangeShapeType="1"/>
            </p:cNvSpPr>
            <p:nvPr/>
          </p:nvSpPr>
          <p:spPr bwMode="auto">
            <a:xfrm>
              <a:off x="5105400" y="56388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" name="Group 101"/>
          <p:cNvGrpSpPr/>
          <p:nvPr/>
        </p:nvGrpSpPr>
        <p:grpSpPr>
          <a:xfrm rot="10800000">
            <a:off x="5562600" y="2895600"/>
            <a:ext cx="914400" cy="152400"/>
            <a:chOff x="2209800" y="4267200"/>
            <a:chExt cx="914400" cy="152400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2362200" y="4343400"/>
              <a:ext cx="4572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156"/>
            <p:cNvSpPr>
              <a:spLocks noChangeArrowheads="1"/>
            </p:cNvSpPr>
            <p:nvPr/>
          </p:nvSpPr>
          <p:spPr bwMode="auto">
            <a:xfrm>
              <a:off x="2819400" y="4267200"/>
              <a:ext cx="152400" cy="152400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8" name="Line 157"/>
            <p:cNvSpPr>
              <a:spLocks noChangeShapeType="1"/>
            </p:cNvSpPr>
            <p:nvPr/>
          </p:nvSpPr>
          <p:spPr bwMode="auto">
            <a:xfrm>
              <a:off x="2971800" y="43434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Line 158"/>
            <p:cNvSpPr>
              <a:spLocks noChangeShapeType="1"/>
            </p:cNvSpPr>
            <p:nvPr/>
          </p:nvSpPr>
          <p:spPr bwMode="auto">
            <a:xfrm>
              <a:off x="2971800" y="43434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0" name="Line 159"/>
            <p:cNvSpPr>
              <a:spLocks noChangeShapeType="1"/>
            </p:cNvSpPr>
            <p:nvPr/>
          </p:nvSpPr>
          <p:spPr bwMode="auto">
            <a:xfrm flipV="1">
              <a:off x="2971800" y="4267200"/>
              <a:ext cx="152400" cy="762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1" name="Line 192"/>
            <p:cNvSpPr>
              <a:spLocks noChangeShapeType="1"/>
            </p:cNvSpPr>
            <p:nvPr/>
          </p:nvSpPr>
          <p:spPr bwMode="auto">
            <a:xfrm>
              <a:off x="2362200" y="42672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Line 193"/>
            <p:cNvSpPr>
              <a:spLocks noChangeShapeType="1"/>
            </p:cNvSpPr>
            <p:nvPr/>
          </p:nvSpPr>
          <p:spPr bwMode="auto">
            <a:xfrm>
              <a:off x="2286000" y="4267200"/>
              <a:ext cx="0" cy="15240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Line 194"/>
            <p:cNvSpPr>
              <a:spLocks noChangeShapeType="1"/>
            </p:cNvSpPr>
            <p:nvPr/>
          </p:nvSpPr>
          <p:spPr bwMode="auto">
            <a:xfrm>
              <a:off x="2209800" y="4343400"/>
              <a:ext cx="152400" cy="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953000" y="3505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An SQL script is provided to create these tables and insert data.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Revised S-T database:  Look at the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2000" smtClean="0"/>
              <a:t>Before tackling a DIVISION problem, take a look at the data in the new tables.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z="1900" smtClean="0">
                <a:latin typeface="Courier New" pitchFamily="49" charset="0"/>
                <a:cs typeface="Courier New" pitchFamily="49" charset="0"/>
              </a:rPr>
              <a:t>/* Show the workshops */</a:t>
            </a:r>
          </a:p>
          <a:p>
            <a:pPr>
              <a:buNone/>
            </a:pPr>
            <a:r>
              <a:rPr lang="en-US" sz="19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900" smtClean="0">
                <a:latin typeface="Courier New" pitchFamily="49" charset="0"/>
                <a:cs typeface="Courier New" pitchFamily="49" charset="0"/>
              </a:rPr>
              <a:t>* </a:t>
            </a:r>
          </a:p>
          <a:p>
            <a:pPr>
              <a:buNone/>
            </a:pPr>
            <a:r>
              <a:rPr lang="en-US" sz="1900" smtClean="0">
                <a:latin typeface="Courier New" pitchFamily="49" charset="0"/>
                <a:cs typeface="Courier New" pitchFamily="49" charset="0"/>
              </a:rPr>
              <a:t>from workshops;</a:t>
            </a:r>
          </a:p>
          <a:p>
            <a:endParaRPr lang="en-US" sz="2000" smtClean="0"/>
          </a:p>
          <a:p>
            <a:endParaRPr lang="en-US" sz="2000" smtClean="0"/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/* Show how many records are in the attendance table. */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count(*)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from attendances;</a:t>
            </a:r>
          </a:p>
          <a:p>
            <a:pPr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/* Show which workshops each student has attended. 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List a student even if he/she hasn't attended a workshop. */</a:t>
            </a:r>
          </a:p>
          <a:p>
            <a:pPr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select stdid as "ID", 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stdfname + ' ' + stdlname as "Student",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wksp_name as "Workshop"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from students left join attendances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on stdid = attnd_stdid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join workshops 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on attnd_wksp_ID = wksp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order by stdid;</a:t>
            </a:r>
          </a:p>
          <a:p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895600"/>
            <a:ext cx="1318095" cy="100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752600"/>
            <a:ext cx="1524000" cy="11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724400"/>
            <a:ext cx="290719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DIVISION </a:t>
            </a:r>
            <a:r>
              <a:rPr lang="en-US" smtClean="0"/>
              <a:t>problem – Part 1 &amp;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/>
          </a:bodyPr>
          <a:lstStyle/>
          <a:p>
            <a:r>
              <a:rPr lang="en-US" smtClean="0"/>
              <a:t>Which students have attended all the team skills building workshops?</a:t>
            </a:r>
          </a:p>
          <a:p>
            <a:pPr lvl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: Count how many workshops there are.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count(*) </a:t>
            </a: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workshops;</a:t>
            </a:r>
          </a:p>
          <a:p>
            <a:pPr>
              <a:buNone/>
            </a:pPr>
            <a:endParaRPr lang="en-US" smtClean="0"/>
          </a:p>
          <a:p>
            <a:pPr lvl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: List students and the # of attendance records each one has.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stdid as "ID", stdfname, stdlname,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count(*) as "Workshop Count"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 left join attendances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on stdid = attnd_stdid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group by stdid, stdfname, stdlname;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590800"/>
            <a:ext cx="14571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452171"/>
            <a:ext cx="2880000" cy="149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DIVISION </a:t>
            </a:r>
            <a:r>
              <a:rPr lang="en-US" smtClean="0"/>
              <a:t>problem – Part 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Which students have attended all the team skills building workshops?</a:t>
            </a:r>
          </a:p>
          <a:p>
            <a:pPr lvl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:</a:t>
            </a:r>
            <a:r>
              <a:rPr lang="en-US" smtClean="0"/>
              <a:t> Use the workshop counting query (part 1) as a subquery in the HAVING clause of the students’ attendence counting query (part 2).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To solve the DIVISION problem, list only students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who have attended as many workshops as the # of workshops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there are. 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stdid as "ID", stdfname, stdlname,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count(*) as "Workshop Count"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 left join attendances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on stdid = attnd_stdid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group by stdid, stdfname, stdlname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having count(*) =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count(*) </a:t>
            </a:r>
          </a:p>
          <a:p>
            <a:pPr>
              <a:buNone/>
            </a:pP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from workshops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648200"/>
            <a:ext cx="3019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Division-type problems</a:t>
            </a:r>
            <a:endParaRPr lang="en-US" smtClean="0"/>
          </a:p>
          <a:p>
            <a:r>
              <a:rPr lang="en-US" smtClean="0"/>
              <a:t>No DIVISION operator</a:t>
            </a:r>
          </a:p>
          <a:p>
            <a:r>
              <a:rPr lang="en-US" smtClean="0"/>
              <a:t>Work-around for answering a “division” question.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1089</TotalTime>
  <Words>887</Words>
  <Application>Microsoft Office PowerPoint</Application>
  <PresentationFormat>On-screen Show (4:3)</PresentationFormat>
  <Paragraphs>196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mec_DB_template</vt:lpstr>
      <vt:lpstr>Advanced SQL</vt:lpstr>
      <vt:lpstr>What you’ll need …</vt:lpstr>
      <vt:lpstr>DIVISION problem</vt:lpstr>
      <vt:lpstr>Set Operators – No DIVISION</vt:lpstr>
      <vt:lpstr>DIVISION: Modify the S-T database</vt:lpstr>
      <vt:lpstr>Revised S-T database:  Look at the data</vt:lpstr>
      <vt:lpstr>DIVISION problem – Part 1 &amp; 2</vt:lpstr>
      <vt:lpstr>DIVISION problem – Part 3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155</cp:revision>
  <dcterms:created xsi:type="dcterms:W3CDTF">2010-07-09T15:49:05Z</dcterms:created>
  <dcterms:modified xsi:type="dcterms:W3CDTF">2011-06-16T18:25:57Z</dcterms:modified>
</cp:coreProperties>
</file>