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0" r:id="rId5"/>
    <p:sldId id="263" r:id="rId6"/>
    <p:sldId id="262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mec.as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Defining Relationships in the Data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638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should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assumes that you are familiar with these terms:</a:t>
            </a:r>
          </a:p>
          <a:p>
            <a:pPr lvl="1"/>
            <a:r>
              <a:rPr lang="en-US" dirty="0" smtClean="0"/>
              <a:t>Entity, attribute, identifier, multivalued attribute, relationship, cardinality</a:t>
            </a:r>
          </a:p>
          <a:p>
            <a:pPr lvl="1"/>
            <a:r>
              <a:rPr lang="en-US" dirty="0" smtClean="0"/>
              <a:t>One-to-many, many-to-many, one-to-one</a:t>
            </a:r>
          </a:p>
          <a:p>
            <a:pPr lvl="1"/>
            <a:r>
              <a:rPr lang="en-US" dirty="0" smtClean="0"/>
              <a:t>Degree of the relationship: unary, binary, ternary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Cardinality: Define 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relationship between two entities (or an entity related to itself), the minimum and maximum cardinalities are defined by asking two questions from each end of the relationship.</a:t>
            </a:r>
          </a:p>
          <a:p>
            <a:r>
              <a:rPr lang="en-US" dirty="0" smtClean="0"/>
              <a:t>In the example below you must determine the minimum and maximum cardinality from the “customer” side for its relationship to order.</a:t>
            </a:r>
          </a:p>
          <a:p>
            <a:r>
              <a:rPr lang="en-US" dirty="0" smtClean="0"/>
              <a:t>Next, you must determine the minimum and maximum cardinality from the “order” side for its relationship to customer.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 dirty="0"/>
          </a:p>
        </p:txBody>
      </p:sp>
      <p:grpSp>
        <p:nvGrpSpPr>
          <p:cNvPr id="10" name="Group 18"/>
          <p:cNvGrpSpPr/>
          <p:nvPr/>
        </p:nvGrpSpPr>
        <p:grpSpPr>
          <a:xfrm>
            <a:off x="3276600" y="5715000"/>
            <a:ext cx="4800600" cy="609600"/>
            <a:chOff x="3276600" y="5334000"/>
            <a:chExt cx="4800600" cy="609600"/>
          </a:xfrm>
        </p:grpSpPr>
        <p:sp>
          <p:nvSpPr>
            <p:cNvPr id="7" name="Rectangle 150"/>
            <p:cNvSpPr>
              <a:spLocks noChangeArrowheads="1"/>
            </p:cNvSpPr>
            <p:nvPr/>
          </p:nvSpPr>
          <p:spPr bwMode="auto">
            <a:xfrm>
              <a:off x="3276600" y="53340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CUSTOMER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" name="Rectangle 150"/>
            <p:cNvSpPr>
              <a:spLocks noChangeArrowheads="1"/>
            </p:cNvSpPr>
            <p:nvPr/>
          </p:nvSpPr>
          <p:spPr bwMode="auto">
            <a:xfrm>
              <a:off x="6248400" y="53340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</a:rPr>
                <a:t>ORDER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257800" y="56388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55"/>
            <p:cNvGrpSpPr>
              <a:grpSpLocks/>
            </p:cNvGrpSpPr>
            <p:nvPr/>
          </p:nvGrpSpPr>
          <p:grpSpPr bwMode="auto">
            <a:xfrm>
              <a:off x="5943600" y="5562600"/>
              <a:ext cx="304800" cy="152400"/>
              <a:chOff x="4128" y="720"/>
              <a:chExt cx="192" cy="96"/>
            </a:xfrm>
          </p:grpSpPr>
          <p:sp>
            <p:nvSpPr>
              <p:cNvPr id="11" name="Oval 156"/>
              <p:cNvSpPr>
                <a:spLocks noChangeArrowheads="1"/>
              </p:cNvSpPr>
              <p:nvPr/>
            </p:nvSpPr>
            <p:spPr bwMode="auto">
              <a:xfrm>
                <a:off x="4128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Line 157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Line 158"/>
              <p:cNvSpPr>
                <a:spLocks noChangeShapeType="1"/>
              </p:cNvSpPr>
              <p:nvPr/>
            </p:nvSpPr>
            <p:spPr bwMode="auto">
              <a:xfrm>
                <a:off x="4224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Line 159"/>
              <p:cNvSpPr>
                <a:spLocks noChangeShapeType="1"/>
              </p:cNvSpPr>
              <p:nvPr/>
            </p:nvSpPr>
            <p:spPr bwMode="auto">
              <a:xfrm flipV="1">
                <a:off x="4224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9" name="Group 191"/>
            <p:cNvGrpSpPr>
              <a:grpSpLocks/>
            </p:cNvGrpSpPr>
            <p:nvPr/>
          </p:nvGrpSpPr>
          <p:grpSpPr bwMode="auto">
            <a:xfrm>
              <a:off x="5105400" y="5562600"/>
              <a:ext cx="152400" cy="152400"/>
              <a:chOff x="2160" y="3456"/>
              <a:chExt cx="96" cy="96"/>
            </a:xfrm>
          </p:grpSpPr>
          <p:sp>
            <p:nvSpPr>
              <p:cNvPr id="16" name="Line 192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Line 193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Line 194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0" name="Rounded Rectangular Callout 19"/>
          <p:cNvSpPr/>
          <p:nvPr/>
        </p:nvSpPr>
        <p:spPr>
          <a:xfrm>
            <a:off x="6019800" y="5257800"/>
            <a:ext cx="457200" cy="304800"/>
          </a:xfrm>
          <a:prstGeom prst="wedgeRoundRectCallout">
            <a:avLst>
              <a:gd name="adj1" fmla="val -48611"/>
              <a:gd name="adj2" fmla="val 158333"/>
              <a:gd name="adj3" fmla="val 16667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477000" y="5181600"/>
            <a:ext cx="457200" cy="304800"/>
          </a:xfrm>
          <a:prstGeom prst="wedgeRoundRectCallout">
            <a:avLst>
              <a:gd name="adj1" fmla="val -106944"/>
              <a:gd name="adj2" fmla="val 183333"/>
              <a:gd name="adj3" fmla="val 16667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Q2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495800" y="5257800"/>
            <a:ext cx="457200" cy="304800"/>
          </a:xfrm>
          <a:prstGeom prst="wedgeRoundRectCallout">
            <a:avLst>
              <a:gd name="adj1" fmla="val 98611"/>
              <a:gd name="adj2" fmla="val 154166"/>
              <a:gd name="adj3" fmla="val 16667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Q4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5029200" y="5257800"/>
            <a:ext cx="457200" cy="304800"/>
          </a:xfrm>
          <a:prstGeom prst="wedgeRoundRectCallout">
            <a:avLst>
              <a:gd name="adj1" fmla="val 1389"/>
              <a:gd name="adj2" fmla="val 162500"/>
              <a:gd name="adj3" fmla="val 16667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Q3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relationship: 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walk through a detailed example of defining the relationship.</a:t>
            </a:r>
          </a:p>
          <a:p>
            <a:r>
              <a:rPr lang="en-US" dirty="0" smtClean="0"/>
              <a:t>Defining CUSTOMER’s relationship to ORDER.</a:t>
            </a:r>
          </a:p>
          <a:p>
            <a:pPr lvl="1"/>
            <a:r>
              <a:rPr lang="en-US" dirty="0" smtClean="0"/>
              <a:t>Q1  Minimum cardinality: For any </a:t>
            </a:r>
            <a:r>
              <a:rPr lang="en-US" b="1" dirty="0" smtClean="0"/>
              <a:t>one customer</a:t>
            </a:r>
            <a:r>
              <a:rPr lang="en-US" dirty="0" smtClean="0"/>
              <a:t>—Sylvia Sanchez, for example—what is the </a:t>
            </a:r>
            <a:r>
              <a:rPr lang="en-US" b="1" dirty="0" smtClean="0"/>
              <a:t>minimum</a:t>
            </a:r>
            <a:r>
              <a:rPr lang="en-US" dirty="0" smtClean="0"/>
              <a:t> number of orders allowed?</a:t>
            </a:r>
          </a:p>
          <a:p>
            <a:pPr lvl="1"/>
            <a:r>
              <a:rPr lang="en-US" dirty="0" smtClean="0"/>
              <a:t>Q2  Maximum cardinality: For any </a:t>
            </a:r>
            <a:r>
              <a:rPr lang="en-US" b="1" dirty="0" smtClean="0"/>
              <a:t>one customer</a:t>
            </a:r>
            <a:r>
              <a:rPr lang="en-US" dirty="0" smtClean="0"/>
              <a:t>—Sylvia Sanchez, for example—what is the </a:t>
            </a:r>
            <a:r>
              <a:rPr lang="en-US" b="1" dirty="0" smtClean="0"/>
              <a:t>maximum</a:t>
            </a:r>
            <a:r>
              <a:rPr lang="en-US" dirty="0" smtClean="0"/>
              <a:t> number of orders allowed?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7" name="Rectangle 150"/>
          <p:cNvSpPr>
            <a:spLocks noChangeArrowheads="1"/>
          </p:cNvSpPr>
          <p:nvPr/>
        </p:nvSpPr>
        <p:spPr bwMode="auto">
          <a:xfrm>
            <a:off x="3276600" y="53340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6248400" y="53340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57800" y="56388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56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0" y="5562600"/>
            <a:ext cx="152400" cy="152400"/>
            <a:chOff x="6096000" y="5562600"/>
            <a:chExt cx="152400" cy="152400"/>
          </a:xfrm>
        </p:grpSpPr>
        <p:sp>
          <p:nvSpPr>
            <p:cNvPr id="12" name="Line 157"/>
            <p:cNvSpPr>
              <a:spLocks noChangeShapeType="1"/>
            </p:cNvSpPr>
            <p:nvPr/>
          </p:nvSpPr>
          <p:spPr bwMode="auto">
            <a:xfrm>
              <a:off x="60960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58"/>
            <p:cNvSpPr>
              <a:spLocks noChangeShapeType="1"/>
            </p:cNvSpPr>
            <p:nvPr/>
          </p:nvSpPr>
          <p:spPr bwMode="auto">
            <a:xfrm>
              <a:off x="6096000" y="56388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59"/>
            <p:cNvSpPr>
              <a:spLocks noChangeShapeType="1"/>
            </p:cNvSpPr>
            <p:nvPr/>
          </p:nvSpPr>
          <p:spPr bwMode="auto">
            <a:xfrm flipV="1">
              <a:off x="6096000" y="55626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relationship: 2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ORDER’s relationship to CUSTOMER.</a:t>
            </a:r>
          </a:p>
          <a:p>
            <a:pPr lvl="1"/>
            <a:r>
              <a:rPr lang="en-US" dirty="0" smtClean="0"/>
              <a:t>Q3  Minimum cardinality: For any </a:t>
            </a:r>
            <a:r>
              <a:rPr lang="en-US" b="1" dirty="0" smtClean="0"/>
              <a:t>one order</a:t>
            </a:r>
            <a:r>
              <a:rPr lang="en-US" dirty="0" smtClean="0"/>
              <a:t>—order # 2573, for example—what is the </a:t>
            </a:r>
            <a:r>
              <a:rPr lang="en-US" b="1" dirty="0" smtClean="0"/>
              <a:t>minimum</a:t>
            </a:r>
            <a:r>
              <a:rPr lang="en-US" dirty="0" smtClean="0"/>
              <a:t> number of customers allowed?</a:t>
            </a:r>
          </a:p>
          <a:p>
            <a:pPr lvl="1"/>
            <a:r>
              <a:rPr lang="en-US" dirty="0" smtClean="0"/>
              <a:t>Q4  Maximum cardinality: For any </a:t>
            </a:r>
            <a:r>
              <a:rPr lang="en-US" b="1" dirty="0" smtClean="0"/>
              <a:t>one order</a:t>
            </a:r>
            <a:r>
              <a:rPr lang="en-US" dirty="0" smtClean="0"/>
              <a:t>—order # 2573, for example—what is the </a:t>
            </a:r>
            <a:r>
              <a:rPr lang="en-US" b="1" dirty="0" smtClean="0"/>
              <a:t>maximum</a:t>
            </a:r>
            <a:r>
              <a:rPr lang="en-US" dirty="0" smtClean="0"/>
              <a:t> number of customers allowed?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7" name="Rectangle 150"/>
          <p:cNvSpPr>
            <a:spLocks noChangeArrowheads="1"/>
          </p:cNvSpPr>
          <p:nvPr/>
        </p:nvSpPr>
        <p:spPr bwMode="auto">
          <a:xfrm>
            <a:off x="3276600" y="53340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6248400" y="53340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57800" y="56388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56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" name="Group 19"/>
          <p:cNvGrpSpPr/>
          <p:nvPr/>
        </p:nvGrpSpPr>
        <p:grpSpPr>
          <a:xfrm>
            <a:off x="6096000" y="5562600"/>
            <a:ext cx="152400" cy="152400"/>
            <a:chOff x="6096000" y="5562600"/>
            <a:chExt cx="152400" cy="152400"/>
          </a:xfrm>
        </p:grpSpPr>
        <p:sp>
          <p:nvSpPr>
            <p:cNvPr id="12" name="Line 157"/>
            <p:cNvSpPr>
              <a:spLocks noChangeShapeType="1"/>
            </p:cNvSpPr>
            <p:nvPr/>
          </p:nvSpPr>
          <p:spPr bwMode="auto">
            <a:xfrm>
              <a:off x="6096000" y="5638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58"/>
            <p:cNvSpPr>
              <a:spLocks noChangeShapeType="1"/>
            </p:cNvSpPr>
            <p:nvPr/>
          </p:nvSpPr>
          <p:spPr bwMode="auto">
            <a:xfrm>
              <a:off x="6096000" y="56388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59"/>
            <p:cNvSpPr>
              <a:spLocks noChangeShapeType="1"/>
            </p:cNvSpPr>
            <p:nvPr/>
          </p:nvSpPr>
          <p:spPr bwMode="auto">
            <a:xfrm flipV="1">
              <a:off x="6096000" y="55626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" name="Line 192"/>
          <p:cNvSpPr>
            <a:spLocks noChangeShapeType="1"/>
          </p:cNvSpPr>
          <p:nvPr/>
        </p:nvSpPr>
        <p:spPr bwMode="auto">
          <a:xfrm>
            <a:off x="52578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Line 193"/>
          <p:cNvSpPr>
            <a:spLocks noChangeShapeType="1"/>
          </p:cNvSpPr>
          <p:nvPr/>
        </p:nvSpPr>
        <p:spPr bwMode="auto">
          <a:xfrm>
            <a:off x="5181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194"/>
          <p:cNvSpPr>
            <a:spLocks noChangeShapeType="1"/>
          </p:cNvSpPr>
          <p:nvPr/>
        </p:nvSpPr>
        <p:spPr bwMode="auto">
          <a:xfrm>
            <a:off x="51054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would you read the relationship shown below?  You can interpret the relationship based on the way you know it was defined.</a:t>
            </a:r>
          </a:p>
          <a:p>
            <a:pPr lvl="1"/>
            <a:r>
              <a:rPr lang="en-US" dirty="0" smtClean="0"/>
              <a:t>Any one department, such as marketing, can have a minimum of zero employees.</a:t>
            </a:r>
          </a:p>
          <a:p>
            <a:pPr lvl="1"/>
            <a:r>
              <a:rPr lang="en-US" dirty="0" smtClean="0"/>
              <a:t>Any one department, such as marketing, can have a maximum of many employees.</a:t>
            </a:r>
          </a:p>
          <a:p>
            <a:pPr lvl="1"/>
            <a:r>
              <a:rPr lang="en-US" dirty="0" smtClean="0"/>
              <a:t>Any one employee, such as Jack Jenkins, can have a minimum of one  departments.</a:t>
            </a:r>
          </a:p>
          <a:p>
            <a:pPr lvl="1"/>
            <a:r>
              <a:rPr lang="en-US" dirty="0" smtClean="0"/>
              <a:t>Any one employee, such as Jack Jenkins, can have a maximum of one departments.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20" name="Rectangle 150"/>
          <p:cNvSpPr>
            <a:spLocks noChangeArrowheads="1"/>
          </p:cNvSpPr>
          <p:nvPr/>
        </p:nvSpPr>
        <p:spPr bwMode="auto">
          <a:xfrm>
            <a:off x="3276600" y="5562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DEPARTMENT</a:t>
            </a:r>
            <a:endParaRPr lang="en-US" sz="1600" dirty="0">
              <a:latin typeface="Arial" charset="0"/>
            </a:endParaRPr>
          </a:p>
        </p:txBody>
      </p:sp>
      <p:sp>
        <p:nvSpPr>
          <p:cNvPr id="21" name="Rectangle 150"/>
          <p:cNvSpPr>
            <a:spLocks noChangeArrowheads="1"/>
          </p:cNvSpPr>
          <p:nvPr/>
        </p:nvSpPr>
        <p:spPr bwMode="auto">
          <a:xfrm>
            <a:off x="6248400" y="5562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EMPLOYEE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257800" y="58674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155"/>
          <p:cNvGrpSpPr>
            <a:grpSpLocks/>
          </p:cNvGrpSpPr>
          <p:nvPr/>
        </p:nvGrpSpPr>
        <p:grpSpPr bwMode="auto">
          <a:xfrm>
            <a:off x="5943600" y="5791200"/>
            <a:ext cx="304800" cy="152400"/>
            <a:chOff x="4128" y="720"/>
            <a:chExt cx="192" cy="96"/>
          </a:xfrm>
        </p:grpSpPr>
        <p:sp>
          <p:nvSpPr>
            <p:cNvPr id="24" name="Oval 156"/>
            <p:cNvSpPr>
              <a:spLocks noChangeArrowheads="1"/>
            </p:cNvSpPr>
            <p:nvPr/>
          </p:nvSpPr>
          <p:spPr bwMode="auto">
            <a:xfrm>
              <a:off x="4128" y="72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157"/>
            <p:cNvSpPr>
              <a:spLocks noChangeShapeType="1"/>
            </p:cNvSpPr>
            <p:nvPr/>
          </p:nvSpPr>
          <p:spPr bwMode="auto">
            <a:xfrm>
              <a:off x="4224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158"/>
            <p:cNvSpPr>
              <a:spLocks noChangeShapeType="1"/>
            </p:cNvSpPr>
            <p:nvPr/>
          </p:nvSpPr>
          <p:spPr bwMode="auto">
            <a:xfrm>
              <a:off x="4224" y="7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" name="Line 159"/>
            <p:cNvSpPr>
              <a:spLocks noChangeShapeType="1"/>
            </p:cNvSpPr>
            <p:nvPr/>
          </p:nvSpPr>
          <p:spPr bwMode="auto">
            <a:xfrm flipV="1">
              <a:off x="4224" y="7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8" name="Group 191"/>
          <p:cNvGrpSpPr>
            <a:grpSpLocks/>
          </p:cNvGrpSpPr>
          <p:nvPr/>
        </p:nvGrpSpPr>
        <p:grpSpPr bwMode="auto">
          <a:xfrm>
            <a:off x="5105400" y="5791200"/>
            <a:ext cx="152400" cy="152400"/>
            <a:chOff x="2160" y="3456"/>
            <a:chExt cx="96" cy="96"/>
          </a:xfrm>
        </p:grpSpPr>
        <p:sp>
          <p:nvSpPr>
            <p:cNvPr id="29" name="Line 192"/>
            <p:cNvSpPr>
              <a:spLocks noChangeShapeType="1"/>
            </p:cNvSpPr>
            <p:nvPr/>
          </p:nvSpPr>
          <p:spPr bwMode="auto">
            <a:xfrm>
              <a:off x="2256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193"/>
            <p:cNvSpPr>
              <a:spLocks noChangeShapeType="1"/>
            </p:cNvSpPr>
            <p:nvPr/>
          </p:nvSpPr>
          <p:spPr bwMode="auto">
            <a:xfrm>
              <a:off x="2208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" name="Line 194"/>
            <p:cNvSpPr>
              <a:spLocks noChangeShapeType="1"/>
            </p:cNvSpPr>
            <p:nvPr/>
          </p:nvSpPr>
          <p:spPr bwMode="auto">
            <a:xfrm>
              <a:off x="2160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covered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has shown how you define the relationship between two entities.</a:t>
            </a:r>
          </a:p>
          <a:p>
            <a:r>
              <a:rPr lang="en-US" dirty="0" smtClean="0"/>
              <a:t>There are two questions to ask from each side of the relationship—a total of 4 questions.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Microsoft Enterprise Consortium: </a:t>
            </a:r>
            <a:r>
              <a:rPr lang="en-US" sz="1600" dirty="0" smtClean="0">
                <a:hlinkClick r:id="rId2"/>
              </a:rPr>
              <a:t>http://enterprise.waltoncollege.uark.edu/mec.asp</a:t>
            </a:r>
            <a:endParaRPr lang="en-US" sz="1600" dirty="0" smtClean="0"/>
          </a:p>
          <a:p>
            <a:pPr lvl="1"/>
            <a:r>
              <a:rPr lang="en-US" sz="1200" dirty="0" smtClean="0"/>
              <a:t>The consortium provides teaching material and large databases donated by some major corporations.</a:t>
            </a:r>
          </a:p>
          <a:p>
            <a:r>
              <a:rPr lang="en-US" sz="1600" dirty="0" smtClean="0"/>
              <a:t>Microsoft Faculty Connection—Faculty Resource Center </a:t>
            </a:r>
            <a:r>
              <a:rPr lang="en-US" sz="1600" dirty="0" smtClean="0">
                <a:hlinkClick r:id="rId3"/>
              </a:rPr>
              <a:t>http://www.facultyresourcecenter.com/</a:t>
            </a:r>
            <a:endParaRPr lang="en-US" sz="1600" dirty="0" smtClean="0"/>
          </a:p>
          <a:p>
            <a:pPr lvl="1"/>
            <a:r>
              <a:rPr lang="en-US" sz="1200" dirty="0" smtClean="0"/>
              <a:t>A wide range of teaching resources are available.</a:t>
            </a:r>
          </a:p>
          <a:p>
            <a:pPr lvl="1"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454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mec_DB_template</vt:lpstr>
      <vt:lpstr>Database Fundamentals</vt:lpstr>
      <vt:lpstr>Things you should know…</vt:lpstr>
      <vt:lpstr>Cardinality: Define a relationship</vt:lpstr>
      <vt:lpstr>Define a relationship: 2 questions</vt:lpstr>
      <vt:lpstr>Define a relationship: 2 more questions</vt:lpstr>
      <vt:lpstr>Reading the relationship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subject>Relational Databases</dc:subject>
  <dc:creator>Kreie - NMSU</dc:creator>
  <dc:description>Based on material available at the Microsoft Enterprise Consortium at the University of Arkansas.</dc:description>
  <cp:lastModifiedBy>Kreie - NMSU</cp:lastModifiedBy>
  <cp:revision>20</cp:revision>
  <dcterms:created xsi:type="dcterms:W3CDTF">2010-06-30T19:45:26Z</dcterms:created>
  <dcterms:modified xsi:type="dcterms:W3CDTF">2010-07-13T23:25:28Z</dcterms:modified>
</cp:coreProperties>
</file>