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256" r:id="rId2"/>
    <p:sldId id="277" r:id="rId3"/>
    <p:sldId id="280" r:id="rId4"/>
    <p:sldId id="281" r:id="rId5"/>
    <p:sldId id="282" r:id="rId6"/>
    <p:sldId id="295" r:id="rId7"/>
    <p:sldId id="283" r:id="rId8"/>
    <p:sldId id="284" r:id="rId9"/>
    <p:sldId id="285" r:id="rId10"/>
    <p:sldId id="286" r:id="rId11"/>
    <p:sldId id="287" r:id="rId12"/>
    <p:sldId id="288" r:id="rId13"/>
    <p:sldId id="289" r:id="rId14"/>
    <p:sldId id="290" r:id="rId15"/>
    <p:sldId id="291" r:id="rId16"/>
    <p:sldId id="292" r:id="rId17"/>
    <p:sldId id="293" r:id="rId18"/>
    <p:sldId id="29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75" autoAdjust="0"/>
  </p:normalViewPr>
  <p:slideViewPr>
    <p:cSldViewPr>
      <p:cViewPr>
        <p:scale>
          <a:sx n="100" d="100"/>
          <a:sy n="100" d="100"/>
        </p:scale>
        <p:origin x="-1308" y="-2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3150" y="-90"/>
      </p:cViewPr>
      <p:guideLst>
        <p:guide orient="horz" pos="2880"/>
        <p:guide pos="2160"/>
      </p:guideLst>
    </p:cSldViewPr>
  </p:notesViewPr>
  <p:gridSpacing cx="75895" cy="7589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90CA9C3-8214-4BED-9725-80FD8A8C06E6}" type="datetimeFigureOut">
              <a:rPr lang="en-US" smtClean="0"/>
              <a:pPr/>
              <a:t>12/8/2011</a:t>
            </a:fld>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4583D88-CA8D-4C4E-A3E8-FC87F2571FCB}" type="slidenum">
              <a:rPr lang="en-US" smtClean="0"/>
              <a:pPr/>
              <a:t>‹#›</a:t>
            </a:fld>
            <a:endParaRPr lang="en-US"/>
          </a:p>
        </p:txBody>
      </p:sp>
    </p:spTree>
    <p:extLst>
      <p:ext uri="{BB962C8B-B14F-4D97-AF65-F5344CB8AC3E}">
        <p14:creationId xmlns:p14="http://schemas.microsoft.com/office/powerpoint/2010/main" val="845249596"/>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0DA952-44F5-488A-89CC-9C06CB8ABE2F}" type="datetimeFigureOut">
              <a:rPr lang="en-US" smtClean="0"/>
              <a:pPr/>
              <a:t>12/8/2011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850DC6-43F6-4322-B992-A5F2B178F3B8}" type="slidenum">
              <a:rPr lang="en-US" smtClean="0"/>
              <a:pPr/>
              <a:t>‹#›</a:t>
            </a:fld>
            <a:endParaRPr lang="en-US"/>
          </a:p>
        </p:txBody>
      </p:sp>
    </p:spTree>
    <p:extLst>
      <p:ext uri="{BB962C8B-B14F-4D97-AF65-F5344CB8AC3E}">
        <p14:creationId xmlns:p14="http://schemas.microsoft.com/office/powerpoint/2010/main" val="2929716551"/>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normAutofit/>
          </a:bodyPr>
          <a:lstStyle>
            <a:lvl1pPr algn="r">
              <a:defRPr sz="36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accent1">
                    <a:lumMod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1" name="Slide Number Placeholder 10"/>
          <p:cNvSpPr>
            <a:spLocks noGrp="1"/>
          </p:cNvSpPr>
          <p:nvPr>
            <p:ph type="sldNum" sz="quarter" idx="12"/>
          </p:nvPr>
        </p:nvSpPr>
        <p:spPr>
          <a:xfrm>
            <a:off x="8348328" y="6553200"/>
            <a:ext cx="457200" cy="212725"/>
          </a:xfrm>
        </p:spPr>
        <p:txBody>
          <a:bodyPr/>
          <a:lstStyle>
            <a:extLst/>
          </a:lstStyle>
          <a:p>
            <a:fld id="{91974DF9-AD47-4691-BA21-BBFCE3637A9A}" type="slidenum">
              <a:rPr kumimoji="0" lang="en-US" smtClean="0"/>
              <a:pPr/>
              <a:t>‹#›</a:t>
            </a:fld>
            <a:endParaRPr kumimoji="0" lang="en-US"/>
          </a:p>
        </p:txBody>
      </p:sp>
      <p:sp>
        <p:nvSpPr>
          <p:cNvPr id="13" name="Date Placeholder 3"/>
          <p:cNvSpPr>
            <a:spLocks noGrp="1"/>
          </p:cNvSpPr>
          <p:nvPr>
            <p:ph type="dt" sz="half" idx="10"/>
          </p:nvPr>
        </p:nvSpPr>
        <p:spPr>
          <a:xfrm>
            <a:off x="457200" y="6553200"/>
            <a:ext cx="4081128" cy="212725"/>
          </a:xfrm>
        </p:spPr>
        <p:txBody>
          <a:bodyPr/>
          <a:lstStyle>
            <a:lvl1pPr>
              <a:defRPr/>
            </a:lvl1pPr>
            <a:extLst/>
          </a:lstStyle>
          <a:p>
            <a:r>
              <a:rPr lang="en-US" dirty="0" smtClean="0"/>
              <a:t>Prepared by David Douglas, University of Arkansas</a:t>
            </a:r>
            <a:endParaRPr lang="en-US" dirty="0"/>
          </a:p>
        </p:txBody>
      </p:sp>
      <p:sp>
        <p:nvSpPr>
          <p:cNvPr id="14" name="Footer Placeholder 4"/>
          <p:cNvSpPr>
            <a:spLocks noGrp="1"/>
          </p:cNvSpPr>
          <p:nvPr>
            <p:ph type="ftr" sz="quarter" idx="11"/>
          </p:nvPr>
        </p:nvSpPr>
        <p:spPr>
          <a:xfrm>
            <a:off x="5181600" y="6553200"/>
            <a:ext cx="3048000" cy="212725"/>
          </a:xfrm>
        </p:spPr>
        <p:txBody>
          <a:bodyPr/>
          <a:lstStyle>
            <a:lvl1pPr>
              <a:defRPr b="1"/>
            </a:lvl1pPr>
            <a:extLst/>
          </a:lstStyle>
          <a:p>
            <a:r>
              <a:rPr lang="en-US" dirty="0" smtClean="0"/>
              <a:t>Hosted by the University of Arkansas</a:t>
            </a:r>
            <a:endParaRPr lang="en-US" dirty="0"/>
          </a:p>
        </p:txBody>
      </p:sp>
      <p:sp>
        <p:nvSpPr>
          <p:cNvPr id="9" name="Footer Placeholder 4"/>
          <p:cNvSpPr txBox="1">
            <a:spLocks/>
          </p:cNvSpPr>
          <p:nvPr userDrawn="1"/>
        </p:nvSpPr>
        <p:spPr>
          <a:xfrm>
            <a:off x="381000" y="76200"/>
            <a:ext cx="3048000" cy="212725"/>
          </a:xfrm>
          <a:prstGeom prst="rect">
            <a:avLst/>
          </a:prstGeom>
        </p:spPr>
        <p:txBody>
          <a:bodyPr/>
          <a:lstStyle>
            <a:lvl1pPr>
              <a:defRPr b="1"/>
            </a:lvl1pPr>
            <a:extLs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smtClean="0">
                <a:ln>
                  <a:noFill/>
                </a:ln>
                <a:solidFill>
                  <a:srgbClr val="C00000"/>
                </a:solidFill>
                <a:effectLst/>
                <a:uLnTx/>
                <a:uFillTx/>
                <a:latin typeface="+mn-lt"/>
                <a:ea typeface="+mn-ea"/>
                <a:cs typeface="+mn-cs"/>
              </a:rPr>
              <a:t>IBM SPSS Modeler 14.2</a:t>
            </a:r>
            <a:endParaRPr kumimoji="0" lang="en-US" sz="1200" b="1" i="1" u="none" strike="noStrike" kern="1200" cap="none" spc="0" normalizeH="0" baseline="0" noProof="0" dirty="0">
              <a:ln>
                <a:noFill/>
              </a:ln>
              <a:solidFill>
                <a:srgbClr val="C00000"/>
              </a:solidFill>
              <a:effectLst/>
              <a:uLnTx/>
              <a:uFillTx/>
              <a:latin typeface="+mn-lt"/>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Slide Number Placeholder 5"/>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
        <p:nvSpPr>
          <p:cNvPr id="7" name="Date Placeholder 3"/>
          <p:cNvSpPr>
            <a:spLocks noGrp="1"/>
          </p:cNvSpPr>
          <p:nvPr>
            <p:ph type="dt" sz="half" idx="2"/>
          </p:nvPr>
        </p:nvSpPr>
        <p:spPr>
          <a:xfrm>
            <a:off x="473670" y="6553200"/>
            <a:ext cx="4081128" cy="212725"/>
          </a:xfrm>
          <a:prstGeom prst="rect">
            <a:avLst/>
          </a:prstGeom>
        </p:spPr>
        <p:txBody>
          <a:bodyPr/>
          <a:lstStyle>
            <a:lvl1pPr>
              <a:defRPr sz="1000">
                <a:solidFill>
                  <a:schemeClr val="accent1">
                    <a:lumMod val="75000"/>
                  </a:schemeClr>
                </a:solidFill>
              </a:defRPr>
            </a:lvl1pPr>
            <a:extLst/>
          </a:lstStyle>
          <a:p>
            <a:r>
              <a:rPr lang="en-US" dirty="0" smtClean="0"/>
              <a:t>Prepared by David Douglas, University of Arkansas</a:t>
            </a:r>
            <a:endParaRPr lang="en-US" dirty="0"/>
          </a:p>
        </p:txBody>
      </p:sp>
      <p:sp>
        <p:nvSpPr>
          <p:cNvPr id="8" name="Footer Placeholder 4"/>
          <p:cNvSpPr>
            <a:spLocks noGrp="1"/>
          </p:cNvSpPr>
          <p:nvPr>
            <p:ph type="ftr" sz="quarter" idx="3"/>
          </p:nvPr>
        </p:nvSpPr>
        <p:spPr>
          <a:xfrm>
            <a:off x="5558635" y="6585303"/>
            <a:ext cx="2823365" cy="239922"/>
          </a:xfrm>
          <a:prstGeom prst="rect">
            <a:avLst/>
          </a:prstGeom>
        </p:spPr>
        <p:txBody>
          <a:bodyPr/>
          <a:lstStyle>
            <a:lvl1pPr>
              <a:defRPr sz="1000" b="1">
                <a:solidFill>
                  <a:schemeClr val="accent1">
                    <a:lumMod val="75000"/>
                  </a:schemeClr>
                </a:solidFill>
              </a:defRPr>
            </a:lvl1pPr>
            <a:extLst/>
          </a:lstStyle>
          <a:p>
            <a:r>
              <a:rPr lang="en-US" dirty="0" smtClean="0"/>
              <a:t>Hosted by the University of Arkansas</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Slide Number Placeholder 5"/>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
        <p:nvSpPr>
          <p:cNvPr id="7" name="Date Placeholder 3"/>
          <p:cNvSpPr>
            <a:spLocks noGrp="1"/>
          </p:cNvSpPr>
          <p:nvPr>
            <p:ph type="dt" sz="half" idx="2"/>
          </p:nvPr>
        </p:nvSpPr>
        <p:spPr>
          <a:xfrm>
            <a:off x="473670" y="6553200"/>
            <a:ext cx="4081128" cy="212725"/>
          </a:xfrm>
          <a:prstGeom prst="rect">
            <a:avLst/>
          </a:prstGeom>
        </p:spPr>
        <p:txBody>
          <a:bodyPr/>
          <a:lstStyle>
            <a:lvl1pPr>
              <a:defRPr sz="1000">
                <a:solidFill>
                  <a:schemeClr val="accent1">
                    <a:lumMod val="75000"/>
                  </a:schemeClr>
                </a:solidFill>
              </a:defRPr>
            </a:lvl1pPr>
            <a:extLst/>
          </a:lstStyle>
          <a:p>
            <a:r>
              <a:rPr lang="en-US" dirty="0" smtClean="0"/>
              <a:t>Prepared by David Douglas, University of Arkansas</a:t>
            </a:r>
            <a:endParaRPr lang="en-US" dirty="0"/>
          </a:p>
        </p:txBody>
      </p:sp>
      <p:sp>
        <p:nvSpPr>
          <p:cNvPr id="8" name="Footer Placeholder 4"/>
          <p:cNvSpPr>
            <a:spLocks noGrp="1"/>
          </p:cNvSpPr>
          <p:nvPr>
            <p:ph type="ftr" sz="quarter" idx="3"/>
          </p:nvPr>
        </p:nvSpPr>
        <p:spPr>
          <a:xfrm>
            <a:off x="5558635" y="6585303"/>
            <a:ext cx="2823365" cy="239922"/>
          </a:xfrm>
          <a:prstGeom prst="rect">
            <a:avLst/>
          </a:prstGeom>
        </p:spPr>
        <p:txBody>
          <a:bodyPr/>
          <a:lstStyle>
            <a:lvl1pPr>
              <a:defRPr sz="1000" b="1">
                <a:solidFill>
                  <a:schemeClr val="accent1">
                    <a:lumMod val="75000"/>
                  </a:schemeClr>
                </a:solidFill>
              </a:defRPr>
            </a:lvl1pPr>
            <a:extLst/>
          </a:lstStyle>
          <a:p>
            <a:r>
              <a:rPr lang="en-US" dirty="0" smtClean="0"/>
              <a:t>Hosted by the University of Arkansas</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183880" cy="1051560"/>
          </a:xfrm>
        </p:spPr>
        <p:txBody>
          <a:bodyPr>
            <a:normAutofit/>
          </a:bodyPr>
          <a:lstStyle>
            <a:lvl1pPr>
              <a:defRPr sz="280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457200" y="1447800"/>
            <a:ext cx="8183880" cy="4568952"/>
          </a:xfrm>
        </p:spPr>
        <p:txBody>
          <a:bodyPr>
            <a:normAutofit/>
          </a:bodyPr>
          <a:lstStyle>
            <a:lvl1pPr>
              <a:defRPr sz="2400"/>
            </a:lvl1pPr>
            <a:lvl2pPr>
              <a:defRPr sz="2000"/>
            </a:lvl2pPr>
            <a:lvl3pPr>
              <a:defRPr sz="2000"/>
            </a:lvl3pPr>
            <a:lvl4pPr>
              <a:defRPr sz="18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57200" y="6553200"/>
            <a:ext cx="4081128" cy="212725"/>
          </a:xfrm>
          <a:prstGeom prst="rect">
            <a:avLst/>
          </a:prstGeom>
        </p:spPr>
        <p:txBody>
          <a:bodyPr/>
          <a:lstStyle>
            <a:lvl1pPr>
              <a:defRPr/>
            </a:lvl1pPr>
            <a:extLst/>
          </a:lstStyle>
          <a:p>
            <a:r>
              <a:rPr lang="en-US" dirty="0" smtClean="0"/>
              <a:t>Prepared by David Douglas, University of Arkansas</a:t>
            </a:r>
            <a:endParaRPr lang="en-US" dirty="0"/>
          </a:p>
        </p:txBody>
      </p:sp>
      <p:sp>
        <p:nvSpPr>
          <p:cNvPr id="5" name="Footer Placeholder 4"/>
          <p:cNvSpPr>
            <a:spLocks noGrp="1"/>
          </p:cNvSpPr>
          <p:nvPr>
            <p:ph type="ftr" sz="quarter" idx="11"/>
          </p:nvPr>
        </p:nvSpPr>
        <p:spPr>
          <a:xfrm>
            <a:off x="5105400" y="6553200"/>
            <a:ext cx="3124200" cy="212725"/>
          </a:xfrm>
          <a:prstGeom prst="rect">
            <a:avLst/>
          </a:prstGeom>
        </p:spPr>
        <p:txBody>
          <a:bodyPr/>
          <a:lstStyle>
            <a:lvl1pPr>
              <a:defRPr b="1"/>
            </a:lvl1pPr>
            <a:extLst/>
          </a:lstStyle>
          <a:p>
            <a:r>
              <a:rPr lang="en-US" dirty="0" smtClean="0"/>
              <a:t>Hosted by the University of Arkansas</a:t>
            </a:r>
            <a:endParaRPr lang="en-US" dirty="0"/>
          </a:p>
        </p:txBody>
      </p:sp>
      <p:sp>
        <p:nvSpPr>
          <p:cNvPr id="6" name="Slide Number Placeholder 5"/>
          <p:cNvSpPr>
            <a:spLocks noGrp="1"/>
          </p:cNvSpPr>
          <p:nvPr>
            <p:ph type="sldNum" sz="quarter" idx="12"/>
          </p:nvPr>
        </p:nvSpPr>
        <p:spPr>
          <a:xfrm>
            <a:off x="8348328" y="6553200"/>
            <a:ext cx="457200" cy="212725"/>
          </a:xfrm>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userDrawn="1"/>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381000"/>
            <a:ext cx="8183880" cy="676656"/>
          </a:xfrm>
        </p:spPr>
        <p:txBody>
          <a:bodyPr lIns="91440" bIns="0" anchor="b">
            <a:normAutofit/>
          </a:bodyPr>
          <a:lstStyle>
            <a:lvl1pPr algn="l">
              <a:buNone/>
              <a:defRPr sz="2800" b="0" cap="none" baseline="0">
                <a:solidFill>
                  <a:schemeClr val="tx2">
                    <a:lumMod val="60000"/>
                    <a:lumOff val="40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1076868"/>
            <a:ext cx="8183880" cy="420624"/>
          </a:xfrm>
        </p:spPr>
        <p:txBody>
          <a:bodyPr lIns="118872" tIns="0" anchor="t"/>
          <a:lstStyle>
            <a:lvl1pPr marL="0" marR="36576" indent="0" algn="l">
              <a:spcBef>
                <a:spcPts val="0"/>
              </a:spcBef>
              <a:spcAft>
                <a:spcPts val="0"/>
              </a:spcAft>
              <a:buNone/>
              <a:defRPr sz="1800" b="0">
                <a:solidFill>
                  <a:schemeClr val="tx2">
                    <a:lumMod val="60000"/>
                    <a:lumOff val="4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13" name="Slide Number Placeholder 12"/>
          <p:cNvSpPr>
            <a:spLocks noGrp="1"/>
          </p:cNvSpPr>
          <p:nvPr>
            <p:ph type="sldNum" sz="quarter" idx="11"/>
          </p:nvPr>
        </p:nvSpPr>
        <p:spPr/>
        <p:txBody>
          <a:bodyPr/>
          <a:lstStyle/>
          <a:p>
            <a:fld id="{91974DF9-AD47-4691-BA21-BBFCE3637A9A}" type="slidenum">
              <a:rPr lang="en-US" smtClean="0"/>
              <a:pPr/>
              <a:t>‹#›</a:t>
            </a:fld>
            <a:endParaRPr lang="en-US"/>
          </a:p>
        </p:txBody>
      </p:sp>
      <p:sp>
        <p:nvSpPr>
          <p:cNvPr id="8" name="Date Placeholder 3"/>
          <p:cNvSpPr>
            <a:spLocks noGrp="1"/>
          </p:cNvSpPr>
          <p:nvPr>
            <p:ph type="dt" sz="half" idx="2"/>
          </p:nvPr>
        </p:nvSpPr>
        <p:spPr>
          <a:xfrm>
            <a:off x="473670" y="6553200"/>
            <a:ext cx="4081128" cy="212725"/>
          </a:xfrm>
          <a:prstGeom prst="rect">
            <a:avLst/>
          </a:prstGeom>
        </p:spPr>
        <p:txBody>
          <a:bodyPr/>
          <a:lstStyle>
            <a:lvl1pPr>
              <a:defRPr sz="1000">
                <a:solidFill>
                  <a:schemeClr val="accent1">
                    <a:lumMod val="75000"/>
                  </a:schemeClr>
                </a:solidFill>
              </a:defRPr>
            </a:lvl1pPr>
            <a:extLst/>
          </a:lstStyle>
          <a:p>
            <a:r>
              <a:rPr lang="en-US" dirty="0" smtClean="0"/>
              <a:t>Prepared by David Douglas, University of Arkansas</a:t>
            </a:r>
            <a:endParaRPr lang="en-US" dirty="0"/>
          </a:p>
        </p:txBody>
      </p:sp>
      <p:sp>
        <p:nvSpPr>
          <p:cNvPr id="9" name="Footer Placeholder 4"/>
          <p:cNvSpPr>
            <a:spLocks noGrp="1"/>
          </p:cNvSpPr>
          <p:nvPr>
            <p:ph type="ftr" sz="quarter" idx="3"/>
          </p:nvPr>
        </p:nvSpPr>
        <p:spPr>
          <a:xfrm>
            <a:off x="5558635" y="6585303"/>
            <a:ext cx="2823365" cy="239922"/>
          </a:xfrm>
          <a:prstGeom prst="rect">
            <a:avLst/>
          </a:prstGeom>
        </p:spPr>
        <p:txBody>
          <a:bodyPr/>
          <a:lstStyle>
            <a:lvl1pPr>
              <a:defRPr sz="1000" b="1">
                <a:solidFill>
                  <a:schemeClr val="accent1">
                    <a:lumMod val="75000"/>
                  </a:schemeClr>
                </a:solidFill>
              </a:defRPr>
            </a:lvl1pPr>
            <a:extLst/>
          </a:lstStyle>
          <a:p>
            <a:r>
              <a:rPr lang="en-US" dirty="0" smtClean="0"/>
              <a:t>Hosted by the University of Arkansas</a:t>
            </a:r>
            <a:endParaRPr lang="en-US" dirty="0"/>
          </a:p>
        </p:txBody>
      </p:sp>
      <p:sp>
        <p:nvSpPr>
          <p:cNvPr id="10" name="Rectangle 9"/>
          <p:cNvSpPr/>
          <p:nvPr userDrawn="1"/>
        </p:nvSpPr>
        <p:spPr>
          <a:xfrm>
            <a:off x="381000" y="27801"/>
            <a:ext cx="2206053" cy="276999"/>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smtClean="0">
                <a:ln>
                  <a:noFill/>
                </a:ln>
                <a:solidFill>
                  <a:srgbClr val="C00000"/>
                </a:solidFill>
                <a:effectLst/>
                <a:uLnTx/>
                <a:uFillTx/>
                <a:latin typeface="+mn-lt"/>
                <a:ea typeface="+mn-ea"/>
                <a:cs typeface="+mn-cs"/>
              </a:rPr>
              <a:t>IBM SPSS Modeler 14.2</a:t>
            </a:r>
            <a:endParaRPr kumimoji="0" lang="en-US" sz="1200" b="1" i="1" u="none" strike="noStrike" kern="1200" cap="none" spc="0" normalizeH="0" baseline="0" noProof="0" dirty="0">
              <a:ln>
                <a:noFill/>
              </a:ln>
              <a:solidFill>
                <a:srgbClr val="C00000"/>
              </a:solidFill>
              <a:effectLst/>
              <a:uLnTx/>
              <a:uFillTx/>
              <a:latin typeface="+mn-lt"/>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vl1pPr>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83392" y="1600200"/>
            <a:ext cx="3931920" cy="4389120"/>
          </a:xfrm>
        </p:spPr>
        <p:txBody>
          <a:bodyPr>
            <a:normAutofit/>
          </a:bodyPr>
          <a:lstStyle>
            <a:lvl1pPr>
              <a:defRPr sz="2000"/>
            </a:lvl1pPr>
            <a:lvl2pPr>
              <a:defRPr sz="1800"/>
            </a:lvl2pPr>
            <a:lvl3pPr>
              <a:defRPr sz="1600"/>
            </a:lvl3pPr>
            <a:lvl4pPr>
              <a:defRPr sz="1400"/>
            </a:lvl4pPr>
            <a:lvl5pPr>
              <a:defRPr sz="14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24400" y="1600200"/>
            <a:ext cx="3931920" cy="4389120"/>
          </a:xfrm>
        </p:spPr>
        <p:txBody>
          <a:bodyPr>
            <a:normAutofit/>
          </a:bodyPr>
          <a:lstStyle>
            <a:lvl1pPr>
              <a:defRPr sz="2000"/>
            </a:lvl1pPr>
            <a:lvl2pPr>
              <a:defRPr sz="1800"/>
            </a:lvl2pPr>
            <a:lvl3pPr>
              <a:defRPr sz="1600"/>
            </a:lvl3pPr>
            <a:lvl4pPr>
              <a:defRPr sz="1400"/>
            </a:lvl4pPr>
            <a:lvl5pPr>
              <a:defRPr sz="14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Slide Number Placeholder 6"/>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
        <p:nvSpPr>
          <p:cNvPr id="10" name="Date Placeholder 3"/>
          <p:cNvSpPr>
            <a:spLocks noGrp="1"/>
          </p:cNvSpPr>
          <p:nvPr>
            <p:ph type="dt" sz="half" idx="13"/>
          </p:nvPr>
        </p:nvSpPr>
        <p:spPr>
          <a:xfrm>
            <a:off x="473670" y="6553200"/>
            <a:ext cx="4081128" cy="212725"/>
          </a:xfrm>
          <a:prstGeom prst="rect">
            <a:avLst/>
          </a:prstGeom>
        </p:spPr>
        <p:txBody>
          <a:bodyPr/>
          <a:lstStyle>
            <a:lvl1pPr>
              <a:defRPr sz="1000">
                <a:solidFill>
                  <a:schemeClr val="accent1">
                    <a:lumMod val="75000"/>
                  </a:schemeClr>
                </a:solidFill>
              </a:defRPr>
            </a:lvl1pPr>
            <a:extLst/>
          </a:lstStyle>
          <a:p>
            <a:r>
              <a:rPr lang="en-US" dirty="0" smtClean="0"/>
              <a:t>Prepared by David Douglas, University of Arkansas</a:t>
            </a:r>
            <a:endParaRPr lang="en-US" dirty="0"/>
          </a:p>
        </p:txBody>
      </p:sp>
      <p:sp>
        <p:nvSpPr>
          <p:cNvPr id="11" name="Footer Placeholder 4"/>
          <p:cNvSpPr>
            <a:spLocks noGrp="1"/>
          </p:cNvSpPr>
          <p:nvPr>
            <p:ph type="ftr" sz="quarter" idx="3"/>
          </p:nvPr>
        </p:nvSpPr>
        <p:spPr>
          <a:xfrm>
            <a:off x="5558635" y="6585303"/>
            <a:ext cx="2823365" cy="239922"/>
          </a:xfrm>
          <a:prstGeom prst="rect">
            <a:avLst/>
          </a:prstGeom>
        </p:spPr>
        <p:txBody>
          <a:bodyPr/>
          <a:lstStyle>
            <a:lvl1pPr>
              <a:defRPr sz="1000" b="1">
                <a:solidFill>
                  <a:schemeClr val="accent1">
                    <a:lumMod val="75000"/>
                  </a:schemeClr>
                </a:solidFill>
              </a:defRPr>
            </a:lvl1pPr>
            <a:extLst/>
          </a:lstStyle>
          <a:p>
            <a:r>
              <a:rPr lang="en-US" dirty="0" smtClean="0"/>
              <a:t>Hosted by the University of Arkansas</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1585278"/>
            <a:ext cx="3931920" cy="792162"/>
          </a:xfrm>
        </p:spPr>
        <p:txBody>
          <a:bodyPr lIns="146304" anchor="ctr">
            <a:normAutofit/>
          </a:bodyPr>
          <a:lstStyle>
            <a:lvl1pPr marL="0" indent="0" algn="l">
              <a:buNone/>
              <a:defRPr sz="18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1585278"/>
            <a:ext cx="3931920" cy="792162"/>
          </a:xfrm>
        </p:spPr>
        <p:txBody>
          <a:bodyPr lIns="137160" anchor="ctr">
            <a:normAutofit/>
          </a:bodyPr>
          <a:lstStyle>
            <a:lvl1pPr marL="0" indent="0" algn="l">
              <a:buNone/>
              <a:defRPr sz="18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2453640"/>
            <a:ext cx="3931920" cy="3489960"/>
          </a:xfrm>
        </p:spPr>
        <p:txBody>
          <a:bodyPr anchor="t">
            <a:normAutofit/>
          </a:bodyPr>
          <a:lstStyle>
            <a:lvl1pPr algn="l">
              <a:defRPr sz="1800"/>
            </a:lvl1pPr>
            <a:lvl2pPr algn="l">
              <a:defRPr sz="1600"/>
            </a:lvl2pPr>
            <a:lvl3pPr algn="l">
              <a:defRPr sz="1400"/>
            </a:lvl3pPr>
            <a:lvl4pPr algn="l">
              <a:defRPr sz="1200"/>
            </a:lvl4pPr>
            <a:lvl5pPr algn="l">
              <a:defRPr sz="12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2453640"/>
            <a:ext cx="3931920" cy="3489960"/>
          </a:xfrm>
        </p:spPr>
        <p:txBody>
          <a:bodyPr anchor="t">
            <a:normAutofit/>
          </a:bodyPr>
          <a:lstStyle>
            <a:lvl1pPr algn="l">
              <a:defRPr sz="1800"/>
            </a:lvl1pPr>
            <a:lvl2pPr algn="l">
              <a:defRPr sz="1600"/>
            </a:lvl2pPr>
            <a:lvl3pPr algn="l">
              <a:defRPr sz="1400"/>
            </a:lvl3pPr>
            <a:lvl4pPr algn="l">
              <a:defRPr sz="1200"/>
            </a:lvl4pPr>
            <a:lvl5pPr algn="l">
              <a:defRPr sz="12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Slide Number Placeholder 8"/>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
        <p:nvSpPr>
          <p:cNvPr id="12" name="Date Placeholder 3"/>
          <p:cNvSpPr>
            <a:spLocks noGrp="1"/>
          </p:cNvSpPr>
          <p:nvPr>
            <p:ph type="dt" sz="half" idx="13"/>
          </p:nvPr>
        </p:nvSpPr>
        <p:spPr>
          <a:xfrm>
            <a:off x="473670" y="6553200"/>
            <a:ext cx="4081128" cy="212725"/>
          </a:xfrm>
          <a:prstGeom prst="rect">
            <a:avLst/>
          </a:prstGeom>
        </p:spPr>
        <p:txBody>
          <a:bodyPr/>
          <a:lstStyle>
            <a:lvl1pPr>
              <a:defRPr sz="1000">
                <a:solidFill>
                  <a:schemeClr val="accent1">
                    <a:lumMod val="75000"/>
                  </a:schemeClr>
                </a:solidFill>
              </a:defRPr>
            </a:lvl1pPr>
            <a:extLst/>
          </a:lstStyle>
          <a:p>
            <a:r>
              <a:rPr lang="en-US" dirty="0" smtClean="0"/>
              <a:t>Prepared by David Douglas, University of Arkansas</a:t>
            </a:r>
            <a:endParaRPr lang="en-US" dirty="0"/>
          </a:p>
        </p:txBody>
      </p:sp>
      <p:sp>
        <p:nvSpPr>
          <p:cNvPr id="13" name="Footer Placeholder 4"/>
          <p:cNvSpPr>
            <a:spLocks noGrp="1"/>
          </p:cNvSpPr>
          <p:nvPr>
            <p:ph type="ftr" sz="quarter" idx="14"/>
          </p:nvPr>
        </p:nvSpPr>
        <p:spPr>
          <a:xfrm>
            <a:off x="5558635" y="6585303"/>
            <a:ext cx="2823365" cy="239922"/>
          </a:xfrm>
          <a:prstGeom prst="rect">
            <a:avLst/>
          </a:prstGeom>
        </p:spPr>
        <p:txBody>
          <a:bodyPr/>
          <a:lstStyle>
            <a:lvl1pPr>
              <a:defRPr sz="1000" b="1">
                <a:solidFill>
                  <a:schemeClr val="accent1">
                    <a:lumMod val="75000"/>
                  </a:schemeClr>
                </a:solidFill>
              </a:defRPr>
            </a:lvl1pPr>
            <a:extLst/>
          </a:lstStyle>
          <a:p>
            <a:r>
              <a:rPr lang="en-US" dirty="0" smtClean="0"/>
              <a:t>Hosted by the University of Arkansas</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5" name="Slide Number Placeholder 4"/>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
        <p:nvSpPr>
          <p:cNvPr id="8" name="Date Placeholder 3"/>
          <p:cNvSpPr>
            <a:spLocks noGrp="1"/>
          </p:cNvSpPr>
          <p:nvPr>
            <p:ph type="dt" sz="half" idx="2"/>
          </p:nvPr>
        </p:nvSpPr>
        <p:spPr>
          <a:xfrm>
            <a:off x="473670" y="6553200"/>
            <a:ext cx="4081128" cy="212725"/>
          </a:xfrm>
          <a:prstGeom prst="rect">
            <a:avLst/>
          </a:prstGeom>
        </p:spPr>
        <p:txBody>
          <a:bodyPr/>
          <a:lstStyle>
            <a:lvl1pPr>
              <a:defRPr sz="1000">
                <a:solidFill>
                  <a:schemeClr val="accent1">
                    <a:lumMod val="75000"/>
                  </a:schemeClr>
                </a:solidFill>
              </a:defRPr>
            </a:lvl1pPr>
            <a:extLst/>
          </a:lstStyle>
          <a:p>
            <a:r>
              <a:rPr lang="en-US" dirty="0" smtClean="0"/>
              <a:t>Prepared by David Douglas, University of Arkansas</a:t>
            </a:r>
            <a:endParaRPr lang="en-US" dirty="0"/>
          </a:p>
        </p:txBody>
      </p:sp>
      <p:sp>
        <p:nvSpPr>
          <p:cNvPr id="9" name="Footer Placeholder 4"/>
          <p:cNvSpPr>
            <a:spLocks noGrp="1"/>
          </p:cNvSpPr>
          <p:nvPr>
            <p:ph type="ftr" sz="quarter" idx="3"/>
          </p:nvPr>
        </p:nvSpPr>
        <p:spPr>
          <a:xfrm>
            <a:off x="5558635" y="6585303"/>
            <a:ext cx="2823365" cy="239922"/>
          </a:xfrm>
          <a:prstGeom prst="rect">
            <a:avLst/>
          </a:prstGeom>
        </p:spPr>
        <p:txBody>
          <a:bodyPr/>
          <a:lstStyle>
            <a:lvl1pPr>
              <a:defRPr sz="1000" b="1">
                <a:solidFill>
                  <a:schemeClr val="accent1">
                    <a:lumMod val="75000"/>
                  </a:schemeClr>
                </a:solidFill>
              </a:defRPr>
            </a:lvl1pPr>
            <a:extLst/>
          </a:lstStyle>
          <a:p>
            <a:r>
              <a:rPr lang="en-US" dirty="0" smtClean="0"/>
              <a:t>Hosted by the University of Arkansas</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userDrawn="1"/>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 name="Slide Number Placeholder 3"/>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
        <p:nvSpPr>
          <p:cNvPr id="6" name="Date Placeholder 3"/>
          <p:cNvSpPr>
            <a:spLocks noGrp="1"/>
          </p:cNvSpPr>
          <p:nvPr>
            <p:ph type="dt" sz="half" idx="2"/>
          </p:nvPr>
        </p:nvSpPr>
        <p:spPr>
          <a:xfrm>
            <a:off x="473670" y="6553200"/>
            <a:ext cx="4081128" cy="212725"/>
          </a:xfrm>
          <a:prstGeom prst="rect">
            <a:avLst/>
          </a:prstGeom>
        </p:spPr>
        <p:txBody>
          <a:bodyPr/>
          <a:lstStyle>
            <a:lvl1pPr>
              <a:defRPr sz="1000">
                <a:solidFill>
                  <a:schemeClr val="accent1">
                    <a:lumMod val="75000"/>
                  </a:schemeClr>
                </a:solidFill>
              </a:defRPr>
            </a:lvl1pPr>
            <a:extLst/>
          </a:lstStyle>
          <a:p>
            <a:r>
              <a:rPr lang="en-US" dirty="0" smtClean="0"/>
              <a:t>Prepared by David Douglas, University of Arkansas</a:t>
            </a:r>
            <a:endParaRPr lang="en-US" dirty="0"/>
          </a:p>
        </p:txBody>
      </p:sp>
      <p:sp>
        <p:nvSpPr>
          <p:cNvPr id="8" name="Footer Placeholder 4"/>
          <p:cNvSpPr>
            <a:spLocks noGrp="1"/>
          </p:cNvSpPr>
          <p:nvPr>
            <p:ph type="ftr" sz="quarter" idx="3"/>
          </p:nvPr>
        </p:nvSpPr>
        <p:spPr>
          <a:xfrm>
            <a:off x="5558635" y="6585303"/>
            <a:ext cx="2823365" cy="239922"/>
          </a:xfrm>
          <a:prstGeom prst="rect">
            <a:avLst/>
          </a:prstGeom>
        </p:spPr>
        <p:txBody>
          <a:bodyPr/>
          <a:lstStyle>
            <a:lvl1pPr>
              <a:defRPr sz="1000" b="1">
                <a:solidFill>
                  <a:schemeClr val="accent1">
                    <a:lumMod val="75000"/>
                  </a:schemeClr>
                </a:solidFill>
              </a:defRPr>
            </a:lvl1pPr>
            <a:extLst/>
          </a:lstStyle>
          <a:p>
            <a:r>
              <a:rPr lang="en-US" dirty="0" smtClean="0"/>
              <a:t>Hosted by the University of Arkansas</a:t>
            </a:r>
            <a:endParaRPr lang="en-US" dirty="0"/>
          </a:p>
        </p:txBody>
      </p:sp>
      <p:sp>
        <p:nvSpPr>
          <p:cNvPr id="9" name="Rectangle 8"/>
          <p:cNvSpPr/>
          <p:nvPr userDrawn="1"/>
        </p:nvSpPr>
        <p:spPr>
          <a:xfrm>
            <a:off x="381000" y="27801"/>
            <a:ext cx="2206053" cy="276999"/>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smtClean="0">
                <a:ln>
                  <a:noFill/>
                </a:ln>
                <a:solidFill>
                  <a:srgbClr val="C00000"/>
                </a:solidFill>
                <a:effectLst/>
                <a:uLnTx/>
                <a:uFillTx/>
                <a:latin typeface="+mn-lt"/>
                <a:ea typeface="+mn-ea"/>
                <a:cs typeface="+mn-cs"/>
              </a:rPr>
              <a:t>IBM SPSS Modeler 14.2</a:t>
            </a:r>
            <a:endParaRPr kumimoji="0" lang="en-US" sz="1200" b="1" i="1" u="none" strike="noStrike" kern="1200" cap="none" spc="0" normalizeH="0" baseline="0" noProof="0" dirty="0">
              <a:ln>
                <a:noFill/>
              </a:ln>
              <a:solidFill>
                <a:srgbClr val="C00000"/>
              </a:solidFill>
              <a:effectLst/>
              <a:uLnTx/>
              <a:uFillTx/>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Slide Number Placeholder 6"/>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
        <p:nvSpPr>
          <p:cNvPr id="8" name="Date Placeholder 3"/>
          <p:cNvSpPr>
            <a:spLocks noGrp="1"/>
          </p:cNvSpPr>
          <p:nvPr>
            <p:ph type="dt" sz="half" idx="13"/>
          </p:nvPr>
        </p:nvSpPr>
        <p:spPr>
          <a:xfrm>
            <a:off x="473670" y="6553200"/>
            <a:ext cx="4081128" cy="212725"/>
          </a:xfrm>
          <a:prstGeom prst="rect">
            <a:avLst/>
          </a:prstGeom>
        </p:spPr>
        <p:txBody>
          <a:bodyPr/>
          <a:lstStyle>
            <a:lvl1pPr>
              <a:defRPr sz="1000">
                <a:solidFill>
                  <a:schemeClr val="accent1">
                    <a:lumMod val="75000"/>
                  </a:schemeClr>
                </a:solidFill>
              </a:defRPr>
            </a:lvl1pPr>
            <a:extLst/>
          </a:lstStyle>
          <a:p>
            <a:r>
              <a:rPr lang="en-US" dirty="0" smtClean="0"/>
              <a:t>Prepared by David Douglas, University of Arkansas</a:t>
            </a:r>
            <a:endParaRPr lang="en-US" dirty="0"/>
          </a:p>
        </p:txBody>
      </p:sp>
      <p:sp>
        <p:nvSpPr>
          <p:cNvPr id="9" name="Footer Placeholder 4"/>
          <p:cNvSpPr>
            <a:spLocks noGrp="1"/>
          </p:cNvSpPr>
          <p:nvPr>
            <p:ph type="ftr" sz="quarter" idx="3"/>
          </p:nvPr>
        </p:nvSpPr>
        <p:spPr>
          <a:xfrm>
            <a:off x="5558635" y="6585303"/>
            <a:ext cx="2823365" cy="239922"/>
          </a:xfrm>
          <a:prstGeom prst="rect">
            <a:avLst/>
          </a:prstGeom>
        </p:spPr>
        <p:txBody>
          <a:bodyPr/>
          <a:lstStyle>
            <a:lvl1pPr>
              <a:defRPr sz="1000" b="1">
                <a:solidFill>
                  <a:schemeClr val="accent1">
                    <a:lumMod val="75000"/>
                  </a:schemeClr>
                </a:solidFill>
              </a:defRPr>
            </a:lvl1pPr>
            <a:extLst/>
          </a:lstStyle>
          <a:p>
            <a:r>
              <a:rPr lang="en-US" dirty="0" smtClean="0"/>
              <a:t>Hosted by the University of Arkansas</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Slide Number Placeholder 6"/>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
        <p:nvSpPr>
          <p:cNvPr id="10" name="Date Placeholder 3"/>
          <p:cNvSpPr>
            <a:spLocks noGrp="1"/>
          </p:cNvSpPr>
          <p:nvPr>
            <p:ph type="dt" sz="half" idx="13"/>
          </p:nvPr>
        </p:nvSpPr>
        <p:spPr>
          <a:xfrm>
            <a:off x="473670" y="6553200"/>
            <a:ext cx="4081128" cy="212725"/>
          </a:xfrm>
          <a:prstGeom prst="rect">
            <a:avLst/>
          </a:prstGeom>
        </p:spPr>
        <p:txBody>
          <a:bodyPr/>
          <a:lstStyle>
            <a:lvl1pPr>
              <a:defRPr sz="1000">
                <a:solidFill>
                  <a:schemeClr val="accent1">
                    <a:lumMod val="75000"/>
                  </a:schemeClr>
                </a:solidFill>
              </a:defRPr>
            </a:lvl1pPr>
            <a:extLst/>
          </a:lstStyle>
          <a:p>
            <a:r>
              <a:rPr lang="en-US" dirty="0" smtClean="0"/>
              <a:t>Prepared by David Douglas, University of Arkansas</a:t>
            </a:r>
            <a:endParaRPr lang="en-US" dirty="0"/>
          </a:p>
        </p:txBody>
      </p:sp>
      <p:sp>
        <p:nvSpPr>
          <p:cNvPr id="12" name="Footer Placeholder 4"/>
          <p:cNvSpPr>
            <a:spLocks noGrp="1"/>
          </p:cNvSpPr>
          <p:nvPr>
            <p:ph type="ftr" sz="quarter" idx="3"/>
          </p:nvPr>
        </p:nvSpPr>
        <p:spPr>
          <a:xfrm>
            <a:off x="5558635" y="6585303"/>
            <a:ext cx="2823365" cy="239922"/>
          </a:xfrm>
          <a:prstGeom prst="rect">
            <a:avLst/>
          </a:prstGeom>
        </p:spPr>
        <p:txBody>
          <a:bodyPr/>
          <a:lstStyle>
            <a:lvl1pPr>
              <a:defRPr sz="1000" b="1">
                <a:solidFill>
                  <a:schemeClr val="accent1">
                    <a:lumMod val="75000"/>
                  </a:schemeClr>
                </a:solidFill>
              </a:defRPr>
            </a:lvl1pPr>
            <a:extLst/>
          </a:lstStyle>
          <a:p>
            <a:r>
              <a:rPr lang="en-US" dirty="0" smtClean="0"/>
              <a:t>Hosted by the University of Arkansas</a:t>
            </a:r>
            <a:endParaRPr lang="en-US" dirty="0"/>
          </a:p>
        </p:txBody>
      </p:sp>
      <p:sp>
        <p:nvSpPr>
          <p:cNvPr id="13" name="Rectangle 12"/>
          <p:cNvSpPr/>
          <p:nvPr userDrawn="1"/>
        </p:nvSpPr>
        <p:spPr>
          <a:xfrm>
            <a:off x="381000" y="27801"/>
            <a:ext cx="2206053" cy="276999"/>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smtClean="0">
                <a:ln>
                  <a:noFill/>
                </a:ln>
                <a:solidFill>
                  <a:srgbClr val="C00000"/>
                </a:solidFill>
                <a:effectLst/>
                <a:uLnTx/>
                <a:uFillTx/>
                <a:latin typeface="+mn-lt"/>
                <a:ea typeface="+mn-ea"/>
                <a:cs typeface="+mn-cs"/>
              </a:rPr>
              <a:t>IBM SPSS Modeler 14.2</a:t>
            </a:r>
            <a:endParaRPr kumimoji="0" lang="en-US" sz="1200" b="1" i="1" u="none" strike="noStrike" kern="1200" cap="none" spc="0" normalizeH="0" baseline="0" noProof="0" dirty="0">
              <a:ln>
                <a:noFill/>
              </a:ln>
              <a:solidFill>
                <a:srgbClr val="C00000"/>
              </a:solidFill>
              <a:effectLst/>
              <a:uLnTx/>
              <a:uFillTx/>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457200" y="38100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457200" y="1524000"/>
            <a:ext cx="8153400" cy="4495800"/>
          </a:xfrm>
          <a:prstGeom prst="rect">
            <a:avLst/>
          </a:prstGeom>
        </p:spPr>
        <p:txBody>
          <a:bodyPr vert="horz" lIns="182880" tIns="91440">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5" name="Slide Number Placeholder 4"/>
          <p:cNvSpPr>
            <a:spLocks noGrp="1"/>
          </p:cNvSpPr>
          <p:nvPr>
            <p:ph type="sldNum" sz="quarter" idx="4"/>
          </p:nvPr>
        </p:nvSpPr>
        <p:spPr>
          <a:xfrm>
            <a:off x="8348328" y="6553200"/>
            <a:ext cx="457200" cy="212725"/>
          </a:xfrm>
          <a:prstGeom prst="rect">
            <a:avLst/>
          </a:prstGeom>
        </p:spPr>
        <p:txBody>
          <a:bodyPr vert="horz" anchor="b"/>
          <a:lstStyle>
            <a:lvl1pPr algn="r" eaLnBrk="1" latinLnBrk="0" hangingPunct="1">
              <a:defRPr kumimoji="0" sz="1000">
                <a:solidFill>
                  <a:schemeClr val="tx2">
                    <a:lumMod val="75000"/>
                  </a:schemeClr>
                </a:solidFill>
              </a:defRPr>
            </a:lvl1pPr>
            <a:extLst/>
          </a:lstStyle>
          <a:p>
            <a:fld id="{91974DF9-AD47-4691-BA21-BBFCE3637A9A}" type="slidenum">
              <a:rPr lang="en-US" smtClean="0"/>
              <a:pPr/>
              <a:t>‹#›</a:t>
            </a:fld>
            <a:endParaRPr lang="en-US"/>
          </a:p>
        </p:txBody>
      </p:sp>
      <p:sp>
        <p:nvSpPr>
          <p:cNvPr id="8" name="Date Placeholder 3"/>
          <p:cNvSpPr>
            <a:spLocks noGrp="1"/>
          </p:cNvSpPr>
          <p:nvPr>
            <p:ph type="dt" sz="half" idx="2"/>
          </p:nvPr>
        </p:nvSpPr>
        <p:spPr>
          <a:xfrm>
            <a:off x="473670" y="6553200"/>
            <a:ext cx="4081128" cy="212725"/>
          </a:xfrm>
          <a:prstGeom prst="rect">
            <a:avLst/>
          </a:prstGeom>
        </p:spPr>
        <p:txBody>
          <a:bodyPr/>
          <a:lstStyle>
            <a:lvl1pPr>
              <a:defRPr sz="1000">
                <a:solidFill>
                  <a:schemeClr val="accent1">
                    <a:lumMod val="75000"/>
                  </a:schemeClr>
                </a:solidFill>
              </a:defRPr>
            </a:lvl1pPr>
            <a:extLst/>
          </a:lstStyle>
          <a:p>
            <a:r>
              <a:rPr lang="en-US" dirty="0" smtClean="0"/>
              <a:t>Prepared by David Douglas, University of Arkansas</a:t>
            </a:r>
            <a:endParaRPr lang="en-US" dirty="0"/>
          </a:p>
        </p:txBody>
      </p:sp>
      <p:sp>
        <p:nvSpPr>
          <p:cNvPr id="9" name="Footer Placeholder 4"/>
          <p:cNvSpPr>
            <a:spLocks noGrp="1"/>
          </p:cNvSpPr>
          <p:nvPr>
            <p:ph type="ftr" sz="quarter" idx="3"/>
          </p:nvPr>
        </p:nvSpPr>
        <p:spPr>
          <a:xfrm>
            <a:off x="5558635" y="6585303"/>
            <a:ext cx="2823365" cy="239922"/>
          </a:xfrm>
          <a:prstGeom prst="rect">
            <a:avLst/>
          </a:prstGeom>
        </p:spPr>
        <p:txBody>
          <a:bodyPr/>
          <a:lstStyle>
            <a:lvl1pPr>
              <a:defRPr sz="1000" b="1">
                <a:solidFill>
                  <a:schemeClr val="accent1">
                    <a:lumMod val="75000"/>
                  </a:schemeClr>
                </a:solidFill>
              </a:defRPr>
            </a:lvl1pPr>
            <a:extLst/>
          </a:lstStyle>
          <a:p>
            <a:r>
              <a:rPr lang="en-US" dirty="0" smtClean="0"/>
              <a:t>Hosted by the University of Arkansas</a:t>
            </a:r>
            <a:endParaRPr lang="en-US" dirty="0"/>
          </a:p>
        </p:txBody>
      </p:sp>
      <p:sp>
        <p:nvSpPr>
          <p:cNvPr id="10" name="Rectangle 9"/>
          <p:cNvSpPr/>
          <p:nvPr userDrawn="1"/>
        </p:nvSpPr>
        <p:spPr>
          <a:xfrm>
            <a:off x="381000" y="27801"/>
            <a:ext cx="2206053" cy="276999"/>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smtClean="0">
                <a:ln>
                  <a:noFill/>
                </a:ln>
                <a:solidFill>
                  <a:srgbClr val="C00000"/>
                </a:solidFill>
                <a:effectLst/>
                <a:uLnTx/>
                <a:uFillTx/>
                <a:latin typeface="+mn-lt"/>
                <a:ea typeface="+mn-ea"/>
                <a:cs typeface="+mn-cs"/>
              </a:rPr>
              <a:t>IBM SPSS Modeler 14.2</a:t>
            </a:r>
            <a:endParaRPr kumimoji="0" lang="en-US" sz="1200" b="1" i="1" u="none" strike="noStrike" kern="1200" cap="none" spc="0" normalizeH="0" baseline="0" noProof="0" dirty="0">
              <a:ln>
                <a:noFill/>
              </a:ln>
              <a:solidFill>
                <a:srgbClr val="C00000"/>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eaLnBrk="1" latinLnBrk="0" hangingPunct="1">
        <a:spcBef>
          <a:spcPct val="0"/>
        </a:spcBef>
        <a:buNone/>
        <a:defRPr kumimoji="0" sz="28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4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0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0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8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6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notesSlide" Target="../notesSlides/notesSlide14.xml"/><Relationship Id="rId7"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0.wmf"/><Relationship Id="rId5" Type="http://schemas.openxmlformats.org/officeDocument/2006/relationships/oleObject" Target="../embeddings/oleObject8.bin"/><Relationship Id="rId10" Type="http://schemas.openxmlformats.org/officeDocument/2006/relationships/image" Target="../media/image12.wmf"/><Relationship Id="rId4" Type="http://schemas.openxmlformats.org/officeDocument/2006/relationships/image" Target="../media/image2.png"/><Relationship Id="rId9" Type="http://schemas.openxmlformats.org/officeDocument/2006/relationships/oleObject" Target="../embeddings/oleObject10.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3.wmf"/><Relationship Id="rId5" Type="http://schemas.openxmlformats.org/officeDocument/2006/relationships/oleObject" Target="../embeddings/oleObject11.bin"/><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notesSlide" Target="../notesSlides/notesSlide5.xml"/><Relationship Id="rId7" Type="http://schemas.openxmlformats.org/officeDocument/2006/relationships/image" Target="../media/image8.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wmf"/><Relationship Id="rId11" Type="http://schemas.openxmlformats.org/officeDocument/2006/relationships/image" Target="../media/image7.wmf"/><Relationship Id="rId5" Type="http://schemas.openxmlformats.org/officeDocument/2006/relationships/oleObject" Target="../embeddings/oleObject1.bin"/><Relationship Id="rId10" Type="http://schemas.openxmlformats.org/officeDocument/2006/relationships/oleObject" Target="../embeddings/oleObject3.bin"/><Relationship Id="rId4" Type="http://schemas.openxmlformats.org/officeDocument/2006/relationships/image" Target="../media/image2.png"/><Relationship Id="rId9" Type="http://schemas.openxmlformats.org/officeDocument/2006/relationships/image" Target="../media/image6.wmf"/></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6.xml"/><Relationship Id="rId7" Type="http://schemas.openxmlformats.org/officeDocument/2006/relationships/image" Target="../media/image8.e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wmf"/><Relationship Id="rId11" Type="http://schemas.openxmlformats.org/officeDocument/2006/relationships/image" Target="../media/image7.wmf"/><Relationship Id="rId5" Type="http://schemas.openxmlformats.org/officeDocument/2006/relationships/oleObject" Target="../embeddings/oleObject4.bin"/><Relationship Id="rId10" Type="http://schemas.openxmlformats.org/officeDocument/2006/relationships/oleObject" Target="../embeddings/oleObject6.bin"/><Relationship Id="rId4" Type="http://schemas.openxmlformats.org/officeDocument/2006/relationships/image" Target="../media/image2.png"/><Relationship Id="rId9" Type="http://schemas.openxmlformats.org/officeDocument/2006/relationships/image" Target="../media/image6.wmf"/></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9.wmf"/><Relationship Id="rId5" Type="http://schemas.openxmlformats.org/officeDocument/2006/relationships/oleObject" Target="../embeddings/oleObject7.bin"/><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dirty="0" smtClean="0"/>
              <a:t>Data Mining Concepts</a:t>
            </a:r>
            <a:endParaRPr lang="en-US" sz="4000" dirty="0"/>
          </a:p>
        </p:txBody>
      </p:sp>
      <p:sp>
        <p:nvSpPr>
          <p:cNvPr id="3" name="Subtitle 2"/>
          <p:cNvSpPr>
            <a:spLocks noGrp="1"/>
          </p:cNvSpPr>
          <p:nvPr>
            <p:ph type="subTitle" idx="1"/>
          </p:nvPr>
        </p:nvSpPr>
        <p:spPr/>
        <p:txBody>
          <a:bodyPr/>
          <a:lstStyle/>
          <a:p>
            <a:r>
              <a:rPr lang="en-US" dirty="0" smtClean="0"/>
              <a:t>Introduction to Directed Data Mining: Neural Networks</a:t>
            </a:r>
          </a:p>
        </p:txBody>
      </p:sp>
      <p:sp>
        <p:nvSpPr>
          <p:cNvPr id="4" name="Date Placeholder 3"/>
          <p:cNvSpPr>
            <a:spLocks noGrp="1"/>
          </p:cNvSpPr>
          <p:nvPr>
            <p:ph type="dt" sz="half" idx="10"/>
          </p:nvPr>
        </p:nvSpPr>
        <p:spPr>
          <a:xfrm>
            <a:off x="457200" y="6553200"/>
            <a:ext cx="4081128" cy="212725"/>
          </a:xfrm>
        </p:spPr>
        <p:txBody>
          <a:bodyPr/>
          <a:lstStyle/>
          <a:p>
            <a:r>
              <a:rPr lang="en-US" dirty="0" smtClean="0"/>
              <a:t>Prepared by David Douglas, University of Arkansas</a:t>
            </a:r>
            <a:endParaRPr lang="en-US" dirty="0"/>
          </a:p>
        </p:txBody>
      </p:sp>
      <p:sp>
        <p:nvSpPr>
          <p:cNvPr id="5" name="Footer Placeholder 4"/>
          <p:cNvSpPr>
            <a:spLocks noGrp="1"/>
          </p:cNvSpPr>
          <p:nvPr>
            <p:ph type="ftr" sz="quarter" idx="11"/>
          </p:nvPr>
        </p:nvSpPr>
        <p:spPr>
          <a:xfrm>
            <a:off x="5410200" y="6553200"/>
            <a:ext cx="3048000" cy="212725"/>
          </a:xfrm>
        </p:spPr>
        <p:txBody>
          <a:bodyPr/>
          <a:lstStyle/>
          <a:p>
            <a:r>
              <a:rPr lang="en-US" dirty="0" smtClean="0"/>
              <a:t>Hosted by the University of Arkansas</a:t>
            </a:r>
            <a:endParaRPr lang="en-US" dirty="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1</a:t>
            </a:fld>
            <a:endParaRPr kumimoji="0" lang="en-US"/>
          </a:p>
        </p:txBody>
      </p:sp>
      <p:sp>
        <p:nvSpPr>
          <p:cNvPr id="7" name="Footer Placeholder 4"/>
          <p:cNvSpPr txBox="1">
            <a:spLocks/>
          </p:cNvSpPr>
          <p:nvPr/>
        </p:nvSpPr>
        <p:spPr>
          <a:xfrm>
            <a:off x="381000" y="76200"/>
            <a:ext cx="3048000" cy="2127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smtClean="0">
                <a:ln>
                  <a:noFill/>
                </a:ln>
                <a:solidFill>
                  <a:srgbClr val="C00000"/>
                </a:solidFill>
                <a:effectLst/>
                <a:uLnTx/>
                <a:uFillTx/>
                <a:latin typeface="+mn-lt"/>
                <a:ea typeface="+mn-ea"/>
                <a:cs typeface="+mn-cs"/>
              </a:rPr>
              <a:t>IBM SPSS </a:t>
            </a:r>
            <a:endParaRPr kumimoji="0" lang="en-US" sz="1200" b="1" i="1" u="none" strike="noStrike" kern="1200" cap="none" spc="0" normalizeH="0" baseline="0" noProof="0" dirty="0">
              <a:ln>
                <a:noFill/>
              </a:ln>
              <a:solidFill>
                <a:srgbClr val="C000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z="4000" b="1" smtClean="0"/>
              <a:t>Neural Networks </a:t>
            </a:r>
            <a:r>
              <a:rPr lang="en-US" sz="1200" b="1" smtClean="0"/>
              <a:t>(Cont)</a:t>
            </a:r>
            <a:endParaRPr lang="en-US" sz="4000" b="1" smtClean="0"/>
          </a:p>
        </p:txBody>
      </p:sp>
      <p:sp>
        <p:nvSpPr>
          <p:cNvPr id="13318" name="Footer Placeholder 5"/>
          <p:cNvSpPr>
            <a:spLocks noGrp="1"/>
          </p:cNvSpPr>
          <p:nvPr>
            <p:ph type="ftr" sz="quarter" idx="11"/>
          </p:nvPr>
        </p:nvSpPr>
        <p:spPr>
          <a:noFill/>
        </p:spPr>
        <p:txBody>
          <a:bodyPr/>
          <a:lstStyle/>
          <a:p>
            <a:r>
              <a:rPr lang="en-US" dirty="0" smtClean="0"/>
              <a:t>Hosted by the University of Arkansas</a:t>
            </a:r>
          </a:p>
        </p:txBody>
      </p:sp>
      <p:sp>
        <p:nvSpPr>
          <p:cNvPr id="13317" name="Slide Number Placeholder 4"/>
          <p:cNvSpPr>
            <a:spLocks noGrp="1"/>
          </p:cNvSpPr>
          <p:nvPr>
            <p:ph type="sldNum" sz="quarter" idx="12"/>
          </p:nvPr>
        </p:nvSpPr>
        <p:spPr>
          <a:noFill/>
        </p:spPr>
        <p:txBody>
          <a:bodyPr/>
          <a:lstStyle/>
          <a:p>
            <a:fld id="{1B00B61C-F73B-42C7-81DD-CAE5ACEEBECE}" type="slidenum">
              <a:rPr lang="en-US" smtClean="0"/>
              <a:pPr/>
              <a:t>10</a:t>
            </a:fld>
            <a:endParaRPr lang="en-US" smtClean="0"/>
          </a:p>
        </p:txBody>
      </p:sp>
      <p:sp>
        <p:nvSpPr>
          <p:cNvPr id="13315" name="Rectangle 3"/>
          <p:cNvSpPr>
            <a:spLocks noChangeArrowheads="1"/>
          </p:cNvSpPr>
          <p:nvPr/>
        </p:nvSpPr>
        <p:spPr bwMode="auto">
          <a:xfrm>
            <a:off x="1905000" y="1295400"/>
            <a:ext cx="7086600" cy="5029200"/>
          </a:xfrm>
          <a:prstGeom prst="rect">
            <a:avLst/>
          </a:prstGeom>
          <a:noFill/>
          <a:ln w="9525">
            <a:noFill/>
            <a:miter lim="800000"/>
            <a:headEnd/>
            <a:tailEnd/>
          </a:ln>
        </p:spPr>
        <p:txBody>
          <a:bodyPr/>
          <a:lstStyle/>
          <a:p>
            <a:pPr marL="742950" lvl="1" indent="-285750" eaLnBrk="1" hangingPunct="1">
              <a:spcBef>
                <a:spcPct val="20000"/>
              </a:spcBef>
              <a:buClr>
                <a:srgbClr val="104270"/>
              </a:buClr>
              <a:buFont typeface="Wingdings 2" pitchFamily="18" charset="2"/>
              <a:buBlip>
                <a:blip r:embed="rId3"/>
              </a:buBlip>
            </a:pPr>
            <a:endParaRPr lang="en-US">
              <a:solidFill>
                <a:srgbClr val="000000"/>
              </a:solidFill>
              <a:latin typeface="Arial" charset="0"/>
            </a:endParaRPr>
          </a:p>
          <a:p>
            <a:pPr marL="742950" lvl="1" indent="-285750" eaLnBrk="1" hangingPunct="1">
              <a:spcBef>
                <a:spcPct val="20000"/>
              </a:spcBef>
              <a:buClr>
                <a:srgbClr val="104270"/>
              </a:buClr>
              <a:buFont typeface="Wingdings 2" pitchFamily="18" charset="2"/>
              <a:buNone/>
            </a:pPr>
            <a:endParaRPr lang="en-US">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3"/>
              </a:buBlip>
            </a:pPr>
            <a:endParaRPr lang="en-US">
              <a:solidFill>
                <a:srgbClr val="000000"/>
              </a:solidFill>
              <a:latin typeface="Arial" charset="0"/>
            </a:endParaRPr>
          </a:p>
        </p:txBody>
      </p:sp>
      <p:sp>
        <p:nvSpPr>
          <p:cNvPr id="13316" name="Rectangle 4"/>
          <p:cNvSpPr>
            <a:spLocks noChangeArrowheads="1"/>
          </p:cNvSpPr>
          <p:nvPr/>
        </p:nvSpPr>
        <p:spPr bwMode="auto">
          <a:xfrm>
            <a:off x="914400" y="1219200"/>
            <a:ext cx="7239000" cy="5257800"/>
          </a:xfrm>
          <a:prstGeom prst="rect">
            <a:avLst/>
          </a:prstGeom>
          <a:noFill/>
          <a:ln w="9525">
            <a:noFill/>
            <a:miter lim="800000"/>
            <a:headEnd/>
            <a:tailEnd/>
          </a:ln>
        </p:spPr>
        <p:txBody>
          <a:bodyPr/>
          <a:lstStyle/>
          <a:p>
            <a:pPr marL="342900" indent="-342900" eaLnBrk="1" hangingPunct="1">
              <a:spcBef>
                <a:spcPct val="20000"/>
              </a:spcBef>
              <a:buClr>
                <a:srgbClr val="104270"/>
              </a:buClr>
              <a:buFont typeface="Wingdings 2" pitchFamily="18" charset="2"/>
              <a:buBlip>
                <a:blip r:embed="rId3"/>
              </a:buBlip>
            </a:pPr>
            <a:r>
              <a:rPr lang="en-US" sz="2400" b="1" dirty="0">
                <a:latin typeface="Arial" charset="0"/>
              </a:rPr>
              <a:t>Data Mining Software</a:t>
            </a:r>
          </a:p>
          <a:p>
            <a:pPr marL="742950" lvl="1" indent="-285750" eaLnBrk="1" hangingPunct="1">
              <a:spcBef>
                <a:spcPct val="20000"/>
              </a:spcBef>
              <a:buClr>
                <a:srgbClr val="104270"/>
              </a:buClr>
              <a:buFont typeface="Wingdings 2" pitchFamily="18" charset="2"/>
              <a:buBlip>
                <a:blip r:embed="rId3"/>
              </a:buBlip>
            </a:pPr>
            <a:r>
              <a:rPr lang="en-US" dirty="0">
                <a:solidFill>
                  <a:srgbClr val="000000"/>
                </a:solidFill>
                <a:latin typeface="Arial" charset="0"/>
              </a:rPr>
              <a:t>Note that most modern data mining software takes care of these issues for you. But you need to be aware that it is happening and what default setting are being used.</a:t>
            </a:r>
          </a:p>
          <a:p>
            <a:pPr marL="742950" lvl="1" indent="-285750" eaLnBrk="1" hangingPunct="1">
              <a:spcBef>
                <a:spcPct val="20000"/>
              </a:spcBef>
              <a:buClr>
                <a:srgbClr val="104270"/>
              </a:buClr>
              <a:buFont typeface="Wingdings 2" pitchFamily="18" charset="2"/>
              <a:buBlip>
                <a:blip r:embed="rId3"/>
              </a:buBlip>
            </a:pPr>
            <a:r>
              <a:rPr lang="en-US" dirty="0">
                <a:solidFill>
                  <a:srgbClr val="000000"/>
                </a:solidFill>
                <a:latin typeface="Arial" charset="0"/>
              </a:rPr>
              <a:t>For example, the following was taken from the PASW Modeler 13 Help topics describing binary set encoding—an advanced topic</a:t>
            </a:r>
          </a:p>
          <a:p>
            <a:pPr marL="742950" lvl="1" indent="-285750" eaLnBrk="1" hangingPunct="1">
              <a:spcBef>
                <a:spcPct val="20000"/>
              </a:spcBef>
              <a:buClr>
                <a:srgbClr val="104270"/>
              </a:buClr>
              <a:buFont typeface="Wingdings 2" pitchFamily="18" charset="2"/>
              <a:buBlip>
                <a:blip r:embed="rId3"/>
              </a:buBlip>
            </a:pPr>
            <a:r>
              <a:rPr lang="en-US" sz="1600" b="1" dirty="0" smtClean="0">
                <a:solidFill>
                  <a:srgbClr val="000000"/>
                </a:solidFill>
                <a:latin typeface="Arial" charset="0"/>
              </a:rPr>
              <a:t>Use </a:t>
            </a:r>
            <a:r>
              <a:rPr lang="en-US" sz="1600" b="1" dirty="0">
                <a:solidFill>
                  <a:srgbClr val="000000"/>
                </a:solidFill>
                <a:latin typeface="Arial" charset="0"/>
              </a:rPr>
              <a:t>binary set encoding</a:t>
            </a:r>
            <a:r>
              <a:rPr lang="en-US" sz="1600" dirty="0">
                <a:solidFill>
                  <a:srgbClr val="000000"/>
                </a:solidFill>
                <a:latin typeface="Arial" charset="0"/>
              </a:rPr>
              <a:t>. If this option is selected, a compressed binary encoding scheme for set fields is used.  This option allows you to more easily build neural net models using set fields with large numbers of values as inputs. However, if you use this option, you may need to increase the complexity of the network architecture (by adding more hidden units or more hidden layers) to allow the network to properly use the compressed information in binary encoded set fields. Note: The </a:t>
            </a:r>
            <a:r>
              <a:rPr lang="en-US" sz="1600" dirty="0" err="1">
                <a:solidFill>
                  <a:srgbClr val="000000"/>
                </a:solidFill>
                <a:latin typeface="Arial" charset="0"/>
              </a:rPr>
              <a:t>simplemax</a:t>
            </a:r>
            <a:r>
              <a:rPr lang="en-US" sz="1600" dirty="0">
                <a:solidFill>
                  <a:srgbClr val="000000"/>
                </a:solidFill>
                <a:latin typeface="Arial" charset="0"/>
              </a:rPr>
              <a:t> and </a:t>
            </a:r>
            <a:r>
              <a:rPr lang="en-US" sz="1600" dirty="0" err="1">
                <a:solidFill>
                  <a:srgbClr val="000000"/>
                </a:solidFill>
                <a:latin typeface="Arial" charset="0"/>
              </a:rPr>
              <a:t>softmax</a:t>
            </a:r>
            <a:r>
              <a:rPr lang="en-US" sz="1600" dirty="0">
                <a:solidFill>
                  <a:srgbClr val="000000"/>
                </a:solidFill>
                <a:latin typeface="Arial" charset="0"/>
              </a:rPr>
              <a:t> scoring methods, SQL generation, and export to PMML are not supported for models </a:t>
            </a:r>
            <a:r>
              <a:rPr lang="en-US" sz="1600" dirty="0" smtClean="0">
                <a:solidFill>
                  <a:srgbClr val="000000"/>
                </a:solidFill>
                <a:latin typeface="Arial" charset="0"/>
              </a:rPr>
              <a:t>that  </a:t>
            </a:r>
            <a:r>
              <a:rPr lang="en-US" sz="1600" dirty="0">
                <a:solidFill>
                  <a:srgbClr val="000000"/>
                </a:solidFill>
                <a:latin typeface="Arial" charset="0"/>
              </a:rPr>
              <a:t>use binary set encoding</a:t>
            </a:r>
            <a:r>
              <a:rPr lang="en-US" sz="2800" dirty="0">
                <a:solidFill>
                  <a:srgbClr val="000000"/>
                </a:solidFill>
                <a:latin typeface="Arial" charset="0"/>
              </a:rPr>
              <a:t> </a:t>
            </a:r>
            <a:endParaRPr lang="en-US" dirty="0">
              <a:solidFill>
                <a:srgbClr val="000000"/>
              </a:solidFill>
              <a:latin typeface="Arial" charset="0"/>
            </a:endParaRPr>
          </a:p>
          <a:p>
            <a:pPr marL="342900" indent="-342900" eaLnBrk="1" hangingPunct="1">
              <a:spcBef>
                <a:spcPct val="20000"/>
              </a:spcBef>
              <a:buClr>
                <a:srgbClr val="104270"/>
              </a:buClr>
              <a:buFont typeface="Wingdings 2" pitchFamily="18" charset="2"/>
              <a:buNone/>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3"/>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3"/>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3"/>
              </a:buBlip>
            </a:pPr>
            <a:endParaRPr lang="en-US" sz="2100" dirty="0">
              <a:solidFill>
                <a:srgbClr val="000000"/>
              </a:solidFill>
              <a:latin typeface="Arial" charset="0"/>
            </a:endParaRPr>
          </a:p>
          <a:p>
            <a:pPr marL="742950" lvl="1" indent="-285750" eaLnBrk="1" hangingPunct="1">
              <a:spcBef>
                <a:spcPct val="20000"/>
              </a:spcBef>
              <a:buClr>
                <a:srgbClr val="104270"/>
              </a:buClr>
              <a:buFont typeface="Wingdings 2" pitchFamily="18" charset="2"/>
              <a:buNone/>
            </a:pPr>
            <a:endParaRPr lang="en-US" sz="19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3"/>
              </a:buBlip>
            </a:pPr>
            <a:endParaRPr lang="en-US" sz="2200"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3"/>
              </a:buBlip>
            </a:pPr>
            <a:endParaRPr lang="en-US" sz="1900"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3"/>
              </a:buBlip>
            </a:pPr>
            <a:endParaRPr lang="en-US" sz="1900" dirty="0">
              <a:solidFill>
                <a:srgbClr val="000000"/>
              </a:solidFill>
              <a:latin typeface="Arial" charset="0"/>
            </a:endParaRPr>
          </a:p>
          <a:p>
            <a:pPr marL="742950" lvl="1" indent="-285750" eaLnBrk="1" hangingPunct="1">
              <a:spcBef>
                <a:spcPct val="20000"/>
              </a:spcBef>
              <a:buClr>
                <a:srgbClr val="104270"/>
              </a:buClr>
              <a:buFont typeface="Wingdings 2" pitchFamily="18" charset="2"/>
              <a:buNone/>
            </a:pPr>
            <a:endParaRPr lang="en-US"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3"/>
              </a:buBlip>
            </a:pPr>
            <a:endParaRPr lang="en-US" dirty="0">
              <a:solidFill>
                <a:srgbClr val="000000"/>
              </a:solidFill>
              <a:latin typeface="Arial" charset="0"/>
            </a:endParaRPr>
          </a:p>
        </p:txBody>
      </p:sp>
      <p:sp>
        <p:nvSpPr>
          <p:cNvPr id="8" name="Date Placeholder 3"/>
          <p:cNvSpPr>
            <a:spLocks noGrp="1"/>
          </p:cNvSpPr>
          <p:nvPr>
            <p:ph type="dt" sz="half" idx="10"/>
          </p:nvPr>
        </p:nvSpPr>
        <p:spPr>
          <a:xfrm>
            <a:off x="457200" y="6553200"/>
            <a:ext cx="4081128" cy="212725"/>
          </a:xfrm>
        </p:spPr>
        <p:txBody>
          <a:bodyPr/>
          <a:lstStyle/>
          <a:p>
            <a:r>
              <a:rPr lang="en-US" dirty="0" smtClean="0"/>
              <a:t>Prepared by David Douglas, University of Arkansas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304800"/>
            <a:ext cx="8183880" cy="1051560"/>
          </a:xfrm>
        </p:spPr>
        <p:txBody>
          <a:bodyPr/>
          <a:lstStyle/>
          <a:p>
            <a:pPr eaLnBrk="1" hangingPunct="1"/>
            <a:r>
              <a:rPr lang="en-US" sz="4000" b="1" dirty="0" smtClean="0"/>
              <a:t>A Numeric Example</a:t>
            </a:r>
          </a:p>
        </p:txBody>
      </p:sp>
      <p:sp>
        <p:nvSpPr>
          <p:cNvPr id="14349" name="Footer Placeholder 52"/>
          <p:cNvSpPr>
            <a:spLocks noGrp="1"/>
          </p:cNvSpPr>
          <p:nvPr>
            <p:ph type="ftr" sz="quarter" idx="11"/>
          </p:nvPr>
        </p:nvSpPr>
        <p:spPr>
          <a:noFill/>
        </p:spPr>
        <p:txBody>
          <a:bodyPr/>
          <a:lstStyle/>
          <a:p>
            <a:r>
              <a:rPr lang="en-US" dirty="0" smtClean="0"/>
              <a:t>Hosted by the University of Arkansas</a:t>
            </a:r>
          </a:p>
        </p:txBody>
      </p:sp>
      <p:sp>
        <p:nvSpPr>
          <p:cNvPr id="14348" name="Slide Number Placeholder 51"/>
          <p:cNvSpPr>
            <a:spLocks noGrp="1"/>
          </p:cNvSpPr>
          <p:nvPr>
            <p:ph type="sldNum" sz="quarter" idx="12"/>
          </p:nvPr>
        </p:nvSpPr>
        <p:spPr>
          <a:noFill/>
        </p:spPr>
        <p:txBody>
          <a:bodyPr/>
          <a:lstStyle/>
          <a:p>
            <a:fld id="{DEAF7611-C9A3-4C9B-AD2E-E0CA0E369149}" type="slidenum">
              <a:rPr lang="en-US" smtClean="0"/>
              <a:pPr/>
              <a:t>11</a:t>
            </a:fld>
            <a:endParaRPr lang="en-US" smtClean="0"/>
          </a:p>
        </p:txBody>
      </p:sp>
      <p:sp>
        <p:nvSpPr>
          <p:cNvPr id="14339" name="Rectangle 3"/>
          <p:cNvSpPr>
            <a:spLocks noChangeArrowheads="1"/>
          </p:cNvSpPr>
          <p:nvPr/>
        </p:nvSpPr>
        <p:spPr bwMode="auto">
          <a:xfrm>
            <a:off x="1905000" y="1295400"/>
            <a:ext cx="7086600" cy="5029200"/>
          </a:xfrm>
          <a:prstGeom prst="rect">
            <a:avLst/>
          </a:prstGeom>
          <a:noFill/>
          <a:ln w="9525">
            <a:noFill/>
            <a:miter lim="800000"/>
            <a:headEnd/>
            <a:tailEnd/>
          </a:ln>
        </p:spPr>
        <p:txBody>
          <a:bodyPr/>
          <a:lstStyle/>
          <a:p>
            <a:pPr marL="742950" lvl="1" indent="-285750" eaLnBrk="1" hangingPunct="1">
              <a:spcBef>
                <a:spcPct val="20000"/>
              </a:spcBef>
              <a:buClr>
                <a:srgbClr val="104270"/>
              </a:buClr>
              <a:buFont typeface="Wingdings 2" pitchFamily="18" charset="2"/>
              <a:buBlip>
                <a:blip r:embed="rId3"/>
              </a:buBlip>
            </a:pPr>
            <a:endParaRPr lang="en-US">
              <a:solidFill>
                <a:srgbClr val="000000"/>
              </a:solidFill>
              <a:latin typeface="Arial" charset="0"/>
            </a:endParaRPr>
          </a:p>
          <a:p>
            <a:pPr marL="742950" lvl="1" indent="-285750" eaLnBrk="1" hangingPunct="1">
              <a:spcBef>
                <a:spcPct val="20000"/>
              </a:spcBef>
              <a:buClr>
                <a:srgbClr val="104270"/>
              </a:buClr>
              <a:buFont typeface="Wingdings 2" pitchFamily="18" charset="2"/>
              <a:buNone/>
            </a:pPr>
            <a:endParaRPr lang="en-US">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3"/>
              </a:buBlip>
            </a:pPr>
            <a:endParaRPr lang="en-US">
              <a:solidFill>
                <a:srgbClr val="000000"/>
              </a:solidFill>
              <a:latin typeface="Arial" charset="0"/>
            </a:endParaRPr>
          </a:p>
        </p:txBody>
      </p:sp>
      <p:sp>
        <p:nvSpPr>
          <p:cNvPr id="14340" name="Rectangle 4"/>
          <p:cNvSpPr>
            <a:spLocks noChangeArrowheads="1"/>
          </p:cNvSpPr>
          <p:nvPr/>
        </p:nvSpPr>
        <p:spPr bwMode="auto">
          <a:xfrm>
            <a:off x="1752600" y="1066800"/>
            <a:ext cx="7239000" cy="5029200"/>
          </a:xfrm>
          <a:prstGeom prst="rect">
            <a:avLst/>
          </a:prstGeom>
          <a:noFill/>
          <a:ln w="9525">
            <a:noFill/>
            <a:miter lim="800000"/>
            <a:headEnd/>
            <a:tailEnd/>
          </a:ln>
        </p:spPr>
        <p:txBody>
          <a:bodyPr/>
          <a:lstStyle/>
          <a:p>
            <a:pPr marL="342900" indent="-342900" eaLnBrk="1" hangingPunct="1">
              <a:spcBef>
                <a:spcPct val="20000"/>
              </a:spcBef>
              <a:buClr>
                <a:srgbClr val="104270"/>
              </a:buClr>
              <a:buFont typeface="Wingdings 2" pitchFamily="18" charset="2"/>
              <a:buBlip>
                <a:blip r:embed="rId3"/>
              </a:buBlip>
            </a:pPr>
            <a:endParaRPr lang="en-US" sz="2400" b="1" dirty="0">
              <a:latin typeface="Arial" charset="0"/>
            </a:endParaRPr>
          </a:p>
          <a:p>
            <a:pPr marL="342900" indent="-342900" eaLnBrk="1" hangingPunct="1">
              <a:spcBef>
                <a:spcPct val="20000"/>
              </a:spcBef>
              <a:buClr>
                <a:srgbClr val="104270"/>
              </a:buClr>
              <a:buFont typeface="Wingdings 2" pitchFamily="18" charset="2"/>
              <a:buNone/>
            </a:pPr>
            <a:endParaRPr lang="en-US" sz="2100" dirty="0">
              <a:latin typeface="Arial" charset="0"/>
            </a:endParaRPr>
          </a:p>
          <a:p>
            <a:pPr marL="342900" indent="-342900" eaLnBrk="1" hangingPunct="1">
              <a:spcBef>
                <a:spcPct val="20000"/>
              </a:spcBef>
              <a:buClr>
                <a:srgbClr val="104270"/>
              </a:buClr>
              <a:buFont typeface="Wingdings 2" pitchFamily="18" charset="2"/>
              <a:buBlip>
                <a:blip r:embed="rId3"/>
              </a:buBlip>
            </a:pPr>
            <a:endParaRPr lang="en-US" sz="2100" dirty="0">
              <a:latin typeface="Arial" charset="0"/>
            </a:endParaRPr>
          </a:p>
          <a:p>
            <a:pPr marL="342900" indent="-342900" eaLnBrk="1" hangingPunct="1">
              <a:spcBef>
                <a:spcPct val="20000"/>
              </a:spcBef>
              <a:buClr>
                <a:srgbClr val="104270"/>
              </a:buClr>
              <a:buFont typeface="Wingdings 2" pitchFamily="18" charset="2"/>
              <a:buBlip>
                <a:blip r:embed="rId3"/>
              </a:buBlip>
            </a:pPr>
            <a:endParaRPr lang="en-US" sz="2100" dirty="0">
              <a:latin typeface="Arial" charset="0"/>
            </a:endParaRPr>
          </a:p>
          <a:p>
            <a:pPr marL="742950" lvl="1" indent="-285750" eaLnBrk="1" hangingPunct="1">
              <a:spcBef>
                <a:spcPct val="20000"/>
              </a:spcBef>
              <a:buClr>
                <a:srgbClr val="104270"/>
              </a:buClr>
              <a:buFont typeface="Wingdings 2" pitchFamily="18" charset="2"/>
              <a:buNone/>
            </a:pPr>
            <a:endParaRPr lang="en-US" sz="1900" dirty="0">
              <a:latin typeface="Arial" charset="0"/>
            </a:endParaRPr>
          </a:p>
          <a:p>
            <a:pPr marL="342900" indent="-342900" eaLnBrk="1" hangingPunct="1">
              <a:spcBef>
                <a:spcPct val="20000"/>
              </a:spcBef>
              <a:buClr>
                <a:srgbClr val="104270"/>
              </a:buClr>
              <a:buFont typeface="Wingdings 2" pitchFamily="18" charset="2"/>
              <a:buBlip>
                <a:blip r:embed="rId3"/>
              </a:buBlip>
            </a:pPr>
            <a:endParaRPr lang="en-US" sz="2200" dirty="0">
              <a:latin typeface="Arial" charset="0"/>
            </a:endParaRPr>
          </a:p>
          <a:p>
            <a:pPr marL="742950" lvl="1" indent="-285750" eaLnBrk="1" hangingPunct="1">
              <a:spcBef>
                <a:spcPct val="20000"/>
              </a:spcBef>
              <a:buClr>
                <a:srgbClr val="104270"/>
              </a:buClr>
              <a:buFont typeface="Wingdings 2" pitchFamily="18" charset="2"/>
              <a:buBlip>
                <a:blip r:embed="rId3"/>
              </a:buBlip>
            </a:pPr>
            <a:endParaRPr lang="en-US" sz="1900" dirty="0">
              <a:latin typeface="Arial" charset="0"/>
            </a:endParaRPr>
          </a:p>
          <a:p>
            <a:pPr marL="742950" lvl="1" indent="-285750" eaLnBrk="1" hangingPunct="1">
              <a:spcBef>
                <a:spcPct val="20000"/>
              </a:spcBef>
              <a:buClr>
                <a:srgbClr val="104270"/>
              </a:buClr>
              <a:buFont typeface="Wingdings 2" pitchFamily="18" charset="2"/>
              <a:buBlip>
                <a:blip r:embed="rId3"/>
              </a:buBlip>
            </a:pPr>
            <a:endParaRPr lang="en-US" sz="1900" dirty="0">
              <a:latin typeface="Arial" charset="0"/>
            </a:endParaRPr>
          </a:p>
          <a:p>
            <a:pPr marL="742950" lvl="1" indent="-285750" eaLnBrk="1" hangingPunct="1">
              <a:spcBef>
                <a:spcPct val="20000"/>
              </a:spcBef>
              <a:buClr>
                <a:srgbClr val="104270"/>
              </a:buClr>
              <a:buFont typeface="Wingdings 2" pitchFamily="18" charset="2"/>
              <a:buNone/>
            </a:pPr>
            <a:endParaRPr lang="en-US" dirty="0">
              <a:latin typeface="Arial" charset="0"/>
            </a:endParaRPr>
          </a:p>
          <a:p>
            <a:pPr marL="742950" lvl="1" indent="-285750" eaLnBrk="1" hangingPunct="1">
              <a:spcBef>
                <a:spcPct val="20000"/>
              </a:spcBef>
              <a:buClr>
                <a:srgbClr val="104270"/>
              </a:buClr>
              <a:buFont typeface="Wingdings 2" pitchFamily="18" charset="2"/>
              <a:buBlip>
                <a:blip r:embed="rId3"/>
              </a:buBlip>
            </a:pPr>
            <a:endParaRPr lang="en-US" dirty="0">
              <a:latin typeface="Arial" charset="0"/>
            </a:endParaRPr>
          </a:p>
        </p:txBody>
      </p:sp>
      <p:sp>
        <p:nvSpPr>
          <p:cNvPr id="78894" name="Rectangle 46"/>
          <p:cNvSpPr>
            <a:spLocks noChangeArrowheads="1"/>
          </p:cNvSpPr>
          <p:nvPr/>
        </p:nvSpPr>
        <p:spPr bwMode="auto">
          <a:xfrm>
            <a:off x="1219200" y="5029200"/>
            <a:ext cx="7162800" cy="1200329"/>
          </a:xfrm>
          <a:prstGeom prst="rect">
            <a:avLst/>
          </a:prstGeom>
          <a:noFill/>
          <a:ln w="9525" algn="ctr">
            <a:noFill/>
            <a:miter lim="800000"/>
            <a:headEnd/>
            <a:tailEnd/>
          </a:ln>
          <a:effectLst/>
        </p:spPr>
        <p:txBody>
          <a:bodyPr wrap="square">
            <a:spAutoFit/>
          </a:bodyPr>
          <a:lstStyle/>
          <a:p>
            <a:pPr lvl="1">
              <a:buClr>
                <a:schemeClr val="bg2"/>
              </a:buClr>
              <a:buSzPct val="150000"/>
              <a:buFontTx/>
              <a:buChar char="•"/>
              <a:defRPr/>
            </a:pPr>
            <a:r>
              <a:rPr lang="en-US" dirty="0" smtClean="0"/>
              <a:t>Feed forward </a:t>
            </a:r>
            <a:r>
              <a:rPr lang="en-US" dirty="0"/>
              <a:t>restricts network flow to single direction</a:t>
            </a:r>
          </a:p>
          <a:p>
            <a:pPr lvl="1">
              <a:buClr>
                <a:schemeClr val="bg2"/>
              </a:buClr>
              <a:buSzPct val="150000"/>
              <a:buFontTx/>
              <a:buChar char="•"/>
              <a:defRPr/>
            </a:pPr>
            <a:r>
              <a:rPr lang="en-US" dirty="0"/>
              <a:t>Fully connected</a:t>
            </a:r>
          </a:p>
          <a:p>
            <a:pPr lvl="1">
              <a:buClr>
                <a:schemeClr val="bg2"/>
              </a:buClr>
              <a:buSzPct val="150000"/>
              <a:buFontTx/>
              <a:buChar char="•"/>
              <a:defRPr/>
            </a:pPr>
            <a:r>
              <a:rPr lang="en-US" dirty="0"/>
              <a:t>Flow does not loop or cycle</a:t>
            </a:r>
          </a:p>
          <a:p>
            <a:pPr lvl="1">
              <a:buClr>
                <a:schemeClr val="bg2"/>
              </a:buClr>
              <a:buSzPct val="150000"/>
              <a:buFontTx/>
              <a:buChar char="•"/>
              <a:defRPr/>
            </a:pPr>
            <a:r>
              <a:rPr lang="en-US" dirty="0"/>
              <a:t>Network composed of two or more layers</a:t>
            </a:r>
          </a:p>
        </p:txBody>
      </p:sp>
      <p:sp>
        <p:nvSpPr>
          <p:cNvPr id="14343" name="Text Box 41"/>
          <p:cNvSpPr txBox="1">
            <a:spLocks noChangeArrowheads="1"/>
          </p:cNvSpPr>
          <p:nvPr/>
        </p:nvSpPr>
        <p:spPr bwMode="auto">
          <a:xfrm>
            <a:off x="2590800" y="4719637"/>
            <a:ext cx="533400" cy="309563"/>
          </a:xfrm>
          <a:prstGeom prst="rect">
            <a:avLst/>
          </a:prstGeom>
          <a:noFill/>
          <a:ln w="9525">
            <a:noFill/>
            <a:miter lim="800000"/>
            <a:headEnd/>
            <a:tailEnd/>
          </a:ln>
        </p:spPr>
        <p:txBody>
          <a:bodyPr>
            <a:spAutoFit/>
          </a:bodyPr>
          <a:lstStyle/>
          <a:p>
            <a:pPr>
              <a:spcBef>
                <a:spcPct val="50000"/>
              </a:spcBef>
            </a:pPr>
            <a:r>
              <a:rPr lang="en-US" sz="1400" b="1" dirty="0"/>
              <a:t>x</a:t>
            </a:r>
            <a:r>
              <a:rPr lang="en-US" sz="1400" b="1" baseline="-25000" dirty="0"/>
              <a:t>0</a:t>
            </a:r>
          </a:p>
        </p:txBody>
      </p:sp>
      <p:sp>
        <p:nvSpPr>
          <p:cNvPr id="14345" name="Text Box 41"/>
          <p:cNvSpPr txBox="1">
            <a:spLocks noChangeArrowheads="1"/>
          </p:cNvSpPr>
          <p:nvPr/>
        </p:nvSpPr>
        <p:spPr bwMode="auto">
          <a:xfrm>
            <a:off x="1524000" y="2509837"/>
            <a:ext cx="457200" cy="309563"/>
          </a:xfrm>
          <a:prstGeom prst="rect">
            <a:avLst/>
          </a:prstGeom>
          <a:noFill/>
          <a:ln w="9525">
            <a:noFill/>
            <a:miter lim="800000"/>
            <a:headEnd/>
            <a:tailEnd/>
          </a:ln>
        </p:spPr>
        <p:txBody>
          <a:bodyPr>
            <a:spAutoFit/>
          </a:bodyPr>
          <a:lstStyle/>
          <a:p>
            <a:pPr>
              <a:spcBef>
                <a:spcPct val="50000"/>
              </a:spcBef>
            </a:pPr>
            <a:r>
              <a:rPr lang="en-US" sz="1400" b="1"/>
              <a:t>x</a:t>
            </a:r>
            <a:r>
              <a:rPr lang="en-US" sz="1400" b="1" baseline="-25000"/>
              <a:t>1</a:t>
            </a:r>
          </a:p>
        </p:txBody>
      </p:sp>
      <p:sp>
        <p:nvSpPr>
          <p:cNvPr id="14346" name="Text Box 41"/>
          <p:cNvSpPr txBox="1">
            <a:spLocks noChangeArrowheads="1"/>
          </p:cNvSpPr>
          <p:nvPr/>
        </p:nvSpPr>
        <p:spPr bwMode="auto">
          <a:xfrm>
            <a:off x="1524000" y="3267075"/>
            <a:ext cx="457200" cy="309562"/>
          </a:xfrm>
          <a:prstGeom prst="rect">
            <a:avLst/>
          </a:prstGeom>
          <a:noFill/>
          <a:ln w="9525">
            <a:noFill/>
            <a:miter lim="800000"/>
            <a:headEnd/>
            <a:tailEnd/>
          </a:ln>
        </p:spPr>
        <p:txBody>
          <a:bodyPr>
            <a:spAutoFit/>
          </a:bodyPr>
          <a:lstStyle/>
          <a:p>
            <a:pPr>
              <a:spcBef>
                <a:spcPct val="50000"/>
              </a:spcBef>
            </a:pPr>
            <a:r>
              <a:rPr lang="en-US" sz="1400" b="1"/>
              <a:t>x</a:t>
            </a:r>
            <a:r>
              <a:rPr lang="en-US" sz="1400" b="1" baseline="-25000"/>
              <a:t>2</a:t>
            </a:r>
          </a:p>
        </p:txBody>
      </p:sp>
      <p:sp>
        <p:nvSpPr>
          <p:cNvPr id="14347" name="Text Box 41"/>
          <p:cNvSpPr txBox="1">
            <a:spLocks noChangeArrowheads="1"/>
          </p:cNvSpPr>
          <p:nvPr/>
        </p:nvSpPr>
        <p:spPr bwMode="auto">
          <a:xfrm>
            <a:off x="1524000" y="4029075"/>
            <a:ext cx="457200" cy="309562"/>
          </a:xfrm>
          <a:prstGeom prst="rect">
            <a:avLst/>
          </a:prstGeom>
          <a:noFill/>
          <a:ln w="9525">
            <a:noFill/>
            <a:miter lim="800000"/>
            <a:headEnd/>
            <a:tailEnd/>
          </a:ln>
        </p:spPr>
        <p:txBody>
          <a:bodyPr>
            <a:spAutoFit/>
          </a:bodyPr>
          <a:lstStyle/>
          <a:p>
            <a:pPr>
              <a:spcBef>
                <a:spcPct val="50000"/>
              </a:spcBef>
            </a:pPr>
            <a:r>
              <a:rPr lang="en-US" sz="1400" b="1"/>
              <a:t>x</a:t>
            </a:r>
            <a:r>
              <a:rPr lang="en-US" sz="1400" b="1" baseline="-25000"/>
              <a:t>3</a:t>
            </a:r>
          </a:p>
        </p:txBody>
      </p:sp>
      <p:sp>
        <p:nvSpPr>
          <p:cNvPr id="14350" name="Text Box 11"/>
          <p:cNvSpPr txBox="1">
            <a:spLocks noChangeArrowheads="1"/>
          </p:cNvSpPr>
          <p:nvPr/>
        </p:nvSpPr>
        <p:spPr bwMode="auto">
          <a:xfrm>
            <a:off x="457200" y="6248400"/>
            <a:ext cx="2514600" cy="307975"/>
          </a:xfrm>
          <a:prstGeom prst="rect">
            <a:avLst/>
          </a:prstGeom>
          <a:noFill/>
          <a:ln w="9525" algn="ctr">
            <a:noFill/>
            <a:miter lim="800000"/>
            <a:headEnd/>
            <a:tailEnd/>
          </a:ln>
        </p:spPr>
        <p:txBody>
          <a:bodyPr>
            <a:spAutoFit/>
          </a:bodyPr>
          <a:lstStyle/>
          <a:p>
            <a:pPr>
              <a:spcBef>
                <a:spcPct val="50000"/>
              </a:spcBef>
            </a:pPr>
            <a:r>
              <a:rPr lang="en-US" sz="1400" dirty="0">
                <a:solidFill>
                  <a:schemeClr val="bg1">
                    <a:lumMod val="50000"/>
                  </a:schemeClr>
                </a:solidFill>
              </a:rPr>
              <a:t>Adapted from Larose</a:t>
            </a:r>
          </a:p>
        </p:txBody>
      </p:sp>
      <p:sp>
        <p:nvSpPr>
          <p:cNvPr id="55" name="Date Placeholder 3"/>
          <p:cNvSpPr>
            <a:spLocks noGrp="1"/>
          </p:cNvSpPr>
          <p:nvPr>
            <p:ph type="dt" sz="half" idx="10"/>
          </p:nvPr>
        </p:nvSpPr>
        <p:spPr>
          <a:xfrm>
            <a:off x="457200" y="6553200"/>
            <a:ext cx="4081128" cy="212725"/>
          </a:xfrm>
        </p:spPr>
        <p:txBody>
          <a:bodyPr/>
          <a:lstStyle/>
          <a:p>
            <a:r>
              <a:rPr lang="en-US" dirty="0" smtClean="0"/>
              <a:t>Prepared by David Douglas, University of Arkansas</a:t>
            </a:r>
            <a:endParaRPr lang="en-US" dirty="0"/>
          </a:p>
        </p:txBody>
      </p:sp>
      <p:grpSp>
        <p:nvGrpSpPr>
          <p:cNvPr id="56" name="Group 5"/>
          <p:cNvGrpSpPr>
            <a:grpSpLocks/>
          </p:cNvGrpSpPr>
          <p:nvPr/>
        </p:nvGrpSpPr>
        <p:grpSpPr bwMode="auto">
          <a:xfrm>
            <a:off x="1828800" y="1595437"/>
            <a:ext cx="6248400" cy="3173669"/>
            <a:chOff x="1608" y="1544"/>
            <a:chExt cx="4056" cy="1850"/>
          </a:xfrm>
        </p:grpSpPr>
        <p:grpSp>
          <p:nvGrpSpPr>
            <p:cNvPr id="57" name="Group 6"/>
            <p:cNvGrpSpPr>
              <a:grpSpLocks/>
            </p:cNvGrpSpPr>
            <p:nvPr/>
          </p:nvGrpSpPr>
          <p:grpSpPr bwMode="auto">
            <a:xfrm>
              <a:off x="1608" y="1968"/>
              <a:ext cx="3960" cy="1296"/>
              <a:chOff x="1080" y="9017"/>
              <a:chExt cx="9900" cy="3240"/>
            </a:xfrm>
          </p:grpSpPr>
          <p:sp>
            <p:nvSpPr>
              <p:cNvPr id="75" name="Oval 7"/>
              <p:cNvSpPr>
                <a:spLocks noChangeArrowheads="1"/>
              </p:cNvSpPr>
              <p:nvPr/>
            </p:nvSpPr>
            <p:spPr bwMode="auto">
              <a:xfrm>
                <a:off x="1800" y="9197"/>
                <a:ext cx="1440" cy="720"/>
              </a:xfrm>
              <a:prstGeom prst="ellipse">
                <a:avLst/>
              </a:prstGeom>
              <a:solidFill>
                <a:srgbClr val="3366FF">
                  <a:alpha val="14117"/>
                </a:srgbClr>
              </a:solidFill>
              <a:ln w="9525">
                <a:solidFill>
                  <a:schemeClr val="bg1"/>
                </a:solidFill>
                <a:round/>
                <a:headEnd/>
                <a:tailEnd/>
              </a:ln>
            </p:spPr>
            <p:txBody>
              <a:bodyPr/>
              <a:lstStyle/>
              <a:p>
                <a:r>
                  <a:rPr lang="en-US" sz="1000" b="1"/>
                  <a:t>Node 1</a:t>
                </a:r>
                <a:endParaRPr lang="en-US" sz="1000"/>
              </a:p>
            </p:txBody>
          </p:sp>
          <p:sp>
            <p:nvSpPr>
              <p:cNvPr id="76" name="Oval 8"/>
              <p:cNvSpPr>
                <a:spLocks noChangeArrowheads="1"/>
              </p:cNvSpPr>
              <p:nvPr/>
            </p:nvSpPr>
            <p:spPr bwMode="auto">
              <a:xfrm>
                <a:off x="1800" y="10277"/>
                <a:ext cx="1440" cy="720"/>
              </a:xfrm>
              <a:prstGeom prst="ellipse">
                <a:avLst/>
              </a:prstGeom>
              <a:solidFill>
                <a:srgbClr val="3366FF">
                  <a:alpha val="14117"/>
                </a:srgbClr>
              </a:solidFill>
              <a:ln w="9525">
                <a:solidFill>
                  <a:schemeClr val="bg1"/>
                </a:solidFill>
                <a:round/>
                <a:headEnd/>
                <a:tailEnd/>
              </a:ln>
            </p:spPr>
            <p:txBody>
              <a:bodyPr/>
              <a:lstStyle/>
              <a:p>
                <a:r>
                  <a:rPr lang="en-US" sz="1000" b="1" dirty="0"/>
                  <a:t>Node </a:t>
                </a:r>
                <a:r>
                  <a:rPr lang="en-US" sz="1000" b="1" dirty="0" smtClean="0"/>
                  <a:t>    2</a:t>
                </a:r>
                <a:endParaRPr lang="en-US" sz="1000" dirty="0"/>
              </a:p>
            </p:txBody>
          </p:sp>
          <p:sp>
            <p:nvSpPr>
              <p:cNvPr id="77" name="Oval 9"/>
              <p:cNvSpPr>
                <a:spLocks noChangeArrowheads="1"/>
              </p:cNvSpPr>
              <p:nvPr/>
            </p:nvSpPr>
            <p:spPr bwMode="auto">
              <a:xfrm>
                <a:off x="1800" y="11357"/>
                <a:ext cx="1440" cy="720"/>
              </a:xfrm>
              <a:prstGeom prst="ellipse">
                <a:avLst/>
              </a:prstGeom>
              <a:solidFill>
                <a:srgbClr val="3366FF">
                  <a:alpha val="14117"/>
                </a:srgbClr>
              </a:solidFill>
              <a:ln w="9525">
                <a:solidFill>
                  <a:schemeClr val="bg1"/>
                </a:solidFill>
                <a:round/>
                <a:headEnd/>
                <a:tailEnd/>
              </a:ln>
            </p:spPr>
            <p:txBody>
              <a:bodyPr/>
              <a:lstStyle/>
              <a:p>
                <a:r>
                  <a:rPr lang="en-US" sz="1000" b="1" dirty="0"/>
                  <a:t>Node 3</a:t>
                </a:r>
                <a:endParaRPr lang="en-US" sz="1000" dirty="0"/>
              </a:p>
            </p:txBody>
          </p:sp>
          <p:sp>
            <p:nvSpPr>
              <p:cNvPr id="78" name="Oval 10"/>
              <p:cNvSpPr>
                <a:spLocks noChangeArrowheads="1"/>
              </p:cNvSpPr>
              <p:nvPr/>
            </p:nvSpPr>
            <p:spPr bwMode="auto">
              <a:xfrm>
                <a:off x="6300" y="10817"/>
                <a:ext cx="1440" cy="720"/>
              </a:xfrm>
              <a:prstGeom prst="ellipse">
                <a:avLst/>
              </a:prstGeom>
              <a:solidFill>
                <a:srgbClr val="3366FF">
                  <a:alpha val="14117"/>
                </a:srgbClr>
              </a:solidFill>
              <a:ln w="9525">
                <a:solidFill>
                  <a:schemeClr val="bg1"/>
                </a:solidFill>
                <a:round/>
                <a:headEnd/>
                <a:tailEnd/>
              </a:ln>
            </p:spPr>
            <p:txBody>
              <a:bodyPr/>
              <a:lstStyle/>
              <a:p>
                <a:r>
                  <a:rPr lang="en-US" sz="1000" b="1"/>
                  <a:t>Node B</a:t>
                </a:r>
                <a:endParaRPr lang="en-US" sz="1000"/>
              </a:p>
            </p:txBody>
          </p:sp>
          <p:sp>
            <p:nvSpPr>
              <p:cNvPr id="79" name="Oval 11"/>
              <p:cNvSpPr>
                <a:spLocks noChangeArrowheads="1"/>
              </p:cNvSpPr>
              <p:nvPr/>
            </p:nvSpPr>
            <p:spPr bwMode="auto">
              <a:xfrm>
                <a:off x="6300" y="9737"/>
                <a:ext cx="1440" cy="720"/>
              </a:xfrm>
              <a:prstGeom prst="ellipse">
                <a:avLst/>
              </a:prstGeom>
              <a:solidFill>
                <a:srgbClr val="3366FF">
                  <a:alpha val="14117"/>
                </a:srgbClr>
              </a:solidFill>
              <a:ln w="9525">
                <a:solidFill>
                  <a:schemeClr val="bg1"/>
                </a:solidFill>
                <a:round/>
                <a:headEnd/>
                <a:tailEnd/>
              </a:ln>
            </p:spPr>
            <p:txBody>
              <a:bodyPr/>
              <a:lstStyle/>
              <a:p>
                <a:r>
                  <a:rPr lang="en-US" sz="1000" b="1"/>
                  <a:t>Node A</a:t>
                </a:r>
                <a:endParaRPr lang="en-US" sz="1000"/>
              </a:p>
            </p:txBody>
          </p:sp>
          <p:sp>
            <p:nvSpPr>
              <p:cNvPr id="80" name="Oval 12"/>
              <p:cNvSpPr>
                <a:spLocks noChangeArrowheads="1"/>
              </p:cNvSpPr>
              <p:nvPr/>
            </p:nvSpPr>
            <p:spPr bwMode="auto">
              <a:xfrm>
                <a:off x="8820" y="10277"/>
                <a:ext cx="1440" cy="720"/>
              </a:xfrm>
              <a:prstGeom prst="ellipse">
                <a:avLst/>
              </a:prstGeom>
              <a:solidFill>
                <a:srgbClr val="3366FF">
                  <a:alpha val="14117"/>
                </a:srgbClr>
              </a:solidFill>
              <a:ln w="9525">
                <a:solidFill>
                  <a:schemeClr val="bg1"/>
                </a:solidFill>
                <a:round/>
                <a:headEnd/>
                <a:tailEnd/>
              </a:ln>
            </p:spPr>
            <p:txBody>
              <a:bodyPr/>
              <a:lstStyle/>
              <a:p>
                <a:r>
                  <a:rPr lang="en-US" sz="1000" b="1"/>
                  <a:t>Node Z</a:t>
                </a:r>
                <a:endParaRPr lang="en-US" sz="1000"/>
              </a:p>
            </p:txBody>
          </p:sp>
          <p:sp>
            <p:nvSpPr>
              <p:cNvPr id="81" name="Line 13"/>
              <p:cNvSpPr>
                <a:spLocks noChangeShapeType="1"/>
              </p:cNvSpPr>
              <p:nvPr/>
            </p:nvSpPr>
            <p:spPr bwMode="auto">
              <a:xfrm>
                <a:off x="3420" y="9557"/>
                <a:ext cx="2700" cy="360"/>
              </a:xfrm>
              <a:prstGeom prst="line">
                <a:avLst/>
              </a:prstGeom>
              <a:noFill/>
              <a:ln w="9525">
                <a:solidFill>
                  <a:schemeClr val="bg1"/>
                </a:solidFill>
                <a:round/>
                <a:headEnd/>
                <a:tailEnd type="triangle" w="med" len="med"/>
              </a:ln>
            </p:spPr>
            <p:txBody>
              <a:bodyPr/>
              <a:lstStyle/>
              <a:p>
                <a:endParaRPr lang="en-US"/>
              </a:p>
            </p:txBody>
          </p:sp>
          <p:sp>
            <p:nvSpPr>
              <p:cNvPr id="82" name="Line 14"/>
              <p:cNvSpPr>
                <a:spLocks noChangeShapeType="1"/>
              </p:cNvSpPr>
              <p:nvPr/>
            </p:nvSpPr>
            <p:spPr bwMode="auto">
              <a:xfrm>
                <a:off x="3420" y="9737"/>
                <a:ext cx="2700" cy="1260"/>
              </a:xfrm>
              <a:prstGeom prst="line">
                <a:avLst/>
              </a:prstGeom>
              <a:noFill/>
              <a:ln w="9525">
                <a:solidFill>
                  <a:schemeClr val="bg1"/>
                </a:solidFill>
                <a:round/>
                <a:headEnd/>
                <a:tailEnd type="triangle" w="med" len="med"/>
              </a:ln>
            </p:spPr>
            <p:txBody>
              <a:bodyPr/>
              <a:lstStyle/>
              <a:p>
                <a:endParaRPr lang="en-US"/>
              </a:p>
            </p:txBody>
          </p:sp>
          <p:sp>
            <p:nvSpPr>
              <p:cNvPr id="83" name="Line 15"/>
              <p:cNvSpPr>
                <a:spLocks noChangeShapeType="1"/>
              </p:cNvSpPr>
              <p:nvPr/>
            </p:nvSpPr>
            <p:spPr bwMode="auto">
              <a:xfrm flipV="1">
                <a:off x="3420" y="10097"/>
                <a:ext cx="2700" cy="360"/>
              </a:xfrm>
              <a:prstGeom prst="line">
                <a:avLst/>
              </a:prstGeom>
              <a:noFill/>
              <a:ln w="9525">
                <a:solidFill>
                  <a:schemeClr val="bg1"/>
                </a:solidFill>
                <a:round/>
                <a:headEnd/>
                <a:tailEnd type="triangle" w="med" len="med"/>
              </a:ln>
            </p:spPr>
            <p:txBody>
              <a:bodyPr/>
              <a:lstStyle/>
              <a:p>
                <a:endParaRPr lang="en-US"/>
              </a:p>
            </p:txBody>
          </p:sp>
          <p:sp>
            <p:nvSpPr>
              <p:cNvPr id="84" name="Line 16"/>
              <p:cNvSpPr>
                <a:spLocks noChangeShapeType="1"/>
              </p:cNvSpPr>
              <p:nvPr/>
            </p:nvSpPr>
            <p:spPr bwMode="auto">
              <a:xfrm>
                <a:off x="3420" y="10637"/>
                <a:ext cx="2700" cy="540"/>
              </a:xfrm>
              <a:prstGeom prst="line">
                <a:avLst/>
              </a:prstGeom>
              <a:noFill/>
              <a:ln w="9525">
                <a:solidFill>
                  <a:schemeClr val="bg1"/>
                </a:solidFill>
                <a:round/>
                <a:headEnd/>
                <a:tailEnd type="triangle" w="med" len="med"/>
              </a:ln>
            </p:spPr>
            <p:txBody>
              <a:bodyPr/>
              <a:lstStyle/>
              <a:p>
                <a:endParaRPr lang="en-US"/>
              </a:p>
            </p:txBody>
          </p:sp>
          <p:sp>
            <p:nvSpPr>
              <p:cNvPr id="85" name="Line 17"/>
              <p:cNvSpPr>
                <a:spLocks noChangeShapeType="1"/>
              </p:cNvSpPr>
              <p:nvPr/>
            </p:nvSpPr>
            <p:spPr bwMode="auto">
              <a:xfrm flipV="1">
                <a:off x="3420" y="10277"/>
                <a:ext cx="2700" cy="1260"/>
              </a:xfrm>
              <a:prstGeom prst="line">
                <a:avLst/>
              </a:prstGeom>
              <a:noFill/>
              <a:ln w="9525">
                <a:solidFill>
                  <a:schemeClr val="bg1"/>
                </a:solidFill>
                <a:round/>
                <a:headEnd/>
                <a:tailEnd type="triangle" w="med" len="med"/>
              </a:ln>
            </p:spPr>
            <p:txBody>
              <a:bodyPr/>
              <a:lstStyle/>
              <a:p>
                <a:endParaRPr lang="en-US"/>
              </a:p>
            </p:txBody>
          </p:sp>
          <p:sp>
            <p:nvSpPr>
              <p:cNvPr id="86" name="Line 18"/>
              <p:cNvSpPr>
                <a:spLocks noChangeShapeType="1"/>
              </p:cNvSpPr>
              <p:nvPr/>
            </p:nvSpPr>
            <p:spPr bwMode="auto">
              <a:xfrm flipV="1">
                <a:off x="3600" y="11357"/>
                <a:ext cx="2520" cy="360"/>
              </a:xfrm>
              <a:prstGeom prst="line">
                <a:avLst/>
              </a:prstGeom>
              <a:noFill/>
              <a:ln w="9525">
                <a:solidFill>
                  <a:schemeClr val="bg1"/>
                </a:solidFill>
                <a:round/>
                <a:headEnd/>
                <a:tailEnd type="triangle" w="med" len="med"/>
              </a:ln>
            </p:spPr>
            <p:txBody>
              <a:bodyPr/>
              <a:lstStyle/>
              <a:p>
                <a:endParaRPr lang="en-US"/>
              </a:p>
            </p:txBody>
          </p:sp>
          <p:sp>
            <p:nvSpPr>
              <p:cNvPr id="87" name="Line 19"/>
              <p:cNvSpPr>
                <a:spLocks noChangeShapeType="1"/>
              </p:cNvSpPr>
              <p:nvPr/>
            </p:nvSpPr>
            <p:spPr bwMode="auto">
              <a:xfrm flipV="1">
                <a:off x="7920" y="10817"/>
                <a:ext cx="900" cy="360"/>
              </a:xfrm>
              <a:prstGeom prst="line">
                <a:avLst/>
              </a:prstGeom>
              <a:noFill/>
              <a:ln w="9525">
                <a:solidFill>
                  <a:schemeClr val="bg1"/>
                </a:solidFill>
                <a:round/>
                <a:headEnd/>
                <a:tailEnd type="triangle" w="med" len="med"/>
              </a:ln>
            </p:spPr>
            <p:txBody>
              <a:bodyPr/>
              <a:lstStyle/>
              <a:p>
                <a:endParaRPr lang="en-US"/>
              </a:p>
            </p:txBody>
          </p:sp>
          <p:sp>
            <p:nvSpPr>
              <p:cNvPr id="88" name="Line 20"/>
              <p:cNvSpPr>
                <a:spLocks noChangeShapeType="1"/>
              </p:cNvSpPr>
              <p:nvPr/>
            </p:nvSpPr>
            <p:spPr bwMode="auto">
              <a:xfrm>
                <a:off x="7920" y="10097"/>
                <a:ext cx="900" cy="360"/>
              </a:xfrm>
              <a:prstGeom prst="line">
                <a:avLst/>
              </a:prstGeom>
              <a:noFill/>
              <a:ln w="9525">
                <a:solidFill>
                  <a:schemeClr val="bg1"/>
                </a:solidFill>
                <a:round/>
                <a:headEnd/>
                <a:tailEnd type="triangle" w="med" len="med"/>
              </a:ln>
            </p:spPr>
            <p:txBody>
              <a:bodyPr/>
              <a:lstStyle/>
              <a:p>
                <a:endParaRPr lang="en-US"/>
              </a:p>
            </p:txBody>
          </p:sp>
          <p:sp>
            <p:nvSpPr>
              <p:cNvPr id="89" name="Line 21"/>
              <p:cNvSpPr>
                <a:spLocks noChangeShapeType="1"/>
              </p:cNvSpPr>
              <p:nvPr/>
            </p:nvSpPr>
            <p:spPr bwMode="auto">
              <a:xfrm>
                <a:off x="1080" y="9557"/>
                <a:ext cx="540" cy="0"/>
              </a:xfrm>
              <a:prstGeom prst="line">
                <a:avLst/>
              </a:prstGeom>
              <a:noFill/>
              <a:ln w="9525">
                <a:solidFill>
                  <a:schemeClr val="bg1"/>
                </a:solidFill>
                <a:round/>
                <a:headEnd/>
                <a:tailEnd type="triangle" w="med" len="med"/>
              </a:ln>
            </p:spPr>
            <p:txBody>
              <a:bodyPr/>
              <a:lstStyle/>
              <a:p>
                <a:endParaRPr lang="en-US"/>
              </a:p>
            </p:txBody>
          </p:sp>
          <p:sp>
            <p:nvSpPr>
              <p:cNvPr id="90" name="Line 22"/>
              <p:cNvSpPr>
                <a:spLocks noChangeShapeType="1"/>
              </p:cNvSpPr>
              <p:nvPr/>
            </p:nvSpPr>
            <p:spPr bwMode="auto">
              <a:xfrm>
                <a:off x="1080" y="10637"/>
                <a:ext cx="540" cy="0"/>
              </a:xfrm>
              <a:prstGeom prst="line">
                <a:avLst/>
              </a:prstGeom>
              <a:noFill/>
              <a:ln w="9525">
                <a:solidFill>
                  <a:schemeClr val="bg1"/>
                </a:solidFill>
                <a:round/>
                <a:headEnd/>
                <a:tailEnd type="triangle" w="med" len="med"/>
              </a:ln>
            </p:spPr>
            <p:txBody>
              <a:bodyPr/>
              <a:lstStyle/>
              <a:p>
                <a:endParaRPr lang="en-US"/>
              </a:p>
            </p:txBody>
          </p:sp>
          <p:sp>
            <p:nvSpPr>
              <p:cNvPr id="91" name="Line 23"/>
              <p:cNvSpPr>
                <a:spLocks noChangeShapeType="1"/>
              </p:cNvSpPr>
              <p:nvPr/>
            </p:nvSpPr>
            <p:spPr bwMode="auto">
              <a:xfrm>
                <a:off x="1080" y="11717"/>
                <a:ext cx="540" cy="0"/>
              </a:xfrm>
              <a:prstGeom prst="line">
                <a:avLst/>
              </a:prstGeom>
              <a:noFill/>
              <a:ln w="9525">
                <a:solidFill>
                  <a:schemeClr val="bg1"/>
                </a:solidFill>
                <a:round/>
                <a:headEnd/>
                <a:tailEnd type="triangle" w="med" len="med"/>
              </a:ln>
            </p:spPr>
            <p:txBody>
              <a:bodyPr/>
              <a:lstStyle/>
              <a:p>
                <a:endParaRPr lang="en-US"/>
              </a:p>
            </p:txBody>
          </p:sp>
          <p:sp>
            <p:nvSpPr>
              <p:cNvPr id="92" name="Line 24"/>
              <p:cNvSpPr>
                <a:spLocks noChangeShapeType="1"/>
              </p:cNvSpPr>
              <p:nvPr/>
            </p:nvSpPr>
            <p:spPr bwMode="auto">
              <a:xfrm>
                <a:off x="10440" y="10637"/>
                <a:ext cx="540" cy="0"/>
              </a:xfrm>
              <a:prstGeom prst="line">
                <a:avLst/>
              </a:prstGeom>
              <a:noFill/>
              <a:ln w="9525">
                <a:solidFill>
                  <a:schemeClr val="bg1"/>
                </a:solidFill>
                <a:round/>
                <a:headEnd/>
                <a:tailEnd type="triangle" w="med" len="med"/>
              </a:ln>
            </p:spPr>
            <p:txBody>
              <a:bodyPr/>
              <a:lstStyle/>
              <a:p>
                <a:endParaRPr lang="en-US"/>
              </a:p>
            </p:txBody>
          </p:sp>
          <p:sp>
            <p:nvSpPr>
              <p:cNvPr id="93" name="Line 25"/>
              <p:cNvSpPr>
                <a:spLocks noChangeShapeType="1"/>
              </p:cNvSpPr>
              <p:nvPr/>
            </p:nvSpPr>
            <p:spPr bwMode="auto">
              <a:xfrm flipV="1">
                <a:off x="7020" y="11717"/>
                <a:ext cx="0" cy="540"/>
              </a:xfrm>
              <a:prstGeom prst="line">
                <a:avLst/>
              </a:prstGeom>
              <a:noFill/>
              <a:ln w="9525">
                <a:solidFill>
                  <a:schemeClr val="bg1"/>
                </a:solidFill>
                <a:round/>
                <a:headEnd/>
                <a:tailEnd type="triangle" w="med" len="med"/>
              </a:ln>
            </p:spPr>
            <p:txBody>
              <a:bodyPr/>
              <a:lstStyle/>
              <a:p>
                <a:endParaRPr lang="en-US"/>
              </a:p>
            </p:txBody>
          </p:sp>
          <p:sp>
            <p:nvSpPr>
              <p:cNvPr id="94" name="Line 26"/>
              <p:cNvSpPr>
                <a:spLocks noChangeShapeType="1"/>
              </p:cNvSpPr>
              <p:nvPr/>
            </p:nvSpPr>
            <p:spPr bwMode="auto">
              <a:xfrm>
                <a:off x="7020" y="9017"/>
                <a:ext cx="0" cy="540"/>
              </a:xfrm>
              <a:prstGeom prst="line">
                <a:avLst/>
              </a:prstGeom>
              <a:noFill/>
              <a:ln w="9525">
                <a:solidFill>
                  <a:schemeClr val="bg1"/>
                </a:solidFill>
                <a:round/>
                <a:headEnd/>
                <a:tailEnd type="triangle" w="med" len="med"/>
              </a:ln>
            </p:spPr>
            <p:txBody>
              <a:bodyPr/>
              <a:lstStyle/>
              <a:p>
                <a:endParaRPr lang="en-US"/>
              </a:p>
            </p:txBody>
          </p:sp>
          <p:sp>
            <p:nvSpPr>
              <p:cNvPr id="95" name="Line 27"/>
              <p:cNvSpPr>
                <a:spLocks noChangeShapeType="1"/>
              </p:cNvSpPr>
              <p:nvPr/>
            </p:nvSpPr>
            <p:spPr bwMode="auto">
              <a:xfrm flipV="1">
                <a:off x="9540" y="11177"/>
                <a:ext cx="0" cy="540"/>
              </a:xfrm>
              <a:prstGeom prst="line">
                <a:avLst/>
              </a:prstGeom>
              <a:noFill/>
              <a:ln w="9525">
                <a:solidFill>
                  <a:schemeClr val="bg1"/>
                </a:solidFill>
                <a:round/>
                <a:headEnd/>
                <a:tailEnd type="triangle" w="med" len="med"/>
              </a:ln>
            </p:spPr>
            <p:txBody>
              <a:bodyPr/>
              <a:lstStyle/>
              <a:p>
                <a:endParaRPr lang="en-US"/>
              </a:p>
            </p:txBody>
          </p:sp>
        </p:grpSp>
        <p:grpSp>
          <p:nvGrpSpPr>
            <p:cNvPr id="58" name="Group 28"/>
            <p:cNvGrpSpPr>
              <a:grpSpLocks/>
            </p:cNvGrpSpPr>
            <p:nvPr/>
          </p:nvGrpSpPr>
          <p:grpSpPr bwMode="auto">
            <a:xfrm>
              <a:off x="2496" y="1976"/>
              <a:ext cx="432" cy="372"/>
              <a:chOff x="2496" y="1920"/>
              <a:chExt cx="432" cy="372"/>
            </a:xfrm>
          </p:grpSpPr>
          <p:sp>
            <p:nvSpPr>
              <p:cNvPr id="73" name="Text Box 29"/>
              <p:cNvSpPr txBox="1">
                <a:spLocks noChangeArrowheads="1"/>
              </p:cNvSpPr>
              <p:nvPr/>
            </p:nvSpPr>
            <p:spPr bwMode="auto">
              <a:xfrm>
                <a:off x="2496" y="1920"/>
                <a:ext cx="432" cy="178"/>
              </a:xfrm>
              <a:prstGeom prst="rect">
                <a:avLst/>
              </a:prstGeom>
              <a:noFill/>
              <a:ln w="9525">
                <a:noFill/>
                <a:miter lim="800000"/>
                <a:headEnd/>
                <a:tailEnd/>
              </a:ln>
            </p:spPr>
            <p:txBody>
              <a:bodyPr>
                <a:spAutoFit/>
              </a:bodyPr>
              <a:lstStyle/>
              <a:p>
                <a:pPr>
                  <a:spcBef>
                    <a:spcPct val="50000"/>
                  </a:spcBef>
                </a:pPr>
                <a:r>
                  <a:rPr lang="en-US" sz="1400" b="1"/>
                  <a:t>W</a:t>
                </a:r>
                <a:r>
                  <a:rPr lang="en-US" sz="1400" b="1" baseline="-25000"/>
                  <a:t>1A</a:t>
                </a:r>
              </a:p>
            </p:txBody>
          </p:sp>
          <p:sp>
            <p:nvSpPr>
              <p:cNvPr id="74" name="Text Box 30"/>
              <p:cNvSpPr txBox="1">
                <a:spLocks noChangeArrowheads="1"/>
              </p:cNvSpPr>
              <p:nvPr/>
            </p:nvSpPr>
            <p:spPr bwMode="auto">
              <a:xfrm>
                <a:off x="2496" y="2113"/>
                <a:ext cx="432" cy="179"/>
              </a:xfrm>
              <a:prstGeom prst="rect">
                <a:avLst/>
              </a:prstGeom>
              <a:noFill/>
              <a:ln w="9525">
                <a:noFill/>
                <a:miter lim="800000"/>
                <a:headEnd/>
                <a:tailEnd/>
              </a:ln>
            </p:spPr>
            <p:txBody>
              <a:bodyPr>
                <a:spAutoFit/>
              </a:bodyPr>
              <a:lstStyle/>
              <a:p>
                <a:pPr>
                  <a:spcBef>
                    <a:spcPct val="50000"/>
                  </a:spcBef>
                </a:pPr>
                <a:r>
                  <a:rPr lang="en-US" sz="1400" b="1"/>
                  <a:t>W</a:t>
                </a:r>
                <a:r>
                  <a:rPr lang="en-US" sz="1400" b="1" baseline="-25000"/>
                  <a:t>1B</a:t>
                </a:r>
              </a:p>
            </p:txBody>
          </p:sp>
        </p:grpSp>
        <p:grpSp>
          <p:nvGrpSpPr>
            <p:cNvPr id="59" name="Group 31"/>
            <p:cNvGrpSpPr>
              <a:grpSpLocks/>
            </p:cNvGrpSpPr>
            <p:nvPr/>
          </p:nvGrpSpPr>
          <p:grpSpPr bwMode="auto">
            <a:xfrm>
              <a:off x="2496" y="2394"/>
              <a:ext cx="432" cy="390"/>
              <a:chOff x="2496" y="2332"/>
              <a:chExt cx="432" cy="390"/>
            </a:xfrm>
          </p:grpSpPr>
          <p:sp>
            <p:nvSpPr>
              <p:cNvPr id="71" name="Text Box 32"/>
              <p:cNvSpPr txBox="1">
                <a:spLocks noChangeArrowheads="1"/>
              </p:cNvSpPr>
              <p:nvPr/>
            </p:nvSpPr>
            <p:spPr bwMode="auto">
              <a:xfrm>
                <a:off x="2496" y="2332"/>
                <a:ext cx="432" cy="178"/>
              </a:xfrm>
              <a:prstGeom prst="rect">
                <a:avLst/>
              </a:prstGeom>
              <a:noFill/>
              <a:ln w="9525">
                <a:noFill/>
                <a:miter lim="800000"/>
                <a:headEnd/>
                <a:tailEnd/>
              </a:ln>
            </p:spPr>
            <p:txBody>
              <a:bodyPr>
                <a:spAutoFit/>
              </a:bodyPr>
              <a:lstStyle/>
              <a:p>
                <a:pPr>
                  <a:spcBef>
                    <a:spcPct val="50000"/>
                  </a:spcBef>
                </a:pPr>
                <a:r>
                  <a:rPr lang="en-US" sz="1400" b="1"/>
                  <a:t>W</a:t>
                </a:r>
                <a:r>
                  <a:rPr lang="en-US" sz="1400" b="1" baseline="-25000"/>
                  <a:t>2A</a:t>
                </a:r>
              </a:p>
            </p:txBody>
          </p:sp>
          <p:sp>
            <p:nvSpPr>
              <p:cNvPr id="72" name="Text Box 33"/>
              <p:cNvSpPr txBox="1">
                <a:spLocks noChangeArrowheads="1"/>
              </p:cNvSpPr>
              <p:nvPr/>
            </p:nvSpPr>
            <p:spPr bwMode="auto">
              <a:xfrm>
                <a:off x="2496" y="2544"/>
                <a:ext cx="432" cy="178"/>
              </a:xfrm>
              <a:prstGeom prst="rect">
                <a:avLst/>
              </a:prstGeom>
              <a:noFill/>
              <a:ln w="9525">
                <a:noFill/>
                <a:miter lim="800000"/>
                <a:headEnd/>
                <a:tailEnd/>
              </a:ln>
            </p:spPr>
            <p:txBody>
              <a:bodyPr>
                <a:spAutoFit/>
              </a:bodyPr>
              <a:lstStyle/>
              <a:p>
                <a:pPr>
                  <a:spcBef>
                    <a:spcPct val="50000"/>
                  </a:spcBef>
                </a:pPr>
                <a:r>
                  <a:rPr lang="en-US" sz="1400" b="1"/>
                  <a:t>W</a:t>
                </a:r>
                <a:r>
                  <a:rPr lang="en-US" sz="1400" b="1" baseline="-25000"/>
                  <a:t>2B</a:t>
                </a:r>
              </a:p>
            </p:txBody>
          </p:sp>
        </p:grpSp>
        <p:sp>
          <p:nvSpPr>
            <p:cNvPr id="60" name="Text Box 34"/>
            <p:cNvSpPr txBox="1">
              <a:spLocks noChangeArrowheads="1"/>
            </p:cNvSpPr>
            <p:nvPr/>
          </p:nvSpPr>
          <p:spPr bwMode="auto">
            <a:xfrm>
              <a:off x="4344" y="2250"/>
              <a:ext cx="432" cy="178"/>
            </a:xfrm>
            <a:prstGeom prst="rect">
              <a:avLst/>
            </a:prstGeom>
            <a:noFill/>
            <a:ln w="9525">
              <a:noFill/>
              <a:miter lim="800000"/>
              <a:headEnd/>
              <a:tailEnd/>
            </a:ln>
          </p:spPr>
          <p:txBody>
            <a:bodyPr>
              <a:spAutoFit/>
            </a:bodyPr>
            <a:lstStyle/>
            <a:p>
              <a:pPr>
                <a:spcBef>
                  <a:spcPct val="50000"/>
                </a:spcBef>
              </a:pPr>
              <a:r>
                <a:rPr lang="en-US" sz="1400" b="1"/>
                <a:t>W</a:t>
              </a:r>
              <a:r>
                <a:rPr lang="en-US" sz="1400" b="1" baseline="-25000"/>
                <a:t>AZ</a:t>
              </a:r>
            </a:p>
          </p:txBody>
        </p:sp>
        <p:grpSp>
          <p:nvGrpSpPr>
            <p:cNvPr id="61" name="Group 35"/>
            <p:cNvGrpSpPr>
              <a:grpSpLocks/>
            </p:cNvGrpSpPr>
            <p:nvPr/>
          </p:nvGrpSpPr>
          <p:grpSpPr bwMode="auto">
            <a:xfrm>
              <a:off x="2496" y="2847"/>
              <a:ext cx="432" cy="372"/>
              <a:chOff x="2496" y="3072"/>
              <a:chExt cx="432" cy="372"/>
            </a:xfrm>
          </p:grpSpPr>
          <p:sp>
            <p:nvSpPr>
              <p:cNvPr id="69" name="Text Box 36"/>
              <p:cNvSpPr txBox="1">
                <a:spLocks noChangeArrowheads="1"/>
              </p:cNvSpPr>
              <p:nvPr/>
            </p:nvSpPr>
            <p:spPr bwMode="auto">
              <a:xfrm>
                <a:off x="2496" y="3072"/>
                <a:ext cx="432" cy="178"/>
              </a:xfrm>
              <a:prstGeom prst="rect">
                <a:avLst/>
              </a:prstGeom>
              <a:noFill/>
              <a:ln w="9525">
                <a:noFill/>
                <a:miter lim="800000"/>
                <a:headEnd/>
                <a:tailEnd/>
              </a:ln>
            </p:spPr>
            <p:txBody>
              <a:bodyPr>
                <a:spAutoFit/>
              </a:bodyPr>
              <a:lstStyle/>
              <a:p>
                <a:pPr>
                  <a:spcBef>
                    <a:spcPct val="50000"/>
                  </a:spcBef>
                </a:pPr>
                <a:r>
                  <a:rPr lang="en-US" sz="1400" b="1"/>
                  <a:t>W</a:t>
                </a:r>
                <a:r>
                  <a:rPr lang="en-US" sz="1400" b="1" baseline="-25000"/>
                  <a:t>3A</a:t>
                </a:r>
              </a:p>
            </p:txBody>
          </p:sp>
          <p:sp>
            <p:nvSpPr>
              <p:cNvPr id="70" name="Text Box 37"/>
              <p:cNvSpPr txBox="1">
                <a:spLocks noChangeArrowheads="1"/>
              </p:cNvSpPr>
              <p:nvPr/>
            </p:nvSpPr>
            <p:spPr bwMode="auto">
              <a:xfrm>
                <a:off x="2496" y="3265"/>
                <a:ext cx="432" cy="179"/>
              </a:xfrm>
              <a:prstGeom prst="rect">
                <a:avLst/>
              </a:prstGeom>
              <a:noFill/>
              <a:ln w="9525">
                <a:noFill/>
                <a:miter lim="800000"/>
                <a:headEnd/>
                <a:tailEnd/>
              </a:ln>
            </p:spPr>
            <p:txBody>
              <a:bodyPr>
                <a:spAutoFit/>
              </a:bodyPr>
              <a:lstStyle/>
              <a:p>
                <a:pPr>
                  <a:spcBef>
                    <a:spcPct val="50000"/>
                  </a:spcBef>
                </a:pPr>
                <a:r>
                  <a:rPr lang="en-US" sz="1400" b="1"/>
                  <a:t>W</a:t>
                </a:r>
                <a:r>
                  <a:rPr lang="en-US" sz="1400" b="1" baseline="-25000"/>
                  <a:t>3B</a:t>
                </a:r>
              </a:p>
            </p:txBody>
          </p:sp>
        </p:grpSp>
        <p:sp>
          <p:nvSpPr>
            <p:cNvPr id="62" name="Text Box 38"/>
            <p:cNvSpPr txBox="1">
              <a:spLocks noChangeArrowheads="1"/>
            </p:cNvSpPr>
            <p:nvPr/>
          </p:nvSpPr>
          <p:spPr bwMode="auto">
            <a:xfrm>
              <a:off x="3765" y="1813"/>
              <a:ext cx="431" cy="178"/>
            </a:xfrm>
            <a:prstGeom prst="rect">
              <a:avLst/>
            </a:prstGeom>
            <a:noFill/>
            <a:ln w="9525">
              <a:noFill/>
              <a:miter lim="800000"/>
              <a:headEnd/>
              <a:tailEnd/>
            </a:ln>
          </p:spPr>
          <p:txBody>
            <a:bodyPr>
              <a:spAutoFit/>
            </a:bodyPr>
            <a:lstStyle/>
            <a:p>
              <a:pPr>
                <a:spcBef>
                  <a:spcPct val="50000"/>
                </a:spcBef>
              </a:pPr>
              <a:r>
                <a:rPr lang="en-US" sz="1400" b="1" dirty="0"/>
                <a:t>W</a:t>
              </a:r>
              <a:r>
                <a:rPr lang="en-US" sz="1400" b="1" baseline="-25000" dirty="0"/>
                <a:t>0A</a:t>
              </a:r>
            </a:p>
          </p:txBody>
        </p:sp>
        <p:sp>
          <p:nvSpPr>
            <p:cNvPr id="63" name="Text Box 39"/>
            <p:cNvSpPr txBox="1">
              <a:spLocks noChangeArrowheads="1"/>
            </p:cNvSpPr>
            <p:nvPr/>
          </p:nvSpPr>
          <p:spPr bwMode="auto">
            <a:xfrm>
              <a:off x="4344" y="2792"/>
              <a:ext cx="432" cy="179"/>
            </a:xfrm>
            <a:prstGeom prst="rect">
              <a:avLst/>
            </a:prstGeom>
            <a:noFill/>
            <a:ln w="9525">
              <a:noFill/>
              <a:miter lim="800000"/>
              <a:headEnd/>
              <a:tailEnd/>
            </a:ln>
          </p:spPr>
          <p:txBody>
            <a:bodyPr>
              <a:spAutoFit/>
            </a:bodyPr>
            <a:lstStyle/>
            <a:p>
              <a:pPr>
                <a:spcBef>
                  <a:spcPct val="50000"/>
                </a:spcBef>
              </a:pPr>
              <a:r>
                <a:rPr lang="en-US" sz="1400" b="1"/>
                <a:t>W</a:t>
              </a:r>
              <a:r>
                <a:rPr lang="en-US" sz="1400" b="1" baseline="-25000"/>
                <a:t>BZ</a:t>
              </a:r>
            </a:p>
          </p:txBody>
        </p:sp>
        <p:sp>
          <p:nvSpPr>
            <p:cNvPr id="64" name="Text Box 40"/>
            <p:cNvSpPr txBox="1">
              <a:spLocks noChangeArrowheads="1"/>
            </p:cNvSpPr>
            <p:nvPr/>
          </p:nvSpPr>
          <p:spPr bwMode="auto">
            <a:xfrm>
              <a:off x="4823" y="2968"/>
              <a:ext cx="432" cy="178"/>
            </a:xfrm>
            <a:prstGeom prst="rect">
              <a:avLst/>
            </a:prstGeom>
            <a:noFill/>
            <a:ln w="9525">
              <a:noFill/>
              <a:miter lim="800000"/>
              <a:headEnd/>
              <a:tailEnd/>
            </a:ln>
          </p:spPr>
          <p:txBody>
            <a:bodyPr>
              <a:spAutoFit/>
            </a:bodyPr>
            <a:lstStyle/>
            <a:p>
              <a:pPr>
                <a:spcBef>
                  <a:spcPct val="50000"/>
                </a:spcBef>
              </a:pPr>
              <a:r>
                <a:rPr lang="en-US" sz="1400" b="1" dirty="0"/>
                <a:t>W</a:t>
              </a:r>
              <a:r>
                <a:rPr lang="en-US" sz="1400" b="1" baseline="-25000" dirty="0"/>
                <a:t>0Z</a:t>
              </a:r>
            </a:p>
          </p:txBody>
        </p:sp>
        <p:sp>
          <p:nvSpPr>
            <p:cNvPr id="65" name="Text Box 41"/>
            <p:cNvSpPr txBox="1">
              <a:spLocks noChangeArrowheads="1"/>
            </p:cNvSpPr>
            <p:nvPr/>
          </p:nvSpPr>
          <p:spPr bwMode="auto">
            <a:xfrm>
              <a:off x="3848" y="3215"/>
              <a:ext cx="431" cy="179"/>
            </a:xfrm>
            <a:prstGeom prst="rect">
              <a:avLst/>
            </a:prstGeom>
            <a:noFill/>
            <a:ln w="9525">
              <a:noFill/>
              <a:miter lim="800000"/>
              <a:headEnd/>
              <a:tailEnd/>
            </a:ln>
          </p:spPr>
          <p:txBody>
            <a:bodyPr>
              <a:spAutoFit/>
            </a:bodyPr>
            <a:lstStyle/>
            <a:p>
              <a:pPr>
                <a:spcBef>
                  <a:spcPct val="50000"/>
                </a:spcBef>
              </a:pPr>
              <a:r>
                <a:rPr lang="en-US" sz="1400" b="1" dirty="0"/>
                <a:t>W</a:t>
              </a:r>
              <a:r>
                <a:rPr lang="en-US" sz="1400" b="1" baseline="-25000" dirty="0"/>
                <a:t>0B</a:t>
              </a:r>
            </a:p>
          </p:txBody>
        </p:sp>
        <p:sp>
          <p:nvSpPr>
            <p:cNvPr id="66" name="Text Box 42"/>
            <p:cNvSpPr txBox="1">
              <a:spLocks noChangeArrowheads="1"/>
            </p:cNvSpPr>
            <p:nvPr/>
          </p:nvSpPr>
          <p:spPr bwMode="auto">
            <a:xfrm>
              <a:off x="1766" y="1544"/>
              <a:ext cx="1110" cy="183"/>
            </a:xfrm>
            <a:prstGeom prst="rect">
              <a:avLst/>
            </a:prstGeom>
            <a:solidFill>
              <a:srgbClr val="3366FF">
                <a:alpha val="14000"/>
              </a:srgbClr>
            </a:solidFill>
            <a:ln w="9525">
              <a:solidFill>
                <a:schemeClr val="bg1"/>
              </a:solidFill>
              <a:miter lim="800000"/>
              <a:headEnd/>
              <a:tailEnd/>
            </a:ln>
            <a:effectLst/>
          </p:spPr>
          <p:txBody>
            <a:bodyPr>
              <a:spAutoFit/>
            </a:bodyPr>
            <a:lstStyle/>
            <a:p>
              <a:pPr>
                <a:spcBef>
                  <a:spcPct val="50000"/>
                </a:spcBef>
                <a:defRPr/>
              </a:pPr>
              <a:r>
                <a:rPr lang="en-US" sz="1400" b="1" dirty="0">
                  <a:effectLst>
                    <a:outerShdw blurRad="38100" dist="38100" dir="2700000" algn="tl">
                      <a:srgbClr val="000000"/>
                    </a:outerShdw>
                  </a:effectLst>
                </a:rPr>
                <a:t>Input Layer</a:t>
              </a:r>
              <a:endParaRPr lang="en-US" sz="1400" b="1" baseline="-25000" dirty="0">
                <a:effectLst>
                  <a:outerShdw blurRad="38100" dist="38100" dir="2700000" algn="tl">
                    <a:srgbClr val="000000"/>
                  </a:outerShdw>
                </a:effectLst>
              </a:endParaRPr>
            </a:p>
          </p:txBody>
        </p:sp>
        <p:sp>
          <p:nvSpPr>
            <p:cNvPr id="67" name="Text Box 43"/>
            <p:cNvSpPr txBox="1">
              <a:spLocks noChangeArrowheads="1"/>
            </p:cNvSpPr>
            <p:nvPr/>
          </p:nvSpPr>
          <p:spPr bwMode="auto">
            <a:xfrm>
              <a:off x="3488" y="1544"/>
              <a:ext cx="1044" cy="183"/>
            </a:xfrm>
            <a:prstGeom prst="rect">
              <a:avLst/>
            </a:prstGeom>
            <a:solidFill>
              <a:srgbClr val="3366FF">
                <a:alpha val="14000"/>
              </a:srgbClr>
            </a:solidFill>
            <a:ln w="9525">
              <a:solidFill>
                <a:schemeClr val="bg1"/>
              </a:solidFill>
              <a:miter lim="800000"/>
              <a:headEnd/>
              <a:tailEnd/>
            </a:ln>
            <a:effectLst/>
          </p:spPr>
          <p:txBody>
            <a:bodyPr>
              <a:spAutoFit/>
            </a:bodyPr>
            <a:lstStyle/>
            <a:p>
              <a:pPr>
                <a:spcBef>
                  <a:spcPct val="50000"/>
                </a:spcBef>
                <a:defRPr/>
              </a:pPr>
              <a:r>
                <a:rPr lang="en-US" sz="1400" b="1">
                  <a:effectLst>
                    <a:outerShdw blurRad="38100" dist="38100" dir="2700000" algn="tl">
                      <a:srgbClr val="000000"/>
                    </a:outerShdw>
                  </a:effectLst>
                </a:rPr>
                <a:t>Hidden Layer</a:t>
              </a:r>
              <a:endParaRPr lang="en-US" sz="1400" b="1" baseline="-25000">
                <a:effectLst>
                  <a:outerShdw blurRad="38100" dist="38100" dir="2700000" algn="tl">
                    <a:srgbClr val="000000"/>
                  </a:outerShdw>
                </a:effectLst>
              </a:endParaRPr>
            </a:p>
          </p:txBody>
        </p:sp>
        <p:sp>
          <p:nvSpPr>
            <p:cNvPr id="68" name="Text Box 44"/>
            <p:cNvSpPr txBox="1">
              <a:spLocks noChangeArrowheads="1"/>
            </p:cNvSpPr>
            <p:nvPr/>
          </p:nvSpPr>
          <p:spPr bwMode="auto">
            <a:xfrm>
              <a:off x="4560" y="1544"/>
              <a:ext cx="1104" cy="183"/>
            </a:xfrm>
            <a:prstGeom prst="rect">
              <a:avLst/>
            </a:prstGeom>
            <a:solidFill>
              <a:srgbClr val="3366FF">
                <a:alpha val="14000"/>
              </a:srgbClr>
            </a:solidFill>
            <a:ln w="9525">
              <a:solidFill>
                <a:schemeClr val="bg1"/>
              </a:solidFill>
              <a:miter lim="800000"/>
              <a:headEnd/>
              <a:tailEnd/>
            </a:ln>
            <a:effectLst/>
          </p:spPr>
          <p:txBody>
            <a:bodyPr>
              <a:spAutoFit/>
            </a:bodyPr>
            <a:lstStyle/>
            <a:p>
              <a:pPr>
                <a:spcBef>
                  <a:spcPct val="50000"/>
                </a:spcBef>
                <a:defRPr/>
              </a:pPr>
              <a:r>
                <a:rPr lang="en-US" sz="1400" b="1">
                  <a:effectLst>
                    <a:outerShdw blurRad="38100" dist="38100" dir="2700000" algn="tl">
                      <a:srgbClr val="000000"/>
                    </a:outerShdw>
                  </a:effectLst>
                </a:rPr>
                <a:t>Output Layer</a:t>
              </a:r>
              <a:endParaRPr lang="en-US" sz="1400" b="1" baseline="-25000">
                <a:effectLst>
                  <a:outerShdw blurRad="38100" dist="38100" dir="2700000" algn="tl">
                    <a:srgbClr val="000000"/>
                  </a:outerShdw>
                </a:effectLst>
              </a:endParaRPr>
            </a:p>
          </p:txBody>
        </p:sp>
      </p:grpSp>
      <p:sp>
        <p:nvSpPr>
          <p:cNvPr id="96" name="Line 13"/>
          <p:cNvSpPr>
            <a:spLocks noChangeShapeType="1"/>
          </p:cNvSpPr>
          <p:nvPr/>
        </p:nvSpPr>
        <p:spPr bwMode="auto">
          <a:xfrm>
            <a:off x="3270738" y="2693355"/>
            <a:ext cx="1663775" cy="247032"/>
          </a:xfrm>
          <a:prstGeom prst="line">
            <a:avLst/>
          </a:prstGeom>
          <a:noFill/>
          <a:ln w="9525">
            <a:solidFill>
              <a:schemeClr val="tx1"/>
            </a:solidFill>
            <a:round/>
            <a:headEnd/>
            <a:tailEnd type="triangle" w="med" len="med"/>
          </a:ln>
        </p:spPr>
        <p:txBody>
          <a:bodyPr/>
          <a:lstStyle/>
          <a:p>
            <a:endParaRPr lang="en-US"/>
          </a:p>
        </p:txBody>
      </p:sp>
      <p:sp>
        <p:nvSpPr>
          <p:cNvPr id="97" name="Line 14"/>
          <p:cNvSpPr>
            <a:spLocks noChangeShapeType="1"/>
          </p:cNvSpPr>
          <p:nvPr/>
        </p:nvSpPr>
        <p:spPr bwMode="auto">
          <a:xfrm>
            <a:off x="3270738" y="2816871"/>
            <a:ext cx="1663775" cy="864610"/>
          </a:xfrm>
          <a:prstGeom prst="line">
            <a:avLst/>
          </a:prstGeom>
          <a:noFill/>
          <a:ln w="9525">
            <a:solidFill>
              <a:schemeClr val="tx1"/>
            </a:solidFill>
            <a:round/>
            <a:headEnd/>
            <a:tailEnd type="triangle" w="med" len="med"/>
          </a:ln>
        </p:spPr>
        <p:txBody>
          <a:bodyPr/>
          <a:lstStyle/>
          <a:p>
            <a:endParaRPr lang="en-US"/>
          </a:p>
        </p:txBody>
      </p:sp>
      <p:sp>
        <p:nvSpPr>
          <p:cNvPr id="98" name="Line 15"/>
          <p:cNvSpPr>
            <a:spLocks noChangeShapeType="1"/>
          </p:cNvSpPr>
          <p:nvPr/>
        </p:nvSpPr>
        <p:spPr bwMode="auto">
          <a:xfrm flipV="1">
            <a:off x="3270738" y="3063903"/>
            <a:ext cx="1663775" cy="247032"/>
          </a:xfrm>
          <a:prstGeom prst="line">
            <a:avLst/>
          </a:prstGeom>
          <a:noFill/>
          <a:ln w="9525">
            <a:solidFill>
              <a:schemeClr val="tx1"/>
            </a:solidFill>
            <a:round/>
            <a:headEnd/>
            <a:tailEnd type="triangle" w="med" len="med"/>
          </a:ln>
        </p:spPr>
        <p:txBody>
          <a:bodyPr/>
          <a:lstStyle/>
          <a:p>
            <a:endParaRPr lang="en-US"/>
          </a:p>
        </p:txBody>
      </p:sp>
      <p:sp>
        <p:nvSpPr>
          <p:cNvPr id="99" name="Line 16"/>
          <p:cNvSpPr>
            <a:spLocks noChangeShapeType="1"/>
          </p:cNvSpPr>
          <p:nvPr/>
        </p:nvSpPr>
        <p:spPr bwMode="auto">
          <a:xfrm>
            <a:off x="3270738" y="3434450"/>
            <a:ext cx="1663775" cy="370547"/>
          </a:xfrm>
          <a:prstGeom prst="line">
            <a:avLst/>
          </a:prstGeom>
          <a:noFill/>
          <a:ln w="9525">
            <a:solidFill>
              <a:schemeClr val="tx1"/>
            </a:solidFill>
            <a:round/>
            <a:headEnd/>
            <a:tailEnd type="triangle" w="med" len="med"/>
          </a:ln>
        </p:spPr>
        <p:txBody>
          <a:bodyPr/>
          <a:lstStyle/>
          <a:p>
            <a:endParaRPr lang="en-US"/>
          </a:p>
        </p:txBody>
      </p:sp>
      <p:sp>
        <p:nvSpPr>
          <p:cNvPr id="100" name="Line 17"/>
          <p:cNvSpPr>
            <a:spLocks noChangeShapeType="1"/>
          </p:cNvSpPr>
          <p:nvPr/>
        </p:nvSpPr>
        <p:spPr bwMode="auto">
          <a:xfrm flipV="1">
            <a:off x="3270738" y="3187418"/>
            <a:ext cx="1663775" cy="864610"/>
          </a:xfrm>
          <a:prstGeom prst="line">
            <a:avLst/>
          </a:prstGeom>
          <a:noFill/>
          <a:ln w="9525">
            <a:solidFill>
              <a:schemeClr val="tx1"/>
            </a:solidFill>
            <a:round/>
            <a:headEnd/>
            <a:tailEnd type="triangle" w="med" len="med"/>
          </a:ln>
        </p:spPr>
        <p:txBody>
          <a:bodyPr/>
          <a:lstStyle/>
          <a:p>
            <a:endParaRPr lang="en-US"/>
          </a:p>
        </p:txBody>
      </p:sp>
      <p:sp>
        <p:nvSpPr>
          <p:cNvPr id="101" name="Line 18"/>
          <p:cNvSpPr>
            <a:spLocks noChangeShapeType="1"/>
          </p:cNvSpPr>
          <p:nvPr/>
        </p:nvSpPr>
        <p:spPr bwMode="auto">
          <a:xfrm flipV="1">
            <a:off x="3381657" y="3928513"/>
            <a:ext cx="1552857" cy="247032"/>
          </a:xfrm>
          <a:prstGeom prst="line">
            <a:avLst/>
          </a:prstGeom>
          <a:noFill/>
          <a:ln w="9525">
            <a:solidFill>
              <a:schemeClr val="tx1"/>
            </a:solidFill>
            <a:round/>
            <a:headEnd/>
            <a:tailEnd type="triangle" w="med" len="med"/>
          </a:ln>
        </p:spPr>
        <p:txBody>
          <a:bodyPr/>
          <a:lstStyle/>
          <a:p>
            <a:endParaRPr lang="en-US"/>
          </a:p>
        </p:txBody>
      </p:sp>
      <p:sp>
        <p:nvSpPr>
          <p:cNvPr id="102" name="Line 19"/>
          <p:cNvSpPr>
            <a:spLocks noChangeShapeType="1"/>
          </p:cNvSpPr>
          <p:nvPr/>
        </p:nvSpPr>
        <p:spPr bwMode="auto">
          <a:xfrm flipV="1">
            <a:off x="6043697" y="3557966"/>
            <a:ext cx="554592" cy="247032"/>
          </a:xfrm>
          <a:prstGeom prst="line">
            <a:avLst/>
          </a:prstGeom>
          <a:noFill/>
          <a:ln w="9525">
            <a:solidFill>
              <a:schemeClr val="tx1"/>
            </a:solidFill>
            <a:round/>
            <a:headEnd/>
            <a:tailEnd type="triangle" w="med" len="med"/>
          </a:ln>
        </p:spPr>
        <p:txBody>
          <a:bodyPr/>
          <a:lstStyle/>
          <a:p>
            <a:endParaRPr lang="en-US"/>
          </a:p>
        </p:txBody>
      </p:sp>
      <p:sp>
        <p:nvSpPr>
          <p:cNvPr id="103" name="Line 20"/>
          <p:cNvSpPr>
            <a:spLocks noChangeShapeType="1"/>
          </p:cNvSpPr>
          <p:nvPr/>
        </p:nvSpPr>
        <p:spPr bwMode="auto">
          <a:xfrm>
            <a:off x="6043697" y="3063903"/>
            <a:ext cx="554592" cy="247032"/>
          </a:xfrm>
          <a:prstGeom prst="line">
            <a:avLst/>
          </a:prstGeom>
          <a:noFill/>
          <a:ln w="9525">
            <a:solidFill>
              <a:schemeClr val="tx1"/>
            </a:solidFill>
            <a:round/>
            <a:headEnd/>
            <a:tailEnd type="triangle" w="med" len="med"/>
          </a:ln>
        </p:spPr>
        <p:txBody>
          <a:bodyPr/>
          <a:lstStyle/>
          <a:p>
            <a:endParaRPr lang="en-US"/>
          </a:p>
        </p:txBody>
      </p:sp>
      <p:sp>
        <p:nvSpPr>
          <p:cNvPr id="104" name="Line 21"/>
          <p:cNvSpPr>
            <a:spLocks noChangeShapeType="1"/>
          </p:cNvSpPr>
          <p:nvPr/>
        </p:nvSpPr>
        <p:spPr bwMode="auto">
          <a:xfrm>
            <a:off x="1828800" y="2693355"/>
            <a:ext cx="332755" cy="0"/>
          </a:xfrm>
          <a:prstGeom prst="line">
            <a:avLst/>
          </a:prstGeom>
          <a:noFill/>
          <a:ln w="9525">
            <a:solidFill>
              <a:schemeClr val="tx1"/>
            </a:solidFill>
            <a:round/>
            <a:headEnd/>
            <a:tailEnd type="triangle" w="med" len="med"/>
          </a:ln>
        </p:spPr>
        <p:txBody>
          <a:bodyPr/>
          <a:lstStyle/>
          <a:p>
            <a:endParaRPr lang="en-US"/>
          </a:p>
        </p:txBody>
      </p:sp>
      <p:sp>
        <p:nvSpPr>
          <p:cNvPr id="105" name="Line 22"/>
          <p:cNvSpPr>
            <a:spLocks noChangeShapeType="1"/>
          </p:cNvSpPr>
          <p:nvPr/>
        </p:nvSpPr>
        <p:spPr bwMode="auto">
          <a:xfrm>
            <a:off x="1828800" y="3434450"/>
            <a:ext cx="332755" cy="0"/>
          </a:xfrm>
          <a:prstGeom prst="line">
            <a:avLst/>
          </a:prstGeom>
          <a:noFill/>
          <a:ln w="9525">
            <a:solidFill>
              <a:schemeClr val="tx1"/>
            </a:solidFill>
            <a:round/>
            <a:headEnd/>
            <a:tailEnd type="triangle" w="med" len="med"/>
          </a:ln>
        </p:spPr>
        <p:txBody>
          <a:bodyPr/>
          <a:lstStyle/>
          <a:p>
            <a:endParaRPr lang="en-US"/>
          </a:p>
        </p:txBody>
      </p:sp>
      <p:sp>
        <p:nvSpPr>
          <p:cNvPr id="106" name="Line 23"/>
          <p:cNvSpPr>
            <a:spLocks noChangeShapeType="1"/>
          </p:cNvSpPr>
          <p:nvPr/>
        </p:nvSpPr>
        <p:spPr bwMode="auto">
          <a:xfrm>
            <a:off x="1828800" y="4175545"/>
            <a:ext cx="332755" cy="0"/>
          </a:xfrm>
          <a:prstGeom prst="line">
            <a:avLst/>
          </a:prstGeom>
          <a:noFill/>
          <a:ln w="9525">
            <a:solidFill>
              <a:schemeClr val="tx1"/>
            </a:solidFill>
            <a:round/>
            <a:headEnd/>
            <a:tailEnd type="triangle" w="med" len="med"/>
          </a:ln>
        </p:spPr>
        <p:txBody>
          <a:bodyPr/>
          <a:lstStyle/>
          <a:p>
            <a:endParaRPr lang="en-US"/>
          </a:p>
        </p:txBody>
      </p:sp>
      <p:sp>
        <p:nvSpPr>
          <p:cNvPr id="107" name="Line 24"/>
          <p:cNvSpPr>
            <a:spLocks noChangeShapeType="1"/>
          </p:cNvSpPr>
          <p:nvPr/>
        </p:nvSpPr>
        <p:spPr bwMode="auto">
          <a:xfrm>
            <a:off x="7596554" y="3434450"/>
            <a:ext cx="332755" cy="0"/>
          </a:xfrm>
          <a:prstGeom prst="line">
            <a:avLst/>
          </a:prstGeom>
          <a:noFill/>
          <a:ln w="9525">
            <a:solidFill>
              <a:schemeClr val="tx1"/>
            </a:solidFill>
            <a:round/>
            <a:headEnd/>
            <a:tailEnd type="triangle" w="med" len="med"/>
          </a:ln>
        </p:spPr>
        <p:txBody>
          <a:bodyPr/>
          <a:lstStyle/>
          <a:p>
            <a:endParaRPr lang="en-US"/>
          </a:p>
        </p:txBody>
      </p:sp>
      <p:sp>
        <p:nvSpPr>
          <p:cNvPr id="108" name="Line 25"/>
          <p:cNvSpPr>
            <a:spLocks noChangeShapeType="1"/>
          </p:cNvSpPr>
          <p:nvPr/>
        </p:nvSpPr>
        <p:spPr bwMode="auto">
          <a:xfrm flipH="1" flipV="1">
            <a:off x="2743199" y="4419600"/>
            <a:ext cx="45719" cy="381000"/>
          </a:xfrm>
          <a:prstGeom prst="line">
            <a:avLst/>
          </a:prstGeom>
          <a:noFill/>
          <a:ln w="9525">
            <a:solidFill>
              <a:schemeClr val="tx1"/>
            </a:solidFill>
            <a:round/>
            <a:headEnd/>
            <a:tailEnd type="triangle" w="med" len="med"/>
          </a:ln>
        </p:spPr>
        <p:txBody>
          <a:bodyPr/>
          <a:lstStyle/>
          <a:p>
            <a:endParaRPr lang="en-US"/>
          </a:p>
        </p:txBody>
      </p:sp>
      <p:sp>
        <p:nvSpPr>
          <p:cNvPr id="109" name="Line 25"/>
          <p:cNvSpPr>
            <a:spLocks noChangeShapeType="1"/>
          </p:cNvSpPr>
          <p:nvPr/>
        </p:nvSpPr>
        <p:spPr bwMode="auto">
          <a:xfrm flipH="1" flipV="1">
            <a:off x="5486400" y="4114800"/>
            <a:ext cx="45720" cy="381000"/>
          </a:xfrm>
          <a:prstGeom prst="line">
            <a:avLst/>
          </a:prstGeom>
          <a:noFill/>
          <a:ln w="9525">
            <a:solidFill>
              <a:schemeClr val="tx1"/>
            </a:solidFill>
            <a:round/>
            <a:headEnd/>
            <a:tailEnd type="triangle" w="med" len="med"/>
          </a:ln>
        </p:spPr>
        <p:txBody>
          <a:bodyPr/>
          <a:lstStyle/>
          <a:p>
            <a:endParaRPr lang="en-US"/>
          </a:p>
        </p:txBody>
      </p:sp>
      <p:sp>
        <p:nvSpPr>
          <p:cNvPr id="110" name="Line 25"/>
          <p:cNvSpPr>
            <a:spLocks noChangeShapeType="1"/>
          </p:cNvSpPr>
          <p:nvPr/>
        </p:nvSpPr>
        <p:spPr bwMode="auto">
          <a:xfrm>
            <a:off x="5410200" y="2362200"/>
            <a:ext cx="45719" cy="457200"/>
          </a:xfrm>
          <a:prstGeom prst="line">
            <a:avLst/>
          </a:prstGeom>
          <a:noFill/>
          <a:ln w="9525">
            <a:solidFill>
              <a:schemeClr val="tx1"/>
            </a:solidFill>
            <a:round/>
            <a:headEnd/>
            <a:tailEnd type="triangle" w="med" len="med"/>
          </a:ln>
        </p:spPr>
        <p:txBody>
          <a:bodyPr/>
          <a:lstStyle/>
          <a:p>
            <a:endParaRPr lang="en-US"/>
          </a:p>
        </p:txBody>
      </p:sp>
      <p:sp>
        <p:nvSpPr>
          <p:cNvPr id="111" name="Line 25"/>
          <p:cNvSpPr>
            <a:spLocks noChangeShapeType="1"/>
          </p:cNvSpPr>
          <p:nvPr/>
        </p:nvSpPr>
        <p:spPr bwMode="auto">
          <a:xfrm flipH="1" flipV="1">
            <a:off x="7010400" y="3657600"/>
            <a:ext cx="45720" cy="38100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z="4000" b="1" dirty="0" smtClean="0"/>
              <a:t>Numeric Example </a:t>
            </a:r>
            <a:r>
              <a:rPr lang="en-US" sz="1200" b="1" dirty="0" smtClean="0"/>
              <a:t>(Cont)</a:t>
            </a:r>
            <a:endParaRPr lang="en-US" sz="4000" b="1" dirty="0" smtClean="0"/>
          </a:p>
        </p:txBody>
      </p:sp>
      <p:sp>
        <p:nvSpPr>
          <p:cNvPr id="15366" name="Footer Placeholder 6"/>
          <p:cNvSpPr>
            <a:spLocks noGrp="1"/>
          </p:cNvSpPr>
          <p:nvPr>
            <p:ph type="ftr" sz="quarter" idx="11"/>
          </p:nvPr>
        </p:nvSpPr>
        <p:spPr>
          <a:noFill/>
        </p:spPr>
        <p:txBody>
          <a:bodyPr/>
          <a:lstStyle/>
          <a:p>
            <a:r>
              <a:rPr lang="en-US" dirty="0" smtClean="0"/>
              <a:t>Hosted by the University of Arkansas</a:t>
            </a:r>
          </a:p>
        </p:txBody>
      </p:sp>
      <p:sp>
        <p:nvSpPr>
          <p:cNvPr id="15365" name="Slide Number Placeholder 5"/>
          <p:cNvSpPr>
            <a:spLocks noGrp="1"/>
          </p:cNvSpPr>
          <p:nvPr>
            <p:ph type="sldNum" sz="quarter" idx="12"/>
          </p:nvPr>
        </p:nvSpPr>
        <p:spPr>
          <a:noFill/>
        </p:spPr>
        <p:txBody>
          <a:bodyPr/>
          <a:lstStyle/>
          <a:p>
            <a:fld id="{24DDB52A-4234-4332-959B-8564B223F73C}" type="slidenum">
              <a:rPr lang="en-US" smtClean="0"/>
              <a:pPr/>
              <a:t>12</a:t>
            </a:fld>
            <a:endParaRPr lang="en-US" smtClean="0"/>
          </a:p>
        </p:txBody>
      </p:sp>
      <p:sp>
        <p:nvSpPr>
          <p:cNvPr id="15363" name="Rectangle 4"/>
          <p:cNvSpPr>
            <a:spLocks noChangeArrowheads="1"/>
          </p:cNvSpPr>
          <p:nvPr/>
        </p:nvSpPr>
        <p:spPr bwMode="auto">
          <a:xfrm>
            <a:off x="1905000" y="1295400"/>
            <a:ext cx="7086600" cy="5029200"/>
          </a:xfrm>
          <a:prstGeom prst="rect">
            <a:avLst/>
          </a:prstGeom>
          <a:noFill/>
          <a:ln w="9525">
            <a:noFill/>
            <a:miter lim="800000"/>
            <a:headEnd/>
            <a:tailEnd/>
          </a:ln>
        </p:spPr>
        <p:txBody>
          <a:bodyPr/>
          <a:lstStyle/>
          <a:p>
            <a:pPr marL="742950" lvl="1" indent="-285750" eaLnBrk="1" hangingPunct="1">
              <a:spcBef>
                <a:spcPct val="20000"/>
              </a:spcBef>
              <a:buClr>
                <a:srgbClr val="104270"/>
              </a:buClr>
              <a:buFont typeface="Wingdings 2" pitchFamily="18" charset="2"/>
              <a:buBlip>
                <a:blip r:embed="rId3"/>
              </a:buBlip>
            </a:pPr>
            <a:endParaRPr lang="en-US">
              <a:solidFill>
                <a:srgbClr val="000000"/>
              </a:solidFill>
              <a:latin typeface="Arial" charset="0"/>
            </a:endParaRPr>
          </a:p>
          <a:p>
            <a:pPr marL="742950" lvl="1" indent="-285750" eaLnBrk="1" hangingPunct="1">
              <a:spcBef>
                <a:spcPct val="20000"/>
              </a:spcBef>
              <a:buClr>
                <a:srgbClr val="104270"/>
              </a:buClr>
              <a:buFont typeface="Wingdings 2" pitchFamily="18" charset="2"/>
              <a:buNone/>
            </a:pPr>
            <a:endParaRPr lang="en-US">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3"/>
              </a:buBlip>
            </a:pPr>
            <a:endParaRPr lang="en-US">
              <a:solidFill>
                <a:srgbClr val="000000"/>
              </a:solidFill>
              <a:latin typeface="Arial" charset="0"/>
            </a:endParaRPr>
          </a:p>
        </p:txBody>
      </p:sp>
      <p:sp>
        <p:nvSpPr>
          <p:cNvPr id="15364" name="Rectangle 5"/>
          <p:cNvSpPr>
            <a:spLocks noChangeArrowheads="1"/>
          </p:cNvSpPr>
          <p:nvPr/>
        </p:nvSpPr>
        <p:spPr bwMode="auto">
          <a:xfrm>
            <a:off x="1143000" y="1295400"/>
            <a:ext cx="7467600" cy="5562600"/>
          </a:xfrm>
          <a:prstGeom prst="rect">
            <a:avLst/>
          </a:prstGeom>
          <a:noFill/>
          <a:ln w="9525">
            <a:noFill/>
            <a:miter lim="800000"/>
            <a:headEnd/>
            <a:tailEnd/>
          </a:ln>
        </p:spPr>
        <p:txBody>
          <a:bodyPr/>
          <a:lstStyle/>
          <a:p>
            <a:pPr marL="742950" lvl="1" indent="-285750" eaLnBrk="1" hangingPunct="1">
              <a:spcBef>
                <a:spcPct val="20000"/>
              </a:spcBef>
              <a:buClr>
                <a:srgbClr val="104270"/>
              </a:buClr>
              <a:buFont typeface="Wingdings 2" pitchFamily="18" charset="2"/>
              <a:buBlip>
                <a:blip r:embed="rId3"/>
              </a:buBlip>
            </a:pPr>
            <a:r>
              <a:rPr lang="en-US" dirty="0" smtClean="0">
                <a:solidFill>
                  <a:srgbClr val="000000"/>
                </a:solidFill>
                <a:latin typeface="Arial" charset="0"/>
              </a:rPr>
              <a:t>Most networks have input, hidden &amp; output layers</a:t>
            </a:r>
          </a:p>
          <a:p>
            <a:pPr marL="742950" lvl="1" indent="-285750">
              <a:spcBef>
                <a:spcPct val="20000"/>
              </a:spcBef>
              <a:buClr>
                <a:srgbClr val="104270"/>
              </a:buClr>
              <a:buBlip>
                <a:blip r:embed="rId3"/>
              </a:buBlip>
            </a:pPr>
            <a:r>
              <a:rPr lang="en-US" dirty="0" smtClean="0">
                <a:solidFill>
                  <a:srgbClr val="000000"/>
                </a:solidFill>
                <a:latin typeface="Arial" charset="0"/>
              </a:rPr>
              <a:t>Network may contain more than one hidden layer</a:t>
            </a:r>
          </a:p>
          <a:p>
            <a:pPr marL="742950" lvl="1" indent="-285750" eaLnBrk="1" hangingPunct="1">
              <a:spcBef>
                <a:spcPct val="20000"/>
              </a:spcBef>
              <a:buClr>
                <a:srgbClr val="104270"/>
              </a:buClr>
              <a:buFont typeface="Wingdings 2" pitchFamily="18" charset="2"/>
              <a:buBlip>
                <a:blip r:embed="rId3"/>
              </a:buBlip>
            </a:pPr>
            <a:r>
              <a:rPr lang="en-US" dirty="0" smtClean="0">
                <a:solidFill>
                  <a:srgbClr val="000000"/>
                </a:solidFill>
                <a:latin typeface="Arial" charset="0"/>
              </a:rPr>
              <a:t>Network </a:t>
            </a:r>
            <a:r>
              <a:rPr lang="en-US" dirty="0">
                <a:solidFill>
                  <a:srgbClr val="000000"/>
                </a:solidFill>
                <a:latin typeface="Arial" charset="0"/>
              </a:rPr>
              <a:t>is completely </a:t>
            </a:r>
            <a:r>
              <a:rPr lang="en-US" dirty="0" smtClean="0">
                <a:solidFill>
                  <a:srgbClr val="000000"/>
                </a:solidFill>
                <a:latin typeface="Arial" charset="0"/>
              </a:rPr>
              <a:t>connected</a:t>
            </a:r>
            <a:endParaRPr lang="en-US"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3"/>
              </a:buBlip>
            </a:pPr>
            <a:r>
              <a:rPr lang="en-US" dirty="0">
                <a:solidFill>
                  <a:srgbClr val="000000"/>
                </a:solidFill>
                <a:latin typeface="Arial" charset="0"/>
              </a:rPr>
              <a:t>Each node in given layer, connected to every node in next layer</a:t>
            </a:r>
          </a:p>
          <a:p>
            <a:pPr marL="742950" lvl="1" indent="-285750" eaLnBrk="1" hangingPunct="1">
              <a:spcBef>
                <a:spcPct val="20000"/>
              </a:spcBef>
              <a:buClr>
                <a:srgbClr val="104270"/>
              </a:buClr>
              <a:buFont typeface="Wingdings 2" pitchFamily="18" charset="2"/>
              <a:buBlip>
                <a:blip r:embed="rId3"/>
              </a:buBlip>
            </a:pPr>
            <a:r>
              <a:rPr lang="en-US" dirty="0">
                <a:solidFill>
                  <a:srgbClr val="000000"/>
                </a:solidFill>
                <a:latin typeface="Arial" charset="0"/>
              </a:rPr>
              <a:t>Every connection has weight (</a:t>
            </a:r>
            <a:r>
              <a:rPr lang="en-US" dirty="0" err="1">
                <a:solidFill>
                  <a:srgbClr val="000000"/>
                </a:solidFill>
                <a:latin typeface="Arial" charset="0"/>
              </a:rPr>
              <a:t>W</a:t>
            </a:r>
            <a:r>
              <a:rPr lang="en-US" baseline="-30000" dirty="0" err="1">
                <a:solidFill>
                  <a:srgbClr val="000000"/>
                </a:solidFill>
                <a:latin typeface="Arial" charset="0"/>
              </a:rPr>
              <a:t>ij</a:t>
            </a:r>
            <a:r>
              <a:rPr lang="en-US" dirty="0">
                <a:solidFill>
                  <a:srgbClr val="000000"/>
                </a:solidFill>
                <a:latin typeface="Arial" charset="0"/>
              </a:rPr>
              <a:t>) associated with it</a:t>
            </a:r>
          </a:p>
          <a:p>
            <a:pPr marL="742950" lvl="1" indent="-285750" eaLnBrk="1" hangingPunct="1">
              <a:spcBef>
                <a:spcPct val="20000"/>
              </a:spcBef>
              <a:buClr>
                <a:srgbClr val="104270"/>
              </a:buClr>
              <a:buFont typeface="Wingdings 2" pitchFamily="18" charset="2"/>
              <a:buBlip>
                <a:blip r:embed="rId3"/>
              </a:buBlip>
            </a:pPr>
            <a:r>
              <a:rPr lang="en-US" dirty="0">
                <a:solidFill>
                  <a:srgbClr val="000000"/>
                </a:solidFill>
                <a:latin typeface="Arial" charset="0"/>
              </a:rPr>
              <a:t>Weight values randomly assigned 0 to 1 by algorithm</a:t>
            </a:r>
          </a:p>
          <a:p>
            <a:pPr marL="742950" lvl="1" indent="-285750" eaLnBrk="1" hangingPunct="1">
              <a:spcBef>
                <a:spcPct val="20000"/>
              </a:spcBef>
              <a:buClr>
                <a:srgbClr val="104270"/>
              </a:buClr>
              <a:buFont typeface="Wingdings 2" pitchFamily="18" charset="2"/>
              <a:buBlip>
                <a:blip r:embed="rId3"/>
              </a:buBlip>
            </a:pPr>
            <a:r>
              <a:rPr lang="en-US" dirty="0">
                <a:solidFill>
                  <a:srgbClr val="000000"/>
                </a:solidFill>
                <a:latin typeface="Arial" charset="0"/>
              </a:rPr>
              <a:t>Number of input nodes dependent on number of predictors</a:t>
            </a:r>
          </a:p>
          <a:p>
            <a:pPr marL="742950" lvl="1" indent="-285750" eaLnBrk="1" hangingPunct="1">
              <a:spcBef>
                <a:spcPct val="20000"/>
              </a:spcBef>
              <a:buClr>
                <a:srgbClr val="104270"/>
              </a:buClr>
              <a:buFont typeface="Wingdings 2" pitchFamily="18" charset="2"/>
              <a:buBlip>
                <a:blip r:embed="rId3"/>
              </a:buBlip>
            </a:pPr>
            <a:r>
              <a:rPr lang="en-US" dirty="0">
                <a:solidFill>
                  <a:srgbClr val="000000"/>
                </a:solidFill>
                <a:latin typeface="Arial" charset="0"/>
              </a:rPr>
              <a:t>Number of hidden and output nodes configurable</a:t>
            </a:r>
          </a:p>
          <a:p>
            <a:pPr marL="742950" lvl="1" indent="-285750" eaLnBrk="1" hangingPunct="1">
              <a:spcBef>
                <a:spcPct val="20000"/>
              </a:spcBef>
              <a:buClr>
                <a:srgbClr val="104270"/>
              </a:buClr>
              <a:buFont typeface="Wingdings 2" pitchFamily="18" charset="2"/>
              <a:buBlip>
                <a:blip r:embed="rId3"/>
              </a:buBlip>
            </a:pPr>
            <a:r>
              <a:rPr lang="en-US" dirty="0">
                <a:solidFill>
                  <a:srgbClr val="000000"/>
                </a:solidFill>
                <a:latin typeface="Arial" charset="0"/>
              </a:rPr>
              <a:t>How many nodes in hidden layer?</a:t>
            </a:r>
          </a:p>
          <a:p>
            <a:pPr marL="742950" lvl="1" indent="-285750" eaLnBrk="1" hangingPunct="1">
              <a:spcBef>
                <a:spcPct val="20000"/>
              </a:spcBef>
              <a:buClr>
                <a:srgbClr val="104270"/>
              </a:buClr>
              <a:buFont typeface="Wingdings 2" pitchFamily="18" charset="2"/>
              <a:buBlip>
                <a:blip r:embed="rId3"/>
              </a:buBlip>
            </a:pPr>
            <a:r>
              <a:rPr lang="en-US" dirty="0">
                <a:solidFill>
                  <a:srgbClr val="000000"/>
                </a:solidFill>
                <a:latin typeface="Arial" charset="0"/>
              </a:rPr>
              <a:t>Large number of nodes increases complexity of model</a:t>
            </a:r>
          </a:p>
          <a:p>
            <a:pPr marL="742950" lvl="1" indent="-285750" eaLnBrk="1" hangingPunct="1">
              <a:spcBef>
                <a:spcPct val="20000"/>
              </a:spcBef>
              <a:buClr>
                <a:srgbClr val="104270"/>
              </a:buClr>
              <a:buFont typeface="Wingdings 2" pitchFamily="18" charset="2"/>
              <a:buBlip>
                <a:blip r:embed="rId3"/>
              </a:buBlip>
            </a:pPr>
            <a:r>
              <a:rPr lang="en-US" dirty="0">
                <a:solidFill>
                  <a:srgbClr val="000000"/>
                </a:solidFill>
                <a:latin typeface="Arial" charset="0"/>
              </a:rPr>
              <a:t>Detailed patterns uncovered in data</a:t>
            </a:r>
          </a:p>
          <a:p>
            <a:pPr marL="742950" lvl="1" indent="-285750" eaLnBrk="1" hangingPunct="1">
              <a:spcBef>
                <a:spcPct val="20000"/>
              </a:spcBef>
              <a:buClr>
                <a:srgbClr val="104270"/>
              </a:buClr>
              <a:buFont typeface="Wingdings 2" pitchFamily="18" charset="2"/>
              <a:buBlip>
                <a:blip r:embed="rId3"/>
              </a:buBlip>
            </a:pPr>
            <a:r>
              <a:rPr lang="en-US" dirty="0">
                <a:solidFill>
                  <a:srgbClr val="000000"/>
                </a:solidFill>
                <a:latin typeface="Arial" charset="0"/>
              </a:rPr>
              <a:t>Leads to </a:t>
            </a:r>
            <a:r>
              <a:rPr lang="en-US" dirty="0" err="1">
                <a:solidFill>
                  <a:srgbClr val="000000"/>
                </a:solidFill>
                <a:latin typeface="Arial" charset="0"/>
              </a:rPr>
              <a:t>overfitting</a:t>
            </a:r>
            <a:r>
              <a:rPr lang="en-US" dirty="0">
                <a:solidFill>
                  <a:srgbClr val="000000"/>
                </a:solidFill>
                <a:latin typeface="Arial" charset="0"/>
              </a:rPr>
              <a:t>, at expense of </a:t>
            </a:r>
            <a:r>
              <a:rPr lang="en-US" dirty="0" err="1">
                <a:solidFill>
                  <a:srgbClr val="000000"/>
                </a:solidFill>
                <a:latin typeface="Arial" charset="0"/>
              </a:rPr>
              <a:t>generalizability</a:t>
            </a:r>
            <a:endParaRPr lang="en-US"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3"/>
              </a:buBlip>
            </a:pPr>
            <a:r>
              <a:rPr lang="en-US" dirty="0">
                <a:solidFill>
                  <a:srgbClr val="000000"/>
                </a:solidFill>
                <a:latin typeface="Arial" charset="0"/>
              </a:rPr>
              <a:t>Reduce number of hidden nodes when </a:t>
            </a:r>
            <a:r>
              <a:rPr lang="en-US" dirty="0" err="1">
                <a:solidFill>
                  <a:srgbClr val="000000"/>
                </a:solidFill>
                <a:latin typeface="Arial" charset="0"/>
              </a:rPr>
              <a:t>overfitting</a:t>
            </a:r>
            <a:r>
              <a:rPr lang="en-US" dirty="0">
                <a:solidFill>
                  <a:srgbClr val="000000"/>
                </a:solidFill>
                <a:latin typeface="Arial" charset="0"/>
              </a:rPr>
              <a:t> occurs</a:t>
            </a:r>
          </a:p>
          <a:p>
            <a:pPr marL="742950" lvl="1" indent="-285750" eaLnBrk="1" hangingPunct="1">
              <a:spcBef>
                <a:spcPct val="20000"/>
              </a:spcBef>
              <a:buClr>
                <a:srgbClr val="104270"/>
              </a:buClr>
              <a:buFont typeface="Wingdings 2" pitchFamily="18" charset="2"/>
              <a:buBlip>
                <a:blip r:embed="rId3"/>
              </a:buBlip>
            </a:pPr>
            <a:r>
              <a:rPr lang="en-US" dirty="0">
                <a:solidFill>
                  <a:srgbClr val="000000"/>
                </a:solidFill>
                <a:latin typeface="Arial" charset="0"/>
              </a:rPr>
              <a:t>Increase number of hidden nodes when training accuracy unacceptably </a:t>
            </a:r>
            <a:r>
              <a:rPr lang="en-US" dirty="0" smtClean="0">
                <a:solidFill>
                  <a:srgbClr val="000000"/>
                </a:solidFill>
                <a:latin typeface="Arial" charset="0"/>
              </a:rPr>
              <a:t>low</a:t>
            </a:r>
          </a:p>
          <a:p>
            <a:pPr marL="742950" lvl="1" indent="-285750" eaLnBrk="1" hangingPunct="1">
              <a:spcBef>
                <a:spcPct val="20000"/>
              </a:spcBef>
              <a:buClr>
                <a:srgbClr val="104270"/>
              </a:buClr>
            </a:pPr>
            <a:endParaRPr lang="en-US"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3"/>
              </a:buBlip>
            </a:pPr>
            <a:endParaRPr lang="en-US" dirty="0">
              <a:solidFill>
                <a:srgbClr val="000000"/>
              </a:solidFill>
              <a:latin typeface="Arial" charset="0"/>
            </a:endParaRPr>
          </a:p>
          <a:p>
            <a:pPr marL="342900" indent="-342900" eaLnBrk="1" hangingPunct="1">
              <a:spcBef>
                <a:spcPct val="20000"/>
              </a:spcBef>
              <a:buClr>
                <a:srgbClr val="104270"/>
              </a:buClr>
              <a:buFont typeface="Wingdings 2" pitchFamily="18" charset="2"/>
              <a:buNone/>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3"/>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3"/>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3"/>
              </a:buBlip>
            </a:pPr>
            <a:endParaRPr lang="en-US" sz="2100" dirty="0">
              <a:solidFill>
                <a:srgbClr val="000000"/>
              </a:solidFill>
              <a:latin typeface="Arial" charset="0"/>
            </a:endParaRPr>
          </a:p>
          <a:p>
            <a:pPr marL="742950" lvl="1" indent="-285750" eaLnBrk="1" hangingPunct="1">
              <a:spcBef>
                <a:spcPct val="20000"/>
              </a:spcBef>
              <a:buClr>
                <a:srgbClr val="104270"/>
              </a:buClr>
              <a:buFont typeface="Wingdings 2" pitchFamily="18" charset="2"/>
              <a:buNone/>
            </a:pPr>
            <a:endParaRPr lang="en-US" sz="19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3"/>
              </a:buBlip>
            </a:pPr>
            <a:endParaRPr lang="en-US" sz="2200"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3"/>
              </a:buBlip>
            </a:pPr>
            <a:endParaRPr lang="en-US" sz="1900"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3"/>
              </a:buBlip>
            </a:pPr>
            <a:endParaRPr lang="en-US" sz="1900" dirty="0">
              <a:solidFill>
                <a:srgbClr val="000000"/>
              </a:solidFill>
              <a:latin typeface="Arial" charset="0"/>
            </a:endParaRPr>
          </a:p>
          <a:p>
            <a:pPr marL="742950" lvl="1" indent="-285750" eaLnBrk="1" hangingPunct="1">
              <a:spcBef>
                <a:spcPct val="20000"/>
              </a:spcBef>
              <a:buClr>
                <a:srgbClr val="104270"/>
              </a:buClr>
              <a:buFont typeface="Wingdings 2" pitchFamily="18" charset="2"/>
              <a:buNone/>
            </a:pPr>
            <a:endParaRPr lang="en-US"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3"/>
              </a:buBlip>
            </a:pPr>
            <a:endParaRPr lang="en-US" dirty="0">
              <a:solidFill>
                <a:srgbClr val="000000"/>
              </a:solidFill>
              <a:latin typeface="Arial" charset="0"/>
            </a:endParaRPr>
          </a:p>
        </p:txBody>
      </p:sp>
      <p:sp>
        <p:nvSpPr>
          <p:cNvPr id="15367" name="Text Box 11"/>
          <p:cNvSpPr txBox="1">
            <a:spLocks noChangeArrowheads="1"/>
          </p:cNvSpPr>
          <p:nvPr/>
        </p:nvSpPr>
        <p:spPr bwMode="auto">
          <a:xfrm>
            <a:off x="457200" y="6248400"/>
            <a:ext cx="2514600" cy="307975"/>
          </a:xfrm>
          <a:prstGeom prst="rect">
            <a:avLst/>
          </a:prstGeom>
          <a:noFill/>
          <a:ln w="9525" algn="ctr">
            <a:noFill/>
            <a:miter lim="800000"/>
            <a:headEnd/>
            <a:tailEnd/>
          </a:ln>
        </p:spPr>
        <p:txBody>
          <a:bodyPr>
            <a:spAutoFit/>
          </a:bodyPr>
          <a:lstStyle/>
          <a:p>
            <a:pPr>
              <a:spcBef>
                <a:spcPct val="50000"/>
              </a:spcBef>
            </a:pPr>
            <a:r>
              <a:rPr lang="en-US" sz="1400" dirty="0">
                <a:solidFill>
                  <a:schemeClr val="bg1">
                    <a:lumMod val="50000"/>
                  </a:schemeClr>
                </a:solidFill>
              </a:rPr>
              <a:t>Adapted from Larose</a:t>
            </a:r>
          </a:p>
        </p:txBody>
      </p:sp>
      <p:sp>
        <p:nvSpPr>
          <p:cNvPr id="9" name="Date Placeholder 3"/>
          <p:cNvSpPr>
            <a:spLocks noGrp="1"/>
          </p:cNvSpPr>
          <p:nvPr>
            <p:ph type="dt" sz="half" idx="10"/>
          </p:nvPr>
        </p:nvSpPr>
        <p:spPr>
          <a:xfrm>
            <a:off x="457200" y="6553200"/>
            <a:ext cx="4081128" cy="212725"/>
          </a:xfrm>
        </p:spPr>
        <p:txBody>
          <a:bodyPr/>
          <a:lstStyle/>
          <a:p>
            <a:r>
              <a:rPr lang="en-US" dirty="0" smtClean="0"/>
              <a:t>Prepared by David Douglas, University of Arkansas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6"/>
          <p:cNvSpPr>
            <a:spLocks noChangeArrowheads="1"/>
          </p:cNvSpPr>
          <p:nvPr/>
        </p:nvSpPr>
        <p:spPr bwMode="auto">
          <a:xfrm>
            <a:off x="914400" y="1371600"/>
            <a:ext cx="7086600" cy="5029200"/>
          </a:xfrm>
          <a:prstGeom prst="rect">
            <a:avLst/>
          </a:prstGeom>
          <a:noFill/>
          <a:ln w="9525">
            <a:noFill/>
            <a:miter lim="800000"/>
            <a:headEnd/>
            <a:tailEnd/>
          </a:ln>
        </p:spPr>
        <p:txBody>
          <a:bodyPr/>
          <a:lstStyle/>
          <a:p>
            <a:pPr marL="342900" indent="-342900" eaLnBrk="1" hangingPunct="1">
              <a:spcBef>
                <a:spcPct val="20000"/>
              </a:spcBef>
              <a:buClr>
                <a:srgbClr val="104270"/>
              </a:buClr>
              <a:buFont typeface="Wingdings 2" pitchFamily="18" charset="2"/>
              <a:buBlip>
                <a:blip r:embed="rId3"/>
              </a:buBlip>
            </a:pPr>
            <a:r>
              <a:rPr lang="en-US" sz="2100" dirty="0">
                <a:solidFill>
                  <a:srgbClr val="000000"/>
                </a:solidFill>
                <a:latin typeface="Arial" charset="0"/>
              </a:rPr>
              <a:t>Combination function produces linear combination of node inputs and connection weights to single scalar value – consider the following weights </a:t>
            </a:r>
          </a:p>
          <a:p>
            <a:pPr marL="342900" indent="-342900" eaLnBrk="1" hangingPunct="1">
              <a:spcBef>
                <a:spcPct val="20000"/>
              </a:spcBef>
              <a:buClr>
                <a:srgbClr val="104270"/>
              </a:buClr>
              <a:buFont typeface="Wingdings 2" pitchFamily="18" charset="2"/>
              <a:buBlip>
                <a:blip r:embed="rId3"/>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3"/>
              </a:buBlip>
            </a:pPr>
            <a:endParaRPr lang="en-US" sz="2100" dirty="0">
              <a:solidFill>
                <a:srgbClr val="000000"/>
              </a:solidFill>
              <a:latin typeface="Arial" charset="0"/>
            </a:endParaRPr>
          </a:p>
          <a:p>
            <a:pPr marL="342900" indent="-342900" eaLnBrk="1" hangingPunct="1">
              <a:spcBef>
                <a:spcPct val="20000"/>
              </a:spcBef>
              <a:buClr>
                <a:srgbClr val="104270"/>
              </a:buClr>
            </a:pPr>
            <a:endParaRPr lang="en-US" sz="2100" dirty="0" smtClean="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3"/>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3"/>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3"/>
              </a:buBlip>
            </a:pPr>
            <a:r>
              <a:rPr lang="en-US" sz="2100" dirty="0">
                <a:solidFill>
                  <a:srgbClr val="000000"/>
                </a:solidFill>
                <a:latin typeface="Arial" charset="0"/>
              </a:rPr>
              <a:t>Combination function to get hidden layer node values</a:t>
            </a:r>
          </a:p>
          <a:p>
            <a:pPr marL="742950" lvl="1" indent="-285750" eaLnBrk="1" hangingPunct="1">
              <a:spcBef>
                <a:spcPct val="20000"/>
              </a:spcBef>
              <a:buClr>
                <a:srgbClr val="104270"/>
              </a:buClr>
              <a:buFont typeface="Wingdings 2" pitchFamily="18" charset="2"/>
              <a:buBlip>
                <a:blip r:embed="rId3"/>
              </a:buBlip>
            </a:pPr>
            <a:r>
              <a:rPr lang="en-US" sz="1900" dirty="0" err="1">
                <a:solidFill>
                  <a:srgbClr val="000000"/>
                </a:solidFill>
                <a:latin typeface="Arial" charset="0"/>
              </a:rPr>
              <a:t>Net</a:t>
            </a:r>
            <a:r>
              <a:rPr lang="en-US" sz="1900" baseline="-25000" dirty="0" err="1">
                <a:solidFill>
                  <a:srgbClr val="000000"/>
                </a:solidFill>
                <a:latin typeface="Arial" charset="0"/>
              </a:rPr>
              <a:t>A</a:t>
            </a:r>
            <a:r>
              <a:rPr lang="en-US" sz="1900" dirty="0">
                <a:solidFill>
                  <a:srgbClr val="000000"/>
                </a:solidFill>
                <a:latin typeface="Arial" charset="0"/>
              </a:rPr>
              <a:t> = .5(1) + .6(.4) + .8(.2) + .6(.7) = 1.32</a:t>
            </a:r>
          </a:p>
          <a:p>
            <a:pPr marL="742950" lvl="1" indent="-285750" eaLnBrk="1" hangingPunct="1">
              <a:spcBef>
                <a:spcPct val="20000"/>
              </a:spcBef>
              <a:buClr>
                <a:srgbClr val="104270"/>
              </a:buClr>
              <a:buFont typeface="Wingdings 2" pitchFamily="18" charset="2"/>
              <a:buBlip>
                <a:blip r:embed="rId3"/>
              </a:buBlip>
            </a:pPr>
            <a:r>
              <a:rPr lang="en-US" sz="1900" dirty="0" err="1">
                <a:solidFill>
                  <a:srgbClr val="000000"/>
                </a:solidFill>
                <a:latin typeface="Arial" charset="0"/>
              </a:rPr>
              <a:t>Net</a:t>
            </a:r>
            <a:r>
              <a:rPr lang="en-US" sz="1900" baseline="-25000" dirty="0" err="1">
                <a:solidFill>
                  <a:srgbClr val="000000"/>
                </a:solidFill>
                <a:latin typeface="Arial" charset="0"/>
              </a:rPr>
              <a:t>B</a:t>
            </a:r>
            <a:r>
              <a:rPr lang="en-US" sz="1900" dirty="0">
                <a:solidFill>
                  <a:srgbClr val="000000"/>
                </a:solidFill>
                <a:latin typeface="Arial" charset="0"/>
              </a:rPr>
              <a:t> = .7(1) + .9(.4) + .8(.2) + .4(.7) = 1.50</a:t>
            </a:r>
          </a:p>
          <a:p>
            <a:pPr marL="742950" lvl="1" indent="-285750" eaLnBrk="1" hangingPunct="1">
              <a:spcBef>
                <a:spcPct val="20000"/>
              </a:spcBef>
              <a:buClr>
                <a:srgbClr val="104270"/>
              </a:buClr>
              <a:buFont typeface="Wingdings 2" pitchFamily="18" charset="2"/>
              <a:buBlip>
                <a:blip r:embed="rId3"/>
              </a:buBlip>
            </a:pPr>
            <a:endParaRPr lang="en-US" sz="1900"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3"/>
              </a:buBlip>
            </a:pPr>
            <a:endParaRPr lang="en-US" sz="19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3"/>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3"/>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3"/>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3"/>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None/>
            </a:pPr>
            <a:endParaRPr lang="en-US" dirty="0">
              <a:solidFill>
                <a:srgbClr val="000000"/>
              </a:solidFill>
              <a:latin typeface="Arial" charset="0"/>
            </a:endParaRPr>
          </a:p>
          <a:p>
            <a:pPr marL="342900" indent="-342900" eaLnBrk="1" hangingPunct="1">
              <a:spcBef>
                <a:spcPct val="20000"/>
              </a:spcBef>
              <a:buClr>
                <a:srgbClr val="104270"/>
              </a:buClr>
              <a:buFont typeface="Wingdings 2" pitchFamily="18" charset="2"/>
              <a:buNone/>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3"/>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3"/>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3"/>
              </a:buBlip>
            </a:pPr>
            <a:endParaRPr lang="en-US" sz="2100" dirty="0">
              <a:solidFill>
                <a:srgbClr val="000000"/>
              </a:solidFill>
              <a:latin typeface="Arial" charset="0"/>
            </a:endParaRPr>
          </a:p>
          <a:p>
            <a:pPr marL="742950" lvl="1" indent="-285750" eaLnBrk="1" hangingPunct="1">
              <a:spcBef>
                <a:spcPct val="20000"/>
              </a:spcBef>
              <a:buClr>
                <a:srgbClr val="104270"/>
              </a:buClr>
              <a:buFont typeface="Wingdings 2" pitchFamily="18" charset="2"/>
              <a:buNone/>
            </a:pPr>
            <a:endParaRPr lang="en-US" sz="19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3"/>
              </a:buBlip>
            </a:pPr>
            <a:endParaRPr lang="en-US" sz="2200"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3"/>
              </a:buBlip>
            </a:pPr>
            <a:endParaRPr lang="en-US" sz="1900"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3"/>
              </a:buBlip>
            </a:pPr>
            <a:endParaRPr lang="en-US" sz="1900" dirty="0">
              <a:solidFill>
                <a:srgbClr val="000000"/>
              </a:solidFill>
              <a:latin typeface="Arial" charset="0"/>
            </a:endParaRPr>
          </a:p>
          <a:p>
            <a:pPr marL="742950" lvl="1" indent="-285750" eaLnBrk="1" hangingPunct="1">
              <a:spcBef>
                <a:spcPct val="20000"/>
              </a:spcBef>
              <a:buClr>
                <a:srgbClr val="104270"/>
              </a:buClr>
              <a:buFont typeface="Wingdings 2" pitchFamily="18" charset="2"/>
              <a:buNone/>
            </a:pPr>
            <a:endParaRPr lang="en-US"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3"/>
              </a:buBlip>
            </a:pPr>
            <a:endParaRPr lang="en-US" dirty="0">
              <a:solidFill>
                <a:srgbClr val="000000"/>
              </a:solidFill>
              <a:latin typeface="Arial" charset="0"/>
            </a:endParaRPr>
          </a:p>
        </p:txBody>
      </p:sp>
      <p:sp>
        <p:nvSpPr>
          <p:cNvPr id="16387" name="Rectangle 2"/>
          <p:cNvSpPr>
            <a:spLocks noGrp="1" noChangeArrowheads="1"/>
          </p:cNvSpPr>
          <p:nvPr>
            <p:ph type="title"/>
          </p:nvPr>
        </p:nvSpPr>
        <p:spPr/>
        <p:txBody>
          <a:bodyPr/>
          <a:lstStyle/>
          <a:p>
            <a:pPr eaLnBrk="1" hangingPunct="1"/>
            <a:r>
              <a:rPr lang="en-US" sz="4000" b="1" smtClean="0"/>
              <a:t>Numeric Example </a:t>
            </a:r>
            <a:r>
              <a:rPr lang="en-US" sz="1200" b="1" smtClean="0"/>
              <a:t>(Cont)</a:t>
            </a:r>
            <a:endParaRPr lang="en-US" sz="4000" b="1" smtClean="0"/>
          </a:p>
        </p:txBody>
      </p:sp>
      <p:sp>
        <p:nvSpPr>
          <p:cNvPr id="16417" name="Footer Placeholder 7"/>
          <p:cNvSpPr>
            <a:spLocks noGrp="1"/>
          </p:cNvSpPr>
          <p:nvPr>
            <p:ph type="ftr" sz="quarter" idx="11"/>
          </p:nvPr>
        </p:nvSpPr>
        <p:spPr>
          <a:noFill/>
        </p:spPr>
        <p:txBody>
          <a:bodyPr/>
          <a:lstStyle/>
          <a:p>
            <a:r>
              <a:rPr lang="en-US" dirty="0" smtClean="0"/>
              <a:t>Hosted by the University of Arkansas</a:t>
            </a:r>
          </a:p>
        </p:txBody>
      </p:sp>
      <p:sp>
        <p:nvSpPr>
          <p:cNvPr id="16416" name="Slide Number Placeholder 6"/>
          <p:cNvSpPr>
            <a:spLocks noGrp="1"/>
          </p:cNvSpPr>
          <p:nvPr>
            <p:ph type="sldNum" sz="quarter" idx="12"/>
          </p:nvPr>
        </p:nvSpPr>
        <p:spPr>
          <a:noFill/>
        </p:spPr>
        <p:txBody>
          <a:bodyPr/>
          <a:lstStyle/>
          <a:p>
            <a:fld id="{09D96DB9-6105-4B20-A389-A01C24DEF345}" type="slidenum">
              <a:rPr lang="en-US" smtClean="0"/>
              <a:pPr/>
              <a:t>13</a:t>
            </a:fld>
            <a:endParaRPr lang="en-US" smtClean="0"/>
          </a:p>
        </p:txBody>
      </p:sp>
      <p:sp>
        <p:nvSpPr>
          <p:cNvPr id="16388" name="Rectangle 4"/>
          <p:cNvSpPr>
            <a:spLocks noChangeArrowheads="1"/>
          </p:cNvSpPr>
          <p:nvPr/>
        </p:nvSpPr>
        <p:spPr bwMode="auto">
          <a:xfrm>
            <a:off x="1905000" y="1295400"/>
            <a:ext cx="7086600" cy="5029200"/>
          </a:xfrm>
          <a:prstGeom prst="rect">
            <a:avLst/>
          </a:prstGeom>
          <a:noFill/>
          <a:ln w="9525">
            <a:noFill/>
            <a:miter lim="800000"/>
            <a:headEnd/>
            <a:tailEnd/>
          </a:ln>
        </p:spPr>
        <p:txBody>
          <a:bodyPr/>
          <a:lstStyle/>
          <a:p>
            <a:pPr marL="742950" lvl="1" indent="-285750" eaLnBrk="1" hangingPunct="1">
              <a:spcBef>
                <a:spcPct val="20000"/>
              </a:spcBef>
              <a:buClr>
                <a:srgbClr val="104270"/>
              </a:buClr>
              <a:buFont typeface="Wingdings 2" pitchFamily="18" charset="2"/>
              <a:buBlip>
                <a:blip r:embed="rId3"/>
              </a:buBlip>
            </a:pPr>
            <a:endParaRPr lang="en-US">
              <a:solidFill>
                <a:srgbClr val="000000"/>
              </a:solidFill>
              <a:latin typeface="Arial" charset="0"/>
            </a:endParaRPr>
          </a:p>
          <a:p>
            <a:pPr marL="742950" lvl="1" indent="-285750" eaLnBrk="1" hangingPunct="1">
              <a:spcBef>
                <a:spcPct val="20000"/>
              </a:spcBef>
              <a:buClr>
                <a:srgbClr val="104270"/>
              </a:buClr>
              <a:buFont typeface="Wingdings 2" pitchFamily="18" charset="2"/>
              <a:buNone/>
            </a:pPr>
            <a:endParaRPr lang="en-US">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3"/>
              </a:buBlip>
            </a:pPr>
            <a:endParaRPr lang="en-US">
              <a:solidFill>
                <a:srgbClr val="000000"/>
              </a:solidFill>
              <a:latin typeface="Arial" charset="0"/>
            </a:endParaRPr>
          </a:p>
        </p:txBody>
      </p:sp>
      <p:sp>
        <p:nvSpPr>
          <p:cNvPr id="16418" name="Text Box 11"/>
          <p:cNvSpPr txBox="1">
            <a:spLocks noChangeArrowheads="1"/>
          </p:cNvSpPr>
          <p:nvPr/>
        </p:nvSpPr>
        <p:spPr bwMode="auto">
          <a:xfrm>
            <a:off x="457200" y="6248400"/>
            <a:ext cx="2514600" cy="307975"/>
          </a:xfrm>
          <a:prstGeom prst="rect">
            <a:avLst/>
          </a:prstGeom>
          <a:noFill/>
          <a:ln w="9525" algn="ctr">
            <a:noFill/>
            <a:miter lim="800000"/>
            <a:headEnd/>
            <a:tailEnd/>
          </a:ln>
        </p:spPr>
        <p:txBody>
          <a:bodyPr>
            <a:spAutoFit/>
          </a:bodyPr>
          <a:lstStyle/>
          <a:p>
            <a:pPr>
              <a:spcBef>
                <a:spcPct val="50000"/>
              </a:spcBef>
            </a:pPr>
            <a:r>
              <a:rPr lang="en-US" sz="1400" dirty="0">
                <a:solidFill>
                  <a:schemeClr val="bg1">
                    <a:lumMod val="50000"/>
                  </a:schemeClr>
                </a:solidFill>
              </a:rPr>
              <a:t>Adapted from Larose</a:t>
            </a:r>
          </a:p>
        </p:txBody>
      </p:sp>
      <p:sp>
        <p:nvSpPr>
          <p:cNvPr id="9" name="Date Placeholder 3"/>
          <p:cNvSpPr>
            <a:spLocks noGrp="1"/>
          </p:cNvSpPr>
          <p:nvPr>
            <p:ph type="dt" sz="half" idx="10"/>
          </p:nvPr>
        </p:nvSpPr>
        <p:spPr>
          <a:xfrm>
            <a:off x="457200" y="6553200"/>
            <a:ext cx="4081128" cy="212725"/>
          </a:xfrm>
        </p:spPr>
        <p:txBody>
          <a:bodyPr/>
          <a:lstStyle/>
          <a:p>
            <a:r>
              <a:rPr lang="en-US" dirty="0" smtClean="0"/>
              <a:t>Prepared by David Douglas, University of Arkansas</a:t>
            </a:r>
            <a:endParaRPr lang="en-US" dirty="0"/>
          </a:p>
        </p:txBody>
      </p:sp>
      <p:graphicFrame>
        <p:nvGraphicFramePr>
          <p:cNvPr id="11" name="Group 7"/>
          <p:cNvGraphicFramePr>
            <a:graphicFrameLocks noGrp="1"/>
          </p:cNvGraphicFramePr>
          <p:nvPr>
            <p:ph idx="4294967295"/>
          </p:nvPr>
        </p:nvGraphicFramePr>
        <p:xfrm>
          <a:off x="1371600" y="2667000"/>
          <a:ext cx="6324600" cy="1524000"/>
        </p:xfrm>
        <a:graphic>
          <a:graphicData uri="http://schemas.openxmlformats.org/drawingml/2006/table">
            <a:tbl>
              <a:tblPr/>
              <a:tblGrid>
                <a:gridCol w="1570038"/>
                <a:gridCol w="1620837"/>
                <a:gridCol w="1655763"/>
                <a:gridCol w="1477962"/>
              </a:tblGrid>
              <a:tr h="381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1" u="none" strike="noStrike" cap="none" normalizeH="0" baseline="0" dirty="0" smtClean="0">
                          <a:ln>
                            <a:noFill/>
                          </a:ln>
                          <a:solidFill>
                            <a:srgbClr val="000000"/>
                          </a:solidFill>
                          <a:effectLst/>
                          <a:latin typeface="Times New Roman" pitchFamily="18" charset="0"/>
                          <a:cs typeface="Times New Roman" pitchFamily="18" charset="0"/>
                        </a:rPr>
                        <a:t>x</a:t>
                      </a:r>
                      <a:r>
                        <a:rPr kumimoji="0" lang="en-US" sz="1000" b="1" i="1" u="none" strike="noStrike" cap="none" normalizeH="0" baseline="-30000" dirty="0" smtClean="0">
                          <a:ln>
                            <a:noFill/>
                          </a:ln>
                          <a:solidFill>
                            <a:srgbClr val="000000"/>
                          </a:solidFill>
                          <a:effectLst/>
                          <a:latin typeface="Times New Roman" pitchFamily="18" charset="0"/>
                          <a:cs typeface="Times New Roman" pitchFamily="18" charset="0"/>
                        </a:rPr>
                        <a:t>0</a:t>
                      </a:r>
                      <a:r>
                        <a:rPr kumimoji="0" lang="en-US" sz="1000" b="1" i="1" u="none" strike="noStrike" cap="none" normalizeH="0" baseline="0" dirty="0" smtClean="0">
                          <a:ln>
                            <a:noFill/>
                          </a:ln>
                          <a:solidFill>
                            <a:srgbClr val="000000"/>
                          </a:solidFill>
                          <a:effectLst/>
                          <a:latin typeface="Times New Roman" pitchFamily="18" charset="0"/>
                          <a:cs typeface="Times New Roman" pitchFamily="18" charset="0"/>
                        </a:rPr>
                        <a:t> = 1.0</a:t>
                      </a:r>
                      <a:endParaRPr kumimoji="0" lang="en-US" sz="1600" b="0" i="0" u="none" strike="noStrike" cap="none" normalizeH="0" baseline="0" dirty="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1" u="none" strike="noStrike" cap="none" normalizeH="0" baseline="0" smtClean="0">
                          <a:ln>
                            <a:noFill/>
                          </a:ln>
                          <a:solidFill>
                            <a:srgbClr val="000000"/>
                          </a:solidFill>
                          <a:effectLst/>
                          <a:latin typeface="Times New Roman" pitchFamily="18" charset="0"/>
                          <a:cs typeface="Times New Roman" pitchFamily="18" charset="0"/>
                        </a:rPr>
                        <a:t>W</a:t>
                      </a:r>
                      <a:r>
                        <a:rPr kumimoji="0" lang="en-US" sz="1000" b="1" i="1" u="none" strike="noStrike" cap="none" normalizeH="0" baseline="-30000" smtClean="0">
                          <a:ln>
                            <a:noFill/>
                          </a:ln>
                          <a:solidFill>
                            <a:srgbClr val="000000"/>
                          </a:solidFill>
                          <a:effectLst/>
                          <a:latin typeface="Times New Roman" pitchFamily="18" charset="0"/>
                          <a:cs typeface="Times New Roman" pitchFamily="18" charset="0"/>
                        </a:rPr>
                        <a:t>0A</a:t>
                      </a:r>
                      <a:r>
                        <a:rPr kumimoji="0" lang="en-US" sz="1000" b="1" i="1" u="none" strike="noStrike" cap="none" normalizeH="0" baseline="0" smtClean="0">
                          <a:ln>
                            <a:noFill/>
                          </a:ln>
                          <a:solidFill>
                            <a:srgbClr val="000000"/>
                          </a:solidFill>
                          <a:effectLst/>
                          <a:latin typeface="Times New Roman" pitchFamily="18" charset="0"/>
                          <a:cs typeface="Times New Roman" pitchFamily="18" charset="0"/>
                        </a:rPr>
                        <a:t> = 0.5</a:t>
                      </a:r>
                      <a:endParaRPr kumimoji="0" lang="en-US" sz="1600" b="0" i="0" u="none" strike="noStrike" cap="none" normalizeH="0" baseline="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1" u="none" strike="noStrike" cap="none" normalizeH="0" baseline="0" smtClean="0">
                          <a:ln>
                            <a:noFill/>
                          </a:ln>
                          <a:solidFill>
                            <a:srgbClr val="000000"/>
                          </a:solidFill>
                          <a:effectLst/>
                          <a:latin typeface="Times New Roman" pitchFamily="18" charset="0"/>
                          <a:cs typeface="Times New Roman" pitchFamily="18" charset="0"/>
                        </a:rPr>
                        <a:t>W</a:t>
                      </a:r>
                      <a:r>
                        <a:rPr kumimoji="0" lang="en-US" sz="1000" b="1" i="1" u="none" strike="noStrike" cap="none" normalizeH="0" baseline="-30000" smtClean="0">
                          <a:ln>
                            <a:noFill/>
                          </a:ln>
                          <a:solidFill>
                            <a:srgbClr val="000000"/>
                          </a:solidFill>
                          <a:effectLst/>
                          <a:latin typeface="Times New Roman" pitchFamily="18" charset="0"/>
                          <a:cs typeface="Times New Roman" pitchFamily="18" charset="0"/>
                        </a:rPr>
                        <a:t>0B</a:t>
                      </a:r>
                      <a:r>
                        <a:rPr kumimoji="0" lang="en-US" sz="1000" b="1" i="1" u="none" strike="noStrike" cap="none" normalizeH="0" baseline="0" smtClean="0">
                          <a:ln>
                            <a:noFill/>
                          </a:ln>
                          <a:solidFill>
                            <a:srgbClr val="000000"/>
                          </a:solidFill>
                          <a:effectLst/>
                          <a:latin typeface="Times New Roman" pitchFamily="18" charset="0"/>
                          <a:cs typeface="Times New Roman" pitchFamily="18" charset="0"/>
                        </a:rPr>
                        <a:t> = 0.7</a:t>
                      </a:r>
                      <a:endParaRPr kumimoji="0" lang="en-US" sz="1600" b="0" i="0" u="none" strike="noStrike" cap="none" normalizeH="0" baseline="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1" u="none" strike="noStrike" cap="none" normalizeH="0" baseline="0" smtClean="0">
                          <a:ln>
                            <a:noFill/>
                          </a:ln>
                          <a:solidFill>
                            <a:srgbClr val="000000"/>
                          </a:solidFill>
                          <a:effectLst/>
                          <a:latin typeface="Times New Roman" pitchFamily="18" charset="0"/>
                          <a:cs typeface="Times New Roman" pitchFamily="18" charset="0"/>
                        </a:rPr>
                        <a:t>W</a:t>
                      </a:r>
                      <a:r>
                        <a:rPr kumimoji="0" lang="en-US" sz="1000" b="1" i="1" u="none" strike="noStrike" cap="none" normalizeH="0" baseline="-30000" smtClean="0">
                          <a:ln>
                            <a:noFill/>
                          </a:ln>
                          <a:solidFill>
                            <a:srgbClr val="000000"/>
                          </a:solidFill>
                          <a:effectLst/>
                          <a:latin typeface="Times New Roman" pitchFamily="18" charset="0"/>
                          <a:cs typeface="Times New Roman" pitchFamily="18" charset="0"/>
                        </a:rPr>
                        <a:t>0Z</a:t>
                      </a:r>
                      <a:r>
                        <a:rPr kumimoji="0" lang="en-US" sz="1000" b="1" i="1" u="none" strike="noStrike" cap="none" normalizeH="0" baseline="0" smtClean="0">
                          <a:ln>
                            <a:noFill/>
                          </a:ln>
                          <a:solidFill>
                            <a:srgbClr val="000000"/>
                          </a:solidFill>
                          <a:effectLst/>
                          <a:latin typeface="Times New Roman" pitchFamily="18" charset="0"/>
                          <a:cs typeface="Times New Roman" pitchFamily="18" charset="0"/>
                        </a:rPr>
                        <a:t> = 0.5</a:t>
                      </a:r>
                      <a:endParaRPr kumimoji="0" lang="en-US" sz="1600" b="0" i="0" u="none" strike="noStrike" cap="none" normalizeH="0" baseline="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r>
              <a:tr h="381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1" u="none" strike="noStrike" cap="none" normalizeH="0" baseline="0" dirty="0" smtClean="0">
                          <a:ln>
                            <a:noFill/>
                          </a:ln>
                          <a:solidFill>
                            <a:srgbClr val="000000"/>
                          </a:solidFill>
                          <a:effectLst/>
                          <a:latin typeface="Times New Roman" pitchFamily="18" charset="0"/>
                          <a:cs typeface="Times New Roman" pitchFamily="18" charset="0"/>
                        </a:rPr>
                        <a:t>x</a:t>
                      </a:r>
                      <a:r>
                        <a:rPr kumimoji="0" lang="en-US" sz="1000" b="1" i="1" u="none" strike="noStrike" cap="none" normalizeH="0" baseline="-30000" dirty="0" smtClean="0">
                          <a:ln>
                            <a:noFill/>
                          </a:ln>
                          <a:solidFill>
                            <a:srgbClr val="000000"/>
                          </a:solidFill>
                          <a:effectLst/>
                          <a:latin typeface="Times New Roman" pitchFamily="18" charset="0"/>
                          <a:cs typeface="Times New Roman" pitchFamily="18" charset="0"/>
                        </a:rPr>
                        <a:t>1</a:t>
                      </a:r>
                      <a:r>
                        <a:rPr kumimoji="0" lang="en-US" sz="1000" b="1" i="1" u="none" strike="noStrike" cap="none" normalizeH="0" baseline="0" dirty="0" smtClean="0">
                          <a:ln>
                            <a:noFill/>
                          </a:ln>
                          <a:solidFill>
                            <a:srgbClr val="000000"/>
                          </a:solidFill>
                          <a:effectLst/>
                          <a:latin typeface="Times New Roman" pitchFamily="18" charset="0"/>
                          <a:cs typeface="Times New Roman" pitchFamily="18" charset="0"/>
                        </a:rPr>
                        <a:t> = 0.4</a:t>
                      </a:r>
                      <a:endParaRPr kumimoji="0" lang="en-US" sz="1600" b="0" i="0" u="none" strike="noStrike" cap="none" normalizeH="0" baseline="0" dirty="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1" u="none" strike="noStrike" cap="none" normalizeH="0" baseline="0" smtClean="0">
                          <a:ln>
                            <a:noFill/>
                          </a:ln>
                          <a:solidFill>
                            <a:srgbClr val="000000"/>
                          </a:solidFill>
                          <a:effectLst/>
                          <a:latin typeface="Times New Roman" pitchFamily="18" charset="0"/>
                          <a:cs typeface="Times New Roman" pitchFamily="18" charset="0"/>
                        </a:rPr>
                        <a:t>W</a:t>
                      </a:r>
                      <a:r>
                        <a:rPr kumimoji="0" lang="en-US" sz="1000" b="1" i="1" u="none" strike="noStrike" cap="none" normalizeH="0" baseline="-30000" smtClean="0">
                          <a:ln>
                            <a:noFill/>
                          </a:ln>
                          <a:solidFill>
                            <a:srgbClr val="000000"/>
                          </a:solidFill>
                          <a:effectLst/>
                          <a:latin typeface="Times New Roman" pitchFamily="18" charset="0"/>
                          <a:cs typeface="Times New Roman" pitchFamily="18" charset="0"/>
                        </a:rPr>
                        <a:t>1A</a:t>
                      </a:r>
                      <a:r>
                        <a:rPr kumimoji="0" lang="en-US" sz="1000" b="1" i="1" u="none" strike="noStrike" cap="none" normalizeH="0" baseline="0" smtClean="0">
                          <a:ln>
                            <a:noFill/>
                          </a:ln>
                          <a:solidFill>
                            <a:srgbClr val="000000"/>
                          </a:solidFill>
                          <a:effectLst/>
                          <a:latin typeface="Times New Roman" pitchFamily="18" charset="0"/>
                          <a:cs typeface="Times New Roman" pitchFamily="18" charset="0"/>
                        </a:rPr>
                        <a:t> = 0.6</a:t>
                      </a:r>
                      <a:endParaRPr kumimoji="0" lang="en-US" sz="1600" b="0" i="0" u="none" strike="noStrike" cap="none" normalizeH="0" baseline="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1" u="none" strike="noStrike" cap="none" normalizeH="0" baseline="0" smtClean="0">
                          <a:ln>
                            <a:noFill/>
                          </a:ln>
                          <a:solidFill>
                            <a:srgbClr val="000000"/>
                          </a:solidFill>
                          <a:effectLst/>
                          <a:latin typeface="Times New Roman" pitchFamily="18" charset="0"/>
                          <a:cs typeface="Times New Roman" pitchFamily="18" charset="0"/>
                        </a:rPr>
                        <a:t>W</a:t>
                      </a:r>
                      <a:r>
                        <a:rPr kumimoji="0" lang="en-US" sz="1000" b="1" i="1" u="none" strike="noStrike" cap="none" normalizeH="0" baseline="-30000" smtClean="0">
                          <a:ln>
                            <a:noFill/>
                          </a:ln>
                          <a:solidFill>
                            <a:srgbClr val="000000"/>
                          </a:solidFill>
                          <a:effectLst/>
                          <a:latin typeface="Times New Roman" pitchFamily="18" charset="0"/>
                          <a:cs typeface="Times New Roman" pitchFamily="18" charset="0"/>
                        </a:rPr>
                        <a:t>1B</a:t>
                      </a:r>
                      <a:r>
                        <a:rPr kumimoji="0" lang="en-US" sz="1000" b="1" i="1" u="none" strike="noStrike" cap="none" normalizeH="0" baseline="0" smtClean="0">
                          <a:ln>
                            <a:noFill/>
                          </a:ln>
                          <a:solidFill>
                            <a:srgbClr val="000000"/>
                          </a:solidFill>
                          <a:effectLst/>
                          <a:latin typeface="Times New Roman" pitchFamily="18" charset="0"/>
                          <a:cs typeface="Times New Roman" pitchFamily="18" charset="0"/>
                        </a:rPr>
                        <a:t> = 0.9</a:t>
                      </a:r>
                      <a:endParaRPr kumimoji="0" lang="en-US" sz="1600" b="0" i="0" u="none" strike="noStrike" cap="none" normalizeH="0" baseline="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1" u="none" strike="noStrike" cap="none" normalizeH="0" baseline="0" smtClean="0">
                          <a:ln>
                            <a:noFill/>
                          </a:ln>
                          <a:solidFill>
                            <a:srgbClr val="000000"/>
                          </a:solidFill>
                          <a:effectLst/>
                          <a:latin typeface="Times New Roman" pitchFamily="18" charset="0"/>
                          <a:cs typeface="Times New Roman" pitchFamily="18" charset="0"/>
                        </a:rPr>
                        <a:t>W</a:t>
                      </a:r>
                      <a:r>
                        <a:rPr kumimoji="0" lang="en-US" sz="1000" b="1" i="1" u="none" strike="noStrike" cap="none" normalizeH="0" baseline="-30000" smtClean="0">
                          <a:ln>
                            <a:noFill/>
                          </a:ln>
                          <a:solidFill>
                            <a:srgbClr val="000000"/>
                          </a:solidFill>
                          <a:effectLst/>
                          <a:latin typeface="Times New Roman" pitchFamily="18" charset="0"/>
                          <a:cs typeface="Times New Roman" pitchFamily="18" charset="0"/>
                        </a:rPr>
                        <a:t>AZ</a:t>
                      </a:r>
                      <a:r>
                        <a:rPr kumimoji="0" lang="en-US" sz="1000" b="1" i="1" u="none" strike="noStrike" cap="none" normalizeH="0" baseline="0" smtClean="0">
                          <a:ln>
                            <a:noFill/>
                          </a:ln>
                          <a:solidFill>
                            <a:srgbClr val="000000"/>
                          </a:solidFill>
                          <a:effectLst/>
                          <a:latin typeface="Times New Roman" pitchFamily="18" charset="0"/>
                          <a:cs typeface="Times New Roman" pitchFamily="18" charset="0"/>
                        </a:rPr>
                        <a:t> = 0.9</a:t>
                      </a:r>
                      <a:endParaRPr kumimoji="0" lang="en-US" sz="1600" b="0" i="0" u="none" strike="noStrike" cap="none" normalizeH="0" baseline="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r>
              <a:tr h="381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1" u="none" strike="noStrike" cap="none" normalizeH="0" baseline="0" dirty="0" smtClean="0">
                          <a:ln>
                            <a:noFill/>
                          </a:ln>
                          <a:solidFill>
                            <a:srgbClr val="000000"/>
                          </a:solidFill>
                          <a:effectLst/>
                          <a:latin typeface="Times New Roman" pitchFamily="18" charset="0"/>
                          <a:cs typeface="Times New Roman" pitchFamily="18" charset="0"/>
                        </a:rPr>
                        <a:t>x</a:t>
                      </a:r>
                      <a:r>
                        <a:rPr kumimoji="0" lang="en-US" sz="1000" b="1" i="1" u="none" strike="noStrike" cap="none" normalizeH="0" baseline="-30000" dirty="0" smtClean="0">
                          <a:ln>
                            <a:noFill/>
                          </a:ln>
                          <a:solidFill>
                            <a:srgbClr val="000000"/>
                          </a:solidFill>
                          <a:effectLst/>
                          <a:latin typeface="Times New Roman" pitchFamily="18" charset="0"/>
                          <a:cs typeface="Times New Roman" pitchFamily="18" charset="0"/>
                        </a:rPr>
                        <a:t>2</a:t>
                      </a:r>
                      <a:r>
                        <a:rPr kumimoji="0" lang="en-US" sz="1000" b="1" i="1" u="none" strike="noStrike" cap="none" normalizeH="0" baseline="0" dirty="0" smtClean="0">
                          <a:ln>
                            <a:noFill/>
                          </a:ln>
                          <a:solidFill>
                            <a:srgbClr val="000000"/>
                          </a:solidFill>
                          <a:effectLst/>
                          <a:latin typeface="Times New Roman" pitchFamily="18" charset="0"/>
                          <a:cs typeface="Times New Roman" pitchFamily="18" charset="0"/>
                        </a:rPr>
                        <a:t> = 0.2</a:t>
                      </a:r>
                      <a:endParaRPr kumimoji="0" lang="en-US" sz="1600" b="0" i="0" u="none" strike="noStrike" cap="none" normalizeH="0" baseline="0" dirty="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1" u="none" strike="noStrike" cap="none" normalizeH="0" baseline="0" smtClean="0">
                          <a:ln>
                            <a:noFill/>
                          </a:ln>
                          <a:solidFill>
                            <a:srgbClr val="000000"/>
                          </a:solidFill>
                          <a:effectLst/>
                          <a:latin typeface="Times New Roman" pitchFamily="18" charset="0"/>
                          <a:cs typeface="Times New Roman" pitchFamily="18" charset="0"/>
                        </a:rPr>
                        <a:t>W</a:t>
                      </a:r>
                      <a:r>
                        <a:rPr kumimoji="0" lang="en-US" sz="1000" b="1" i="1" u="none" strike="noStrike" cap="none" normalizeH="0" baseline="-30000" smtClean="0">
                          <a:ln>
                            <a:noFill/>
                          </a:ln>
                          <a:solidFill>
                            <a:srgbClr val="000000"/>
                          </a:solidFill>
                          <a:effectLst/>
                          <a:latin typeface="Times New Roman" pitchFamily="18" charset="0"/>
                          <a:cs typeface="Times New Roman" pitchFamily="18" charset="0"/>
                        </a:rPr>
                        <a:t>2A</a:t>
                      </a:r>
                      <a:r>
                        <a:rPr kumimoji="0" lang="en-US" sz="1000" b="1" i="1" u="none" strike="noStrike" cap="none" normalizeH="0" baseline="0" smtClean="0">
                          <a:ln>
                            <a:noFill/>
                          </a:ln>
                          <a:solidFill>
                            <a:srgbClr val="000000"/>
                          </a:solidFill>
                          <a:effectLst/>
                          <a:latin typeface="Times New Roman" pitchFamily="18" charset="0"/>
                          <a:cs typeface="Times New Roman" pitchFamily="18" charset="0"/>
                        </a:rPr>
                        <a:t> = 0.8</a:t>
                      </a:r>
                      <a:endParaRPr kumimoji="0" lang="en-US" sz="1600" b="0" i="0" u="none" strike="noStrike" cap="none" normalizeH="0" baseline="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1" u="none" strike="noStrike" cap="none" normalizeH="0" baseline="0" smtClean="0">
                          <a:ln>
                            <a:noFill/>
                          </a:ln>
                          <a:solidFill>
                            <a:srgbClr val="000000"/>
                          </a:solidFill>
                          <a:effectLst/>
                          <a:latin typeface="Times New Roman" pitchFamily="18" charset="0"/>
                          <a:cs typeface="Times New Roman" pitchFamily="18" charset="0"/>
                        </a:rPr>
                        <a:t>W</a:t>
                      </a:r>
                      <a:r>
                        <a:rPr kumimoji="0" lang="en-US" sz="1000" b="1" i="1" u="none" strike="noStrike" cap="none" normalizeH="0" baseline="-30000" smtClean="0">
                          <a:ln>
                            <a:noFill/>
                          </a:ln>
                          <a:solidFill>
                            <a:srgbClr val="000000"/>
                          </a:solidFill>
                          <a:effectLst/>
                          <a:latin typeface="Times New Roman" pitchFamily="18" charset="0"/>
                          <a:cs typeface="Times New Roman" pitchFamily="18" charset="0"/>
                        </a:rPr>
                        <a:t>2B</a:t>
                      </a:r>
                      <a:r>
                        <a:rPr kumimoji="0" lang="en-US" sz="1000" b="1" i="1" u="none" strike="noStrike" cap="none" normalizeH="0" baseline="0" smtClean="0">
                          <a:ln>
                            <a:noFill/>
                          </a:ln>
                          <a:solidFill>
                            <a:srgbClr val="000000"/>
                          </a:solidFill>
                          <a:effectLst/>
                          <a:latin typeface="Times New Roman" pitchFamily="18" charset="0"/>
                          <a:cs typeface="Times New Roman" pitchFamily="18" charset="0"/>
                        </a:rPr>
                        <a:t> = 0.8</a:t>
                      </a:r>
                      <a:endParaRPr kumimoji="0" lang="en-US" sz="1600" b="0" i="0" u="none" strike="noStrike" cap="none" normalizeH="0" baseline="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1" u="none" strike="noStrike" cap="none" normalizeH="0" baseline="0" dirty="0" smtClean="0">
                          <a:ln>
                            <a:noFill/>
                          </a:ln>
                          <a:solidFill>
                            <a:srgbClr val="000000"/>
                          </a:solidFill>
                          <a:effectLst/>
                          <a:latin typeface="Times New Roman" pitchFamily="18" charset="0"/>
                          <a:cs typeface="Times New Roman" pitchFamily="18" charset="0"/>
                        </a:rPr>
                        <a:t>W</a:t>
                      </a:r>
                      <a:r>
                        <a:rPr kumimoji="0" lang="en-US" sz="1000" b="1" i="1" u="none" strike="noStrike" cap="none" normalizeH="0" baseline="-30000" dirty="0" smtClean="0">
                          <a:ln>
                            <a:noFill/>
                          </a:ln>
                          <a:solidFill>
                            <a:srgbClr val="000000"/>
                          </a:solidFill>
                          <a:effectLst/>
                          <a:latin typeface="Times New Roman" pitchFamily="18" charset="0"/>
                          <a:cs typeface="Times New Roman" pitchFamily="18" charset="0"/>
                        </a:rPr>
                        <a:t>BZ</a:t>
                      </a:r>
                      <a:r>
                        <a:rPr kumimoji="0" lang="en-US" sz="1000" b="1" i="1" u="none" strike="noStrike" cap="none" normalizeH="0" baseline="0" dirty="0" smtClean="0">
                          <a:ln>
                            <a:noFill/>
                          </a:ln>
                          <a:solidFill>
                            <a:srgbClr val="000000"/>
                          </a:solidFill>
                          <a:effectLst/>
                          <a:latin typeface="Times New Roman" pitchFamily="18" charset="0"/>
                          <a:cs typeface="Times New Roman" pitchFamily="18" charset="0"/>
                        </a:rPr>
                        <a:t> = 0.9</a:t>
                      </a:r>
                      <a:endParaRPr kumimoji="0" lang="en-US" sz="1600" b="0" i="0" u="none" strike="noStrike" cap="none" normalizeH="0" baseline="0" dirty="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r>
              <a:tr h="381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1" u="none" strike="noStrike" cap="none" normalizeH="0" baseline="0" smtClean="0">
                          <a:ln>
                            <a:noFill/>
                          </a:ln>
                          <a:solidFill>
                            <a:srgbClr val="000000"/>
                          </a:solidFill>
                          <a:effectLst/>
                          <a:latin typeface="Times New Roman" pitchFamily="18" charset="0"/>
                          <a:cs typeface="Times New Roman" pitchFamily="18" charset="0"/>
                        </a:rPr>
                        <a:t>x</a:t>
                      </a:r>
                      <a:r>
                        <a:rPr kumimoji="0" lang="en-US" sz="1000" b="1" i="1" u="none" strike="noStrike" cap="none" normalizeH="0" baseline="-30000" smtClean="0">
                          <a:ln>
                            <a:noFill/>
                          </a:ln>
                          <a:solidFill>
                            <a:srgbClr val="000000"/>
                          </a:solidFill>
                          <a:effectLst/>
                          <a:latin typeface="Times New Roman" pitchFamily="18" charset="0"/>
                          <a:cs typeface="Times New Roman" pitchFamily="18" charset="0"/>
                        </a:rPr>
                        <a:t>3</a:t>
                      </a:r>
                      <a:r>
                        <a:rPr kumimoji="0" lang="en-US" sz="1000" b="1" i="1" u="none" strike="noStrike" cap="none" normalizeH="0" baseline="0" smtClean="0">
                          <a:ln>
                            <a:noFill/>
                          </a:ln>
                          <a:solidFill>
                            <a:srgbClr val="000000"/>
                          </a:solidFill>
                          <a:effectLst/>
                          <a:latin typeface="Times New Roman" pitchFamily="18" charset="0"/>
                          <a:cs typeface="Times New Roman" pitchFamily="18" charset="0"/>
                        </a:rPr>
                        <a:t> = 0.7</a:t>
                      </a:r>
                      <a:endParaRPr kumimoji="0" lang="en-US" sz="1600" b="0" i="0" u="none" strike="noStrike" cap="none" normalizeH="0" baseline="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1" u="none" strike="noStrike" cap="none" normalizeH="0" baseline="0" smtClean="0">
                          <a:ln>
                            <a:noFill/>
                          </a:ln>
                          <a:solidFill>
                            <a:srgbClr val="000000"/>
                          </a:solidFill>
                          <a:effectLst/>
                          <a:latin typeface="Times New Roman" pitchFamily="18" charset="0"/>
                          <a:cs typeface="Times New Roman" pitchFamily="18" charset="0"/>
                        </a:rPr>
                        <a:t>W</a:t>
                      </a:r>
                      <a:r>
                        <a:rPr kumimoji="0" lang="en-US" sz="1000" b="1" i="1" u="none" strike="noStrike" cap="none" normalizeH="0" baseline="-30000" smtClean="0">
                          <a:ln>
                            <a:noFill/>
                          </a:ln>
                          <a:solidFill>
                            <a:srgbClr val="000000"/>
                          </a:solidFill>
                          <a:effectLst/>
                          <a:latin typeface="Times New Roman" pitchFamily="18" charset="0"/>
                          <a:cs typeface="Times New Roman" pitchFamily="18" charset="0"/>
                        </a:rPr>
                        <a:t>3A</a:t>
                      </a:r>
                      <a:r>
                        <a:rPr kumimoji="0" lang="en-US" sz="1000" b="1" i="1" u="none" strike="noStrike" cap="none" normalizeH="0" baseline="0" smtClean="0">
                          <a:ln>
                            <a:noFill/>
                          </a:ln>
                          <a:solidFill>
                            <a:srgbClr val="000000"/>
                          </a:solidFill>
                          <a:effectLst/>
                          <a:latin typeface="Times New Roman" pitchFamily="18" charset="0"/>
                          <a:cs typeface="Times New Roman" pitchFamily="18" charset="0"/>
                        </a:rPr>
                        <a:t> = 0.6</a:t>
                      </a:r>
                      <a:endParaRPr kumimoji="0" lang="en-US" sz="1600" b="0" i="0" u="none" strike="noStrike" cap="none" normalizeH="0" baseline="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1" u="none" strike="noStrike" cap="none" normalizeH="0" baseline="0" smtClean="0">
                          <a:ln>
                            <a:noFill/>
                          </a:ln>
                          <a:solidFill>
                            <a:srgbClr val="000000"/>
                          </a:solidFill>
                          <a:effectLst/>
                          <a:latin typeface="Times New Roman" pitchFamily="18" charset="0"/>
                          <a:cs typeface="Times New Roman" pitchFamily="18" charset="0"/>
                        </a:rPr>
                        <a:t>W</a:t>
                      </a:r>
                      <a:r>
                        <a:rPr kumimoji="0" lang="en-US" sz="1000" b="1" i="1" u="none" strike="noStrike" cap="none" normalizeH="0" baseline="-30000" smtClean="0">
                          <a:ln>
                            <a:noFill/>
                          </a:ln>
                          <a:solidFill>
                            <a:srgbClr val="000000"/>
                          </a:solidFill>
                          <a:effectLst/>
                          <a:latin typeface="Times New Roman" pitchFamily="18" charset="0"/>
                          <a:cs typeface="Times New Roman" pitchFamily="18" charset="0"/>
                        </a:rPr>
                        <a:t>3B</a:t>
                      </a:r>
                      <a:r>
                        <a:rPr kumimoji="0" lang="en-US" sz="1000" b="1" i="1" u="none" strike="noStrike" cap="none" normalizeH="0" baseline="0" smtClean="0">
                          <a:ln>
                            <a:noFill/>
                          </a:ln>
                          <a:solidFill>
                            <a:srgbClr val="000000"/>
                          </a:solidFill>
                          <a:effectLst/>
                          <a:latin typeface="Times New Roman" pitchFamily="18" charset="0"/>
                          <a:cs typeface="Times New Roman" pitchFamily="18" charset="0"/>
                        </a:rPr>
                        <a:t> = 0.4</a:t>
                      </a:r>
                      <a:endParaRPr kumimoji="0" lang="en-US" sz="1600" b="0" i="0" u="none" strike="noStrike" cap="none" normalizeH="0" baseline="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104270"/>
                        </a:buClr>
                        <a:buSzTx/>
                        <a:buFont typeface="Wingdings 2" pitchFamily="18" charset="2"/>
                        <a:buNone/>
                        <a:tabLst/>
                      </a:pPr>
                      <a:endParaRPr kumimoji="0" lang="en-US" sz="1000" b="0" i="0" u="none" strike="noStrike" cap="none" normalizeH="0" baseline="0" dirty="0" smtClean="0">
                        <a:ln>
                          <a:noFill/>
                        </a:ln>
                        <a:solidFill>
                          <a:srgbClr val="000000"/>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ChangeArrowheads="1"/>
          </p:cNvSpPr>
          <p:nvPr/>
        </p:nvSpPr>
        <p:spPr bwMode="auto">
          <a:xfrm>
            <a:off x="685800" y="1219200"/>
            <a:ext cx="7315200" cy="5029200"/>
          </a:xfrm>
          <a:prstGeom prst="rect">
            <a:avLst/>
          </a:prstGeom>
          <a:noFill/>
          <a:ln w="9525">
            <a:noFill/>
            <a:miter lim="800000"/>
            <a:headEnd/>
            <a:tailEnd/>
          </a:ln>
        </p:spPr>
        <p:txBody>
          <a:bodyPr/>
          <a:lstStyle/>
          <a:p>
            <a:pPr marL="342900" indent="-342900" eaLnBrk="1" hangingPunct="1">
              <a:spcBef>
                <a:spcPct val="20000"/>
              </a:spcBef>
              <a:buClr>
                <a:srgbClr val="104270"/>
              </a:buClr>
              <a:buFont typeface="Wingdings 2" pitchFamily="18" charset="2"/>
              <a:buBlip>
                <a:blip r:embed="rId4"/>
              </a:buBlip>
            </a:pPr>
            <a:endParaRPr lang="en-US" sz="2100" dirty="0" smtClean="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4"/>
              </a:buBlip>
            </a:pPr>
            <a:r>
              <a:rPr lang="en-US" sz="2100" dirty="0" smtClean="0">
                <a:solidFill>
                  <a:srgbClr val="000000"/>
                </a:solidFill>
                <a:latin typeface="Arial" charset="0"/>
              </a:rPr>
              <a:t>Transformation </a:t>
            </a:r>
            <a:r>
              <a:rPr lang="en-US" sz="2100" dirty="0">
                <a:solidFill>
                  <a:srgbClr val="000000"/>
                </a:solidFill>
                <a:latin typeface="Arial" charset="0"/>
              </a:rPr>
              <a:t>function is typically the sigmoid function as shown below:</a:t>
            </a:r>
          </a:p>
          <a:p>
            <a:pPr marL="342900" indent="-342900" eaLnBrk="1" hangingPunct="1">
              <a:spcBef>
                <a:spcPct val="20000"/>
              </a:spcBef>
              <a:buClr>
                <a:srgbClr val="104270"/>
              </a:buClr>
              <a:buFont typeface="Wingdings 2" pitchFamily="18" charset="2"/>
              <a:buBlip>
                <a:blip r:embed="rId4"/>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4"/>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4"/>
              </a:buBlip>
            </a:pPr>
            <a:endParaRPr lang="en-US" sz="2100" dirty="0" smtClean="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4"/>
              </a:buBlip>
            </a:pPr>
            <a:r>
              <a:rPr lang="en-US" sz="2100" dirty="0" smtClean="0">
                <a:solidFill>
                  <a:srgbClr val="000000"/>
                </a:solidFill>
                <a:latin typeface="Arial" charset="0"/>
              </a:rPr>
              <a:t>The  </a:t>
            </a:r>
            <a:r>
              <a:rPr lang="en-US" sz="2100" dirty="0">
                <a:solidFill>
                  <a:srgbClr val="000000"/>
                </a:solidFill>
                <a:latin typeface="Arial" charset="0"/>
              </a:rPr>
              <a:t>transformed values for nodes A &amp; B would then be:</a:t>
            </a:r>
          </a:p>
          <a:p>
            <a:pPr marL="342900" indent="-342900" eaLnBrk="1" hangingPunct="1">
              <a:spcBef>
                <a:spcPct val="20000"/>
              </a:spcBef>
              <a:buClr>
                <a:srgbClr val="104270"/>
              </a:buClr>
              <a:buFont typeface="Wingdings 2" pitchFamily="18" charset="2"/>
              <a:buBlip>
                <a:blip r:embed="rId4"/>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4"/>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4"/>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4"/>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4"/>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None/>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4"/>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4"/>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4"/>
              </a:buBlip>
            </a:pPr>
            <a:endParaRPr lang="en-US" sz="2100" dirty="0">
              <a:solidFill>
                <a:srgbClr val="000000"/>
              </a:solidFill>
              <a:latin typeface="Arial" charset="0"/>
            </a:endParaRPr>
          </a:p>
          <a:p>
            <a:pPr marL="742950" lvl="1" indent="-285750" eaLnBrk="1" hangingPunct="1">
              <a:spcBef>
                <a:spcPct val="20000"/>
              </a:spcBef>
              <a:buClr>
                <a:srgbClr val="104270"/>
              </a:buClr>
              <a:buFont typeface="Wingdings 2" pitchFamily="18" charset="2"/>
              <a:buNone/>
            </a:pPr>
            <a:endParaRPr lang="en-US" sz="19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4"/>
              </a:buBlip>
            </a:pPr>
            <a:endParaRPr lang="en-US" sz="2200"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4"/>
              </a:buBlip>
            </a:pPr>
            <a:endParaRPr lang="en-US" sz="1900"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4"/>
              </a:buBlip>
            </a:pPr>
            <a:endParaRPr lang="en-US" sz="1900" dirty="0">
              <a:solidFill>
                <a:srgbClr val="000000"/>
              </a:solidFill>
              <a:latin typeface="Arial" charset="0"/>
            </a:endParaRPr>
          </a:p>
          <a:p>
            <a:pPr marL="742950" lvl="1" indent="-285750" eaLnBrk="1" hangingPunct="1">
              <a:spcBef>
                <a:spcPct val="20000"/>
              </a:spcBef>
              <a:buClr>
                <a:srgbClr val="104270"/>
              </a:buClr>
              <a:buFont typeface="Wingdings 2" pitchFamily="18" charset="2"/>
              <a:buNone/>
            </a:pPr>
            <a:endParaRPr lang="en-US"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4"/>
              </a:buBlip>
            </a:pPr>
            <a:endParaRPr lang="en-US" dirty="0">
              <a:solidFill>
                <a:srgbClr val="000000"/>
              </a:solidFill>
              <a:latin typeface="Arial" charset="0"/>
            </a:endParaRPr>
          </a:p>
        </p:txBody>
      </p:sp>
      <p:sp>
        <p:nvSpPr>
          <p:cNvPr id="3078" name="Rectangle 3"/>
          <p:cNvSpPr>
            <a:spLocks noGrp="1" noChangeArrowheads="1"/>
          </p:cNvSpPr>
          <p:nvPr>
            <p:ph type="title"/>
          </p:nvPr>
        </p:nvSpPr>
        <p:spPr/>
        <p:txBody>
          <a:bodyPr/>
          <a:lstStyle/>
          <a:p>
            <a:pPr eaLnBrk="1" hangingPunct="1"/>
            <a:r>
              <a:rPr lang="en-US" sz="4000" b="1" smtClean="0"/>
              <a:t>Numeric Example </a:t>
            </a:r>
            <a:r>
              <a:rPr lang="en-US" sz="1200" b="1" smtClean="0"/>
              <a:t>(Cont)</a:t>
            </a:r>
            <a:endParaRPr lang="en-US" sz="4000" b="1" smtClean="0"/>
          </a:p>
        </p:txBody>
      </p:sp>
      <p:graphicFrame>
        <p:nvGraphicFramePr>
          <p:cNvPr id="3074" name="Object 10"/>
          <p:cNvGraphicFramePr>
            <a:graphicFrameLocks noGrp="1" noChangeAspect="1"/>
          </p:cNvGraphicFramePr>
          <p:nvPr>
            <p:ph idx="1"/>
          </p:nvPr>
        </p:nvGraphicFramePr>
        <p:xfrm>
          <a:off x="2209800" y="3848100"/>
          <a:ext cx="3632200" cy="647700"/>
        </p:xfrm>
        <a:graphic>
          <a:graphicData uri="http://schemas.openxmlformats.org/presentationml/2006/ole">
            <mc:AlternateContent xmlns:mc="http://schemas.openxmlformats.org/markup-compatibility/2006">
              <mc:Choice xmlns:v="urn:schemas-microsoft-com:vml" Requires="v">
                <p:oleObj spid="_x0000_s3095" name="Equation" r:id="rId5" imgW="3632040" imgH="647640" progId="Equation.3">
                  <p:embed/>
                </p:oleObj>
              </mc:Choice>
              <mc:Fallback>
                <p:oleObj name="Equation" r:id="rId5" imgW="3632040" imgH="647640" progId="Equation.3">
                  <p:embed/>
                  <p:pic>
                    <p:nvPicPr>
                      <p:cNvPr id="0" name="Object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09800" y="3848100"/>
                        <a:ext cx="363220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81" name="Footer Placeholder 9"/>
          <p:cNvSpPr>
            <a:spLocks noGrp="1"/>
          </p:cNvSpPr>
          <p:nvPr>
            <p:ph type="ftr" sz="quarter" idx="11"/>
          </p:nvPr>
        </p:nvSpPr>
        <p:spPr>
          <a:noFill/>
        </p:spPr>
        <p:txBody>
          <a:bodyPr/>
          <a:lstStyle/>
          <a:p>
            <a:r>
              <a:rPr lang="en-US" dirty="0" smtClean="0"/>
              <a:t>Hosted by the University of Arkansas</a:t>
            </a:r>
          </a:p>
        </p:txBody>
      </p:sp>
      <p:sp>
        <p:nvSpPr>
          <p:cNvPr id="3080" name="Slide Number Placeholder 8"/>
          <p:cNvSpPr>
            <a:spLocks noGrp="1"/>
          </p:cNvSpPr>
          <p:nvPr>
            <p:ph type="sldNum" sz="quarter" idx="12"/>
          </p:nvPr>
        </p:nvSpPr>
        <p:spPr>
          <a:noFill/>
        </p:spPr>
        <p:txBody>
          <a:bodyPr/>
          <a:lstStyle/>
          <a:p>
            <a:fld id="{E8789762-2C46-4C88-A5D8-9BD22BC822B9}" type="slidenum">
              <a:rPr lang="en-US" smtClean="0"/>
              <a:pPr/>
              <a:t>14</a:t>
            </a:fld>
            <a:endParaRPr lang="en-US" smtClean="0"/>
          </a:p>
        </p:txBody>
      </p:sp>
      <p:graphicFrame>
        <p:nvGraphicFramePr>
          <p:cNvPr id="3075" name="Object 12"/>
          <p:cNvGraphicFramePr>
            <a:graphicFrameLocks noGrp="1" noChangeAspect="1"/>
          </p:cNvGraphicFramePr>
          <p:nvPr>
            <p:ph sz="quarter" idx="4294967295"/>
          </p:nvPr>
        </p:nvGraphicFramePr>
        <p:xfrm>
          <a:off x="2349500" y="5029200"/>
          <a:ext cx="3517900" cy="647700"/>
        </p:xfrm>
        <a:graphic>
          <a:graphicData uri="http://schemas.openxmlformats.org/presentationml/2006/ole">
            <mc:AlternateContent xmlns:mc="http://schemas.openxmlformats.org/markup-compatibility/2006">
              <mc:Choice xmlns:v="urn:schemas-microsoft-com:vml" Requires="v">
                <p:oleObj spid="_x0000_s3096" name="Equation" r:id="rId7" imgW="3517560" imgH="647640" progId="Equation.3">
                  <p:embed/>
                </p:oleObj>
              </mc:Choice>
              <mc:Fallback>
                <p:oleObj name="Equation" r:id="rId7" imgW="3517560" imgH="647640" progId="Equation.3">
                  <p:embed/>
                  <p:pic>
                    <p:nvPicPr>
                      <p:cNvPr id="0" name="Object 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49500" y="5029200"/>
                        <a:ext cx="351790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076" name="Object 15"/>
          <p:cNvGraphicFramePr>
            <a:graphicFrameLocks noGrp="1" noChangeAspect="1"/>
          </p:cNvGraphicFramePr>
          <p:nvPr>
            <p:ph sz="quarter" idx="4294967295"/>
          </p:nvPr>
        </p:nvGraphicFramePr>
        <p:xfrm>
          <a:off x="3276600" y="2209800"/>
          <a:ext cx="1295400" cy="647700"/>
        </p:xfrm>
        <a:graphic>
          <a:graphicData uri="http://schemas.openxmlformats.org/presentationml/2006/ole">
            <mc:AlternateContent xmlns:mc="http://schemas.openxmlformats.org/markup-compatibility/2006">
              <mc:Choice xmlns:v="urn:schemas-microsoft-com:vml" Requires="v">
                <p:oleObj spid="_x0000_s3097" name="Equation" r:id="rId9" imgW="1295280" imgH="647640" progId="Equation.3">
                  <p:embed/>
                </p:oleObj>
              </mc:Choice>
              <mc:Fallback>
                <p:oleObj name="Equation" r:id="rId9" imgW="1295280" imgH="647640" progId="Equation.3">
                  <p:embed/>
                  <p:pic>
                    <p:nvPicPr>
                      <p:cNvPr id="0" name="Object 1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276600" y="2209800"/>
                        <a:ext cx="129540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79" name="Rectangle 5"/>
          <p:cNvSpPr>
            <a:spLocks noChangeArrowheads="1"/>
          </p:cNvSpPr>
          <p:nvPr/>
        </p:nvSpPr>
        <p:spPr bwMode="auto">
          <a:xfrm>
            <a:off x="1905000" y="1371600"/>
            <a:ext cx="7086600" cy="5029200"/>
          </a:xfrm>
          <a:prstGeom prst="rect">
            <a:avLst/>
          </a:prstGeom>
          <a:noFill/>
          <a:ln w="9525">
            <a:noFill/>
            <a:miter lim="800000"/>
            <a:headEnd/>
            <a:tailEnd/>
          </a:ln>
        </p:spPr>
        <p:txBody>
          <a:bodyPr/>
          <a:lstStyle/>
          <a:p>
            <a:pPr marL="742950" lvl="1" indent="-285750" eaLnBrk="1" hangingPunct="1">
              <a:spcBef>
                <a:spcPct val="20000"/>
              </a:spcBef>
              <a:buClr>
                <a:srgbClr val="104270"/>
              </a:buClr>
              <a:buFont typeface="Wingdings 2" pitchFamily="18" charset="2"/>
              <a:buBlip>
                <a:blip r:embed="rId4"/>
              </a:buBlip>
            </a:pPr>
            <a:endParaRPr lang="en-US">
              <a:solidFill>
                <a:srgbClr val="000000"/>
              </a:solidFill>
              <a:latin typeface="Arial" charset="0"/>
            </a:endParaRPr>
          </a:p>
          <a:p>
            <a:pPr marL="742950" lvl="1" indent="-285750" eaLnBrk="1" hangingPunct="1">
              <a:spcBef>
                <a:spcPct val="20000"/>
              </a:spcBef>
              <a:buClr>
                <a:srgbClr val="104270"/>
              </a:buClr>
              <a:buFont typeface="Wingdings 2" pitchFamily="18" charset="2"/>
              <a:buNone/>
            </a:pPr>
            <a:endParaRPr lang="en-US">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4"/>
              </a:buBlip>
            </a:pPr>
            <a:endParaRPr lang="en-US">
              <a:solidFill>
                <a:srgbClr val="000000"/>
              </a:solidFill>
              <a:latin typeface="Arial" charset="0"/>
            </a:endParaRPr>
          </a:p>
        </p:txBody>
      </p:sp>
      <p:sp>
        <p:nvSpPr>
          <p:cNvPr id="3082" name="Text Box 11"/>
          <p:cNvSpPr txBox="1">
            <a:spLocks noChangeArrowheads="1"/>
          </p:cNvSpPr>
          <p:nvPr/>
        </p:nvSpPr>
        <p:spPr bwMode="auto">
          <a:xfrm>
            <a:off x="457200" y="6248400"/>
            <a:ext cx="2514600" cy="307975"/>
          </a:xfrm>
          <a:prstGeom prst="rect">
            <a:avLst/>
          </a:prstGeom>
          <a:noFill/>
          <a:ln w="9525" algn="ctr">
            <a:noFill/>
            <a:miter lim="800000"/>
            <a:headEnd/>
            <a:tailEnd/>
          </a:ln>
        </p:spPr>
        <p:txBody>
          <a:bodyPr>
            <a:spAutoFit/>
          </a:bodyPr>
          <a:lstStyle/>
          <a:p>
            <a:pPr>
              <a:spcBef>
                <a:spcPct val="50000"/>
              </a:spcBef>
            </a:pPr>
            <a:r>
              <a:rPr lang="en-US" sz="1400" dirty="0">
                <a:solidFill>
                  <a:schemeClr val="bg1">
                    <a:lumMod val="50000"/>
                  </a:schemeClr>
                </a:solidFill>
              </a:rPr>
              <a:t>Adapted from Larose</a:t>
            </a:r>
          </a:p>
        </p:txBody>
      </p:sp>
      <p:sp>
        <p:nvSpPr>
          <p:cNvPr id="11" name="Date Placeholder 3"/>
          <p:cNvSpPr>
            <a:spLocks noGrp="1"/>
          </p:cNvSpPr>
          <p:nvPr>
            <p:ph type="dt" sz="half" idx="10"/>
          </p:nvPr>
        </p:nvSpPr>
        <p:spPr>
          <a:xfrm>
            <a:off x="457200" y="6553200"/>
            <a:ext cx="4081128" cy="212725"/>
          </a:xfrm>
        </p:spPr>
        <p:txBody>
          <a:bodyPr/>
          <a:lstStyle/>
          <a:p>
            <a:r>
              <a:rPr lang="en-US" dirty="0" smtClean="0"/>
              <a:t>Prepared by David Douglas, University of Arkansas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762000" y="1600200"/>
            <a:ext cx="7086600" cy="3962400"/>
          </a:xfrm>
          <a:prstGeom prst="rect">
            <a:avLst/>
          </a:prstGeom>
          <a:noFill/>
          <a:ln w="9525">
            <a:noFill/>
            <a:miter lim="800000"/>
            <a:headEnd/>
            <a:tailEnd/>
          </a:ln>
        </p:spPr>
        <p:txBody>
          <a:bodyPr/>
          <a:lstStyle/>
          <a:p>
            <a:pPr marL="342900" indent="-342900" eaLnBrk="1" hangingPunct="1">
              <a:spcBef>
                <a:spcPct val="20000"/>
              </a:spcBef>
              <a:buClr>
                <a:srgbClr val="104270"/>
              </a:buClr>
              <a:buFont typeface="Wingdings 2" pitchFamily="18" charset="2"/>
              <a:buBlip>
                <a:blip r:embed="rId4"/>
              </a:buBlip>
            </a:pPr>
            <a:r>
              <a:rPr lang="en-US" sz="2100" dirty="0">
                <a:solidFill>
                  <a:srgbClr val="000000"/>
                </a:solidFill>
                <a:latin typeface="Arial" charset="0"/>
              </a:rPr>
              <a:t>Node z combines the output of the two hidden nodes A &amp; B as follows:</a:t>
            </a:r>
          </a:p>
          <a:p>
            <a:pPr marL="342900" indent="-342900" eaLnBrk="1" hangingPunct="1">
              <a:spcBef>
                <a:spcPct val="20000"/>
              </a:spcBef>
              <a:buClr>
                <a:srgbClr val="104270"/>
              </a:buClr>
              <a:buFont typeface="Wingdings 2" pitchFamily="18" charset="2"/>
              <a:buNone/>
            </a:pPr>
            <a:endParaRPr lang="en-US" sz="2100"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4"/>
              </a:buBlip>
            </a:pPr>
            <a:r>
              <a:rPr lang="en-US" sz="1900" dirty="0" err="1">
                <a:solidFill>
                  <a:srgbClr val="000000"/>
                </a:solidFill>
                <a:latin typeface="Arial" charset="0"/>
              </a:rPr>
              <a:t>Net</a:t>
            </a:r>
            <a:r>
              <a:rPr lang="en-US" sz="1900" baseline="-25000" dirty="0" err="1">
                <a:solidFill>
                  <a:srgbClr val="000000"/>
                </a:solidFill>
                <a:latin typeface="Arial" charset="0"/>
              </a:rPr>
              <a:t>z</a:t>
            </a:r>
            <a:r>
              <a:rPr lang="en-US" sz="1900" baseline="-25000" dirty="0">
                <a:solidFill>
                  <a:srgbClr val="000000"/>
                </a:solidFill>
                <a:latin typeface="Arial" charset="0"/>
              </a:rPr>
              <a:t> </a:t>
            </a:r>
            <a:r>
              <a:rPr lang="en-US" sz="1900" dirty="0">
                <a:solidFill>
                  <a:srgbClr val="000000"/>
                </a:solidFill>
                <a:latin typeface="Arial" charset="0"/>
              </a:rPr>
              <a:t>= .5(1) + .9(.7892) + .9(.8716) = 1.9461</a:t>
            </a:r>
          </a:p>
          <a:p>
            <a:pPr marL="342900" indent="-342900" eaLnBrk="1" hangingPunct="1">
              <a:spcBef>
                <a:spcPct val="20000"/>
              </a:spcBef>
              <a:buClr>
                <a:srgbClr val="104270"/>
              </a:buClr>
              <a:buFont typeface="Wingdings 2" pitchFamily="18" charset="2"/>
              <a:buBlip>
                <a:blip r:embed="rId4"/>
              </a:buBlip>
            </a:pPr>
            <a:endParaRPr lang="en-US" sz="22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4"/>
              </a:buBlip>
            </a:pPr>
            <a:r>
              <a:rPr lang="en-US" sz="2200" dirty="0">
                <a:solidFill>
                  <a:srgbClr val="000000"/>
                </a:solidFill>
                <a:latin typeface="Arial" charset="0"/>
              </a:rPr>
              <a:t>The </a:t>
            </a:r>
            <a:r>
              <a:rPr lang="en-US" sz="2200" dirty="0" err="1">
                <a:solidFill>
                  <a:srgbClr val="000000"/>
                </a:solidFill>
                <a:latin typeface="Arial" charset="0"/>
              </a:rPr>
              <a:t>net</a:t>
            </a:r>
            <a:r>
              <a:rPr lang="en-US" sz="2200" baseline="-25000" dirty="0" err="1">
                <a:solidFill>
                  <a:srgbClr val="000000"/>
                </a:solidFill>
                <a:latin typeface="Arial" charset="0"/>
              </a:rPr>
              <a:t>z</a:t>
            </a:r>
            <a:r>
              <a:rPr lang="en-US" sz="2200" dirty="0">
                <a:solidFill>
                  <a:srgbClr val="000000"/>
                </a:solidFill>
                <a:latin typeface="Arial" charset="0"/>
              </a:rPr>
              <a:t> value is then put into the sigmoid function</a:t>
            </a:r>
          </a:p>
          <a:p>
            <a:pPr marL="342900" indent="-342900" eaLnBrk="1" hangingPunct="1">
              <a:spcBef>
                <a:spcPct val="20000"/>
              </a:spcBef>
              <a:buClr>
                <a:srgbClr val="104270"/>
              </a:buClr>
              <a:buFont typeface="Wingdings 2" pitchFamily="18" charset="2"/>
              <a:buBlip>
                <a:blip r:embed="rId4"/>
              </a:buBlip>
            </a:pPr>
            <a:endParaRPr lang="en-US" sz="22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4"/>
              </a:buBlip>
            </a:pPr>
            <a:endParaRPr lang="en-US" sz="2200"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4"/>
              </a:buBlip>
            </a:pPr>
            <a:endParaRPr lang="en-US" sz="19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4"/>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4"/>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None/>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4"/>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4"/>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4"/>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4"/>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4"/>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4"/>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None/>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4"/>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4"/>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4"/>
              </a:buBlip>
            </a:pPr>
            <a:endParaRPr lang="en-US" sz="2100" dirty="0">
              <a:solidFill>
                <a:srgbClr val="000000"/>
              </a:solidFill>
              <a:latin typeface="Arial" charset="0"/>
            </a:endParaRPr>
          </a:p>
          <a:p>
            <a:pPr marL="742950" lvl="1" indent="-285750" eaLnBrk="1" hangingPunct="1">
              <a:spcBef>
                <a:spcPct val="20000"/>
              </a:spcBef>
              <a:buClr>
                <a:srgbClr val="104270"/>
              </a:buClr>
              <a:buFont typeface="Wingdings 2" pitchFamily="18" charset="2"/>
              <a:buNone/>
            </a:pPr>
            <a:endParaRPr lang="en-US" sz="19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4"/>
              </a:buBlip>
            </a:pPr>
            <a:endParaRPr lang="en-US" sz="2200"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4"/>
              </a:buBlip>
            </a:pPr>
            <a:endParaRPr lang="en-US" sz="1900"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4"/>
              </a:buBlip>
            </a:pPr>
            <a:endParaRPr lang="en-US" sz="1900" dirty="0">
              <a:solidFill>
                <a:srgbClr val="000000"/>
              </a:solidFill>
              <a:latin typeface="Arial" charset="0"/>
            </a:endParaRPr>
          </a:p>
          <a:p>
            <a:pPr marL="742950" lvl="1" indent="-285750" eaLnBrk="1" hangingPunct="1">
              <a:spcBef>
                <a:spcPct val="20000"/>
              </a:spcBef>
              <a:buClr>
                <a:srgbClr val="104270"/>
              </a:buClr>
              <a:buFont typeface="Wingdings 2" pitchFamily="18" charset="2"/>
              <a:buNone/>
            </a:pPr>
            <a:endParaRPr lang="en-US"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4"/>
              </a:buBlip>
            </a:pPr>
            <a:endParaRPr lang="en-US" dirty="0">
              <a:solidFill>
                <a:srgbClr val="000000"/>
              </a:solidFill>
              <a:latin typeface="Arial" charset="0"/>
            </a:endParaRPr>
          </a:p>
        </p:txBody>
      </p:sp>
      <p:sp>
        <p:nvSpPr>
          <p:cNvPr id="4100" name="Rectangle 3"/>
          <p:cNvSpPr>
            <a:spLocks noGrp="1" noChangeArrowheads="1"/>
          </p:cNvSpPr>
          <p:nvPr>
            <p:ph type="title"/>
          </p:nvPr>
        </p:nvSpPr>
        <p:spPr/>
        <p:txBody>
          <a:bodyPr/>
          <a:lstStyle/>
          <a:p>
            <a:pPr eaLnBrk="1" hangingPunct="1"/>
            <a:r>
              <a:rPr lang="en-US" sz="4000" b="1" smtClean="0"/>
              <a:t>Numeric Example </a:t>
            </a:r>
            <a:r>
              <a:rPr lang="en-US" sz="1200" b="1" smtClean="0"/>
              <a:t>(Cont)</a:t>
            </a:r>
            <a:endParaRPr lang="en-US" sz="4000" b="1" smtClean="0"/>
          </a:p>
        </p:txBody>
      </p:sp>
      <p:graphicFrame>
        <p:nvGraphicFramePr>
          <p:cNvPr id="4098" name="Object 14"/>
          <p:cNvGraphicFramePr>
            <a:graphicFrameLocks noGrp="1" noChangeAspect="1"/>
          </p:cNvGraphicFramePr>
          <p:nvPr>
            <p:ph idx="1"/>
          </p:nvPr>
        </p:nvGraphicFramePr>
        <p:xfrm>
          <a:off x="1828800" y="4229100"/>
          <a:ext cx="3797300" cy="647700"/>
        </p:xfrm>
        <a:graphic>
          <a:graphicData uri="http://schemas.openxmlformats.org/presentationml/2006/ole">
            <mc:AlternateContent xmlns:mc="http://schemas.openxmlformats.org/markup-compatibility/2006">
              <mc:Choice xmlns:v="urn:schemas-microsoft-com:vml" Requires="v">
                <p:oleObj spid="_x0000_s4105" name="Equation" r:id="rId5" imgW="3797280" imgH="647640" progId="Equation.3">
                  <p:embed/>
                </p:oleObj>
              </mc:Choice>
              <mc:Fallback>
                <p:oleObj name="Equation" r:id="rId5" imgW="3797280" imgH="647640" progId="Equation.3">
                  <p:embed/>
                  <p:pic>
                    <p:nvPicPr>
                      <p:cNvPr id="0" name="Object 1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28800" y="4229100"/>
                        <a:ext cx="379730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103" name="Footer Placeholder 7"/>
          <p:cNvSpPr>
            <a:spLocks noGrp="1"/>
          </p:cNvSpPr>
          <p:nvPr>
            <p:ph type="ftr" sz="quarter" idx="11"/>
          </p:nvPr>
        </p:nvSpPr>
        <p:spPr>
          <a:noFill/>
        </p:spPr>
        <p:txBody>
          <a:bodyPr/>
          <a:lstStyle/>
          <a:p>
            <a:r>
              <a:rPr lang="en-US" dirty="0" smtClean="0"/>
              <a:t>Hosted by the University of Arkansas</a:t>
            </a:r>
          </a:p>
        </p:txBody>
      </p:sp>
      <p:sp>
        <p:nvSpPr>
          <p:cNvPr id="4102" name="Slide Number Placeholder 6"/>
          <p:cNvSpPr>
            <a:spLocks noGrp="1"/>
          </p:cNvSpPr>
          <p:nvPr>
            <p:ph type="sldNum" sz="quarter" idx="12"/>
          </p:nvPr>
        </p:nvSpPr>
        <p:spPr>
          <a:noFill/>
        </p:spPr>
        <p:txBody>
          <a:bodyPr/>
          <a:lstStyle/>
          <a:p>
            <a:fld id="{3CC50BB0-15FE-458A-9FF7-07A0FFB11860}" type="slidenum">
              <a:rPr lang="en-US" smtClean="0"/>
              <a:pPr/>
              <a:t>15</a:t>
            </a:fld>
            <a:endParaRPr lang="en-US" smtClean="0"/>
          </a:p>
        </p:txBody>
      </p:sp>
      <p:sp>
        <p:nvSpPr>
          <p:cNvPr id="4101" name="Rectangle 7"/>
          <p:cNvSpPr>
            <a:spLocks noChangeArrowheads="1"/>
          </p:cNvSpPr>
          <p:nvPr/>
        </p:nvSpPr>
        <p:spPr bwMode="auto">
          <a:xfrm>
            <a:off x="1676400" y="1371600"/>
            <a:ext cx="7086600" cy="5029200"/>
          </a:xfrm>
          <a:prstGeom prst="rect">
            <a:avLst/>
          </a:prstGeom>
          <a:noFill/>
          <a:ln w="9525">
            <a:noFill/>
            <a:miter lim="800000"/>
            <a:headEnd/>
            <a:tailEnd/>
          </a:ln>
        </p:spPr>
        <p:txBody>
          <a:bodyPr/>
          <a:lstStyle/>
          <a:p>
            <a:pPr marL="742950" lvl="1" indent="-285750" eaLnBrk="1" hangingPunct="1">
              <a:spcBef>
                <a:spcPct val="20000"/>
              </a:spcBef>
              <a:buClr>
                <a:srgbClr val="104270"/>
              </a:buClr>
              <a:buFont typeface="Wingdings 2" pitchFamily="18" charset="2"/>
              <a:buBlip>
                <a:blip r:embed="rId4"/>
              </a:buBlip>
            </a:pPr>
            <a:endParaRPr lang="en-US">
              <a:solidFill>
                <a:srgbClr val="000000"/>
              </a:solidFill>
              <a:latin typeface="Arial" charset="0"/>
            </a:endParaRPr>
          </a:p>
          <a:p>
            <a:pPr marL="742950" lvl="1" indent="-285750" eaLnBrk="1" hangingPunct="1">
              <a:spcBef>
                <a:spcPct val="20000"/>
              </a:spcBef>
              <a:buClr>
                <a:srgbClr val="104270"/>
              </a:buClr>
              <a:buFont typeface="Wingdings 2" pitchFamily="18" charset="2"/>
              <a:buNone/>
            </a:pPr>
            <a:endParaRPr lang="en-US">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4"/>
              </a:buBlip>
            </a:pPr>
            <a:endParaRPr lang="en-US">
              <a:solidFill>
                <a:srgbClr val="000000"/>
              </a:solidFill>
              <a:latin typeface="Arial" charset="0"/>
            </a:endParaRPr>
          </a:p>
        </p:txBody>
      </p:sp>
      <p:sp>
        <p:nvSpPr>
          <p:cNvPr id="4104" name="Text Box 11"/>
          <p:cNvSpPr txBox="1">
            <a:spLocks noChangeArrowheads="1"/>
          </p:cNvSpPr>
          <p:nvPr/>
        </p:nvSpPr>
        <p:spPr bwMode="auto">
          <a:xfrm>
            <a:off x="457200" y="6248400"/>
            <a:ext cx="2514600" cy="307975"/>
          </a:xfrm>
          <a:prstGeom prst="rect">
            <a:avLst/>
          </a:prstGeom>
          <a:noFill/>
          <a:ln w="9525" algn="ctr">
            <a:noFill/>
            <a:miter lim="800000"/>
            <a:headEnd/>
            <a:tailEnd/>
          </a:ln>
        </p:spPr>
        <p:txBody>
          <a:bodyPr>
            <a:spAutoFit/>
          </a:bodyPr>
          <a:lstStyle/>
          <a:p>
            <a:pPr>
              <a:spcBef>
                <a:spcPct val="50000"/>
              </a:spcBef>
            </a:pPr>
            <a:r>
              <a:rPr lang="en-US" sz="1400" dirty="0">
                <a:solidFill>
                  <a:schemeClr val="bg1">
                    <a:lumMod val="50000"/>
                  </a:schemeClr>
                </a:solidFill>
              </a:rPr>
              <a:t>Adapted from Larose</a:t>
            </a:r>
          </a:p>
        </p:txBody>
      </p:sp>
      <p:sp>
        <p:nvSpPr>
          <p:cNvPr id="9" name="Date Placeholder 3"/>
          <p:cNvSpPr>
            <a:spLocks noGrp="1"/>
          </p:cNvSpPr>
          <p:nvPr>
            <p:ph type="dt" sz="half" idx="10"/>
          </p:nvPr>
        </p:nvSpPr>
        <p:spPr>
          <a:xfrm>
            <a:off x="457200" y="6553200"/>
            <a:ext cx="4081128" cy="212725"/>
          </a:xfrm>
        </p:spPr>
        <p:txBody>
          <a:bodyPr/>
          <a:lstStyle/>
          <a:p>
            <a:r>
              <a:rPr lang="en-US" dirty="0" smtClean="0"/>
              <a:t>Prepared by David Douglas, University of Arkansas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761999" y="1303940"/>
            <a:ext cx="7832436" cy="4334860"/>
          </a:xfrm>
          <a:prstGeom prst="rect">
            <a:avLst/>
          </a:prstGeom>
          <a:noFill/>
          <a:ln w="9525">
            <a:noFill/>
            <a:miter lim="800000"/>
            <a:headEnd/>
            <a:tailEnd/>
          </a:ln>
        </p:spPr>
        <p:txBody>
          <a:bodyPr/>
          <a:lstStyle/>
          <a:p>
            <a:pPr marL="342900" indent="-342900" eaLnBrk="1" hangingPunct="1">
              <a:spcBef>
                <a:spcPct val="20000"/>
              </a:spcBef>
              <a:buClr>
                <a:srgbClr val="104270"/>
              </a:buClr>
              <a:buFont typeface="Wingdings 2" pitchFamily="18" charset="2"/>
              <a:buBlip>
                <a:blip r:embed="rId3"/>
              </a:buBlip>
            </a:pPr>
            <a:r>
              <a:rPr lang="en-US" sz="2100" dirty="0">
                <a:solidFill>
                  <a:srgbClr val="000000"/>
                </a:solidFill>
                <a:latin typeface="Arial" charset="0"/>
              </a:rPr>
              <a:t>Assume these values used to calculate the output of .8750 is compared to the actual value of a record value of .8</a:t>
            </a:r>
          </a:p>
          <a:p>
            <a:pPr marL="342900" indent="-342900" eaLnBrk="1" hangingPunct="1">
              <a:spcBef>
                <a:spcPct val="20000"/>
              </a:spcBef>
              <a:buClr>
                <a:srgbClr val="104270"/>
              </a:buClr>
              <a:buFont typeface="Wingdings 2" pitchFamily="18" charset="2"/>
              <a:buBlip>
                <a:blip r:embed="rId3"/>
              </a:buBlip>
            </a:pPr>
            <a:r>
              <a:rPr lang="en-US" sz="2100" dirty="0">
                <a:solidFill>
                  <a:srgbClr val="000000"/>
                </a:solidFill>
                <a:latin typeface="Arial" charset="0"/>
              </a:rPr>
              <a:t>The actual – predicted for all the records on a pass provides a means of measuring accuracy (usually the sum of squared errors).  The idea is to minimize this error measurement.</a:t>
            </a:r>
          </a:p>
          <a:p>
            <a:pPr marL="342900" indent="-342900" eaLnBrk="1" hangingPunct="1">
              <a:spcBef>
                <a:spcPct val="20000"/>
              </a:spcBef>
              <a:buClr>
                <a:srgbClr val="104270"/>
              </a:buClr>
              <a:buFont typeface="Wingdings 2" pitchFamily="18" charset="2"/>
              <a:buBlip>
                <a:blip r:embed="rId3"/>
              </a:buBlip>
            </a:pPr>
            <a:r>
              <a:rPr lang="en-US" sz="2100" dirty="0">
                <a:solidFill>
                  <a:srgbClr val="000000"/>
                </a:solidFill>
                <a:latin typeface="Arial" charset="0"/>
              </a:rPr>
              <a:t>Then the back propagation changes the weights based on the constant weight (initially .5) for node z</a:t>
            </a:r>
          </a:p>
          <a:p>
            <a:pPr marL="742950" lvl="1" indent="-285750" eaLnBrk="1" hangingPunct="1">
              <a:spcBef>
                <a:spcPct val="20000"/>
              </a:spcBef>
              <a:buClr>
                <a:srgbClr val="104270"/>
              </a:buClr>
              <a:buFont typeface="Wingdings 2" pitchFamily="18" charset="2"/>
              <a:buBlip>
                <a:blip r:embed="rId3"/>
              </a:buBlip>
            </a:pPr>
            <a:r>
              <a:rPr lang="en-US" sz="1900" dirty="0">
                <a:solidFill>
                  <a:srgbClr val="000000"/>
                </a:solidFill>
                <a:latin typeface="Arial" charset="0"/>
              </a:rPr>
              <a:t>Error at node z, .8750(1-.8750)(.8-.8750) = -.0082</a:t>
            </a:r>
          </a:p>
          <a:p>
            <a:pPr marL="742950" lvl="1" indent="-285750" eaLnBrk="1" hangingPunct="1">
              <a:spcBef>
                <a:spcPct val="20000"/>
              </a:spcBef>
              <a:buClr>
                <a:srgbClr val="104270"/>
              </a:buClr>
              <a:buFont typeface="Wingdings 2" pitchFamily="18" charset="2"/>
              <a:buBlip>
                <a:blip r:embed="rId3"/>
              </a:buBlip>
            </a:pPr>
            <a:r>
              <a:rPr lang="en-US" sz="1900" dirty="0">
                <a:solidFill>
                  <a:srgbClr val="000000"/>
                </a:solidFill>
                <a:latin typeface="Arial" charset="0"/>
              </a:rPr>
              <a:t>Calc change weight transmitting 1 unit and learning rate of .1</a:t>
            </a:r>
          </a:p>
          <a:p>
            <a:pPr marL="742950" lvl="1" indent="-285750" eaLnBrk="1" hangingPunct="1">
              <a:spcBef>
                <a:spcPct val="20000"/>
              </a:spcBef>
              <a:buClr>
                <a:srgbClr val="104270"/>
              </a:buClr>
              <a:buFont typeface="Wingdings 2" pitchFamily="18" charset="2"/>
              <a:buNone/>
            </a:pPr>
            <a:r>
              <a:rPr lang="en-US" sz="1900" dirty="0">
                <a:solidFill>
                  <a:srgbClr val="000000"/>
                </a:solidFill>
                <a:latin typeface="Arial" charset="0"/>
              </a:rPr>
              <a:t>                  .1(-.0082)(1) = -.00082</a:t>
            </a:r>
          </a:p>
          <a:p>
            <a:pPr marL="742950" lvl="1" indent="-285750" eaLnBrk="1" hangingPunct="1">
              <a:spcBef>
                <a:spcPct val="20000"/>
              </a:spcBef>
              <a:buClr>
                <a:srgbClr val="104270"/>
              </a:buClr>
              <a:buFont typeface="Wingdings 2" pitchFamily="18" charset="2"/>
              <a:buBlip>
                <a:blip r:embed="rId3"/>
              </a:buBlip>
            </a:pPr>
            <a:r>
              <a:rPr lang="en-US" sz="1900" dirty="0">
                <a:solidFill>
                  <a:srgbClr val="000000"/>
                </a:solidFill>
                <a:latin typeface="Arial" charset="0"/>
              </a:rPr>
              <a:t>Calculate new weights</a:t>
            </a:r>
          </a:p>
          <a:p>
            <a:pPr marL="1143000" lvl="2" indent="-228600" eaLnBrk="1" hangingPunct="1">
              <a:spcBef>
                <a:spcPct val="20000"/>
              </a:spcBef>
              <a:buClr>
                <a:srgbClr val="104270"/>
              </a:buClr>
              <a:buFont typeface="Wingdings 2" pitchFamily="18" charset="2"/>
              <a:buBlip>
                <a:blip r:embed="rId3"/>
              </a:buBlip>
            </a:pPr>
            <a:r>
              <a:rPr lang="en-US" sz="1700" dirty="0">
                <a:solidFill>
                  <a:srgbClr val="000000"/>
                </a:solidFill>
                <a:latin typeface="Arial" charset="0"/>
              </a:rPr>
              <a:t> .5  - .00082) = .49918</a:t>
            </a:r>
          </a:p>
          <a:p>
            <a:pPr marL="342900" indent="-342900" eaLnBrk="1" hangingPunct="1">
              <a:spcBef>
                <a:spcPct val="20000"/>
              </a:spcBef>
              <a:buClr>
                <a:srgbClr val="104270"/>
              </a:buClr>
              <a:buFont typeface="Wingdings 2" pitchFamily="18" charset="2"/>
              <a:buBlip>
                <a:blip r:embed="rId3"/>
              </a:buBlip>
            </a:pPr>
            <a:r>
              <a:rPr lang="en-US" sz="2100" dirty="0">
                <a:solidFill>
                  <a:srgbClr val="000000"/>
                </a:solidFill>
                <a:latin typeface="Arial" charset="0"/>
              </a:rPr>
              <a:t>The back propagation continues back through the network adjusting the </a:t>
            </a:r>
            <a:r>
              <a:rPr lang="en-US" sz="2100" dirty="0" smtClean="0">
                <a:solidFill>
                  <a:srgbClr val="000000"/>
                </a:solidFill>
                <a:latin typeface="Arial" charset="0"/>
              </a:rPr>
              <a:t>weights</a:t>
            </a:r>
          </a:p>
          <a:p>
            <a:pPr eaLnBrk="1" hangingPunct="1">
              <a:spcBef>
                <a:spcPct val="20000"/>
              </a:spcBef>
              <a:buClr>
                <a:srgbClr val="104270"/>
              </a:buClr>
            </a:pPr>
            <a:endParaRPr lang="en-US" sz="1900"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3"/>
              </a:buBlip>
            </a:pPr>
            <a:endParaRPr lang="en-US" sz="1900"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3"/>
              </a:buBlip>
            </a:pPr>
            <a:endParaRPr lang="en-US" sz="19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3"/>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3"/>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3"/>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3"/>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3"/>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3"/>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3"/>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None/>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3"/>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3"/>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3"/>
              </a:buBlip>
            </a:pPr>
            <a:endParaRPr lang="en-US" sz="2100" dirty="0">
              <a:solidFill>
                <a:srgbClr val="000000"/>
              </a:solidFill>
              <a:latin typeface="Arial" charset="0"/>
            </a:endParaRPr>
          </a:p>
          <a:p>
            <a:pPr marL="742950" lvl="1" indent="-285750" eaLnBrk="1" hangingPunct="1">
              <a:spcBef>
                <a:spcPct val="20000"/>
              </a:spcBef>
              <a:buClr>
                <a:srgbClr val="104270"/>
              </a:buClr>
              <a:buFont typeface="Wingdings 2" pitchFamily="18" charset="2"/>
              <a:buNone/>
            </a:pPr>
            <a:endParaRPr lang="en-US" sz="19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3"/>
              </a:buBlip>
            </a:pPr>
            <a:endParaRPr lang="en-US" sz="2200"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3"/>
              </a:buBlip>
            </a:pPr>
            <a:endParaRPr lang="en-US" sz="1900"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3"/>
              </a:buBlip>
            </a:pPr>
            <a:endParaRPr lang="en-US" sz="1900" dirty="0">
              <a:solidFill>
                <a:srgbClr val="000000"/>
              </a:solidFill>
              <a:latin typeface="Arial" charset="0"/>
            </a:endParaRPr>
          </a:p>
          <a:p>
            <a:pPr marL="742950" lvl="1" indent="-285750" eaLnBrk="1" hangingPunct="1">
              <a:spcBef>
                <a:spcPct val="20000"/>
              </a:spcBef>
              <a:buClr>
                <a:srgbClr val="104270"/>
              </a:buClr>
              <a:buFont typeface="Wingdings 2" pitchFamily="18" charset="2"/>
              <a:buNone/>
            </a:pPr>
            <a:endParaRPr lang="en-US"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3"/>
              </a:buBlip>
            </a:pPr>
            <a:endParaRPr lang="en-US" dirty="0">
              <a:solidFill>
                <a:srgbClr val="000000"/>
              </a:solidFill>
              <a:latin typeface="Arial" charset="0"/>
            </a:endParaRPr>
          </a:p>
        </p:txBody>
      </p:sp>
      <p:sp>
        <p:nvSpPr>
          <p:cNvPr id="17411" name="Rectangle 3"/>
          <p:cNvSpPr>
            <a:spLocks noGrp="1" noChangeArrowheads="1"/>
          </p:cNvSpPr>
          <p:nvPr>
            <p:ph type="title"/>
          </p:nvPr>
        </p:nvSpPr>
        <p:spPr/>
        <p:txBody>
          <a:bodyPr/>
          <a:lstStyle/>
          <a:p>
            <a:pPr eaLnBrk="1" hangingPunct="1"/>
            <a:r>
              <a:rPr lang="en-US" sz="4000" b="1" dirty="0" smtClean="0"/>
              <a:t>Numeric Example </a:t>
            </a:r>
            <a:r>
              <a:rPr lang="en-US" sz="1200" b="1" dirty="0" smtClean="0"/>
              <a:t>(</a:t>
            </a:r>
            <a:r>
              <a:rPr lang="en-US" sz="1200" b="1" dirty="0" err="1" smtClean="0"/>
              <a:t>Cont</a:t>
            </a:r>
            <a:r>
              <a:rPr lang="en-US" sz="1200" b="1" dirty="0" smtClean="0"/>
              <a:t>)</a:t>
            </a:r>
            <a:endParaRPr lang="en-US" sz="4000" b="1" dirty="0" smtClean="0"/>
          </a:p>
        </p:txBody>
      </p:sp>
      <p:sp>
        <p:nvSpPr>
          <p:cNvPr id="17414" name="Footer Placeholder 6"/>
          <p:cNvSpPr>
            <a:spLocks noGrp="1"/>
          </p:cNvSpPr>
          <p:nvPr>
            <p:ph type="ftr" sz="quarter" idx="11"/>
          </p:nvPr>
        </p:nvSpPr>
        <p:spPr>
          <a:noFill/>
        </p:spPr>
        <p:txBody>
          <a:bodyPr/>
          <a:lstStyle/>
          <a:p>
            <a:r>
              <a:rPr lang="en-US" dirty="0" smtClean="0"/>
              <a:t>Hosted by the University of Arkansas</a:t>
            </a:r>
          </a:p>
        </p:txBody>
      </p:sp>
      <p:sp>
        <p:nvSpPr>
          <p:cNvPr id="17413" name="Slide Number Placeholder 5"/>
          <p:cNvSpPr>
            <a:spLocks noGrp="1"/>
          </p:cNvSpPr>
          <p:nvPr>
            <p:ph type="sldNum" sz="quarter" idx="12"/>
          </p:nvPr>
        </p:nvSpPr>
        <p:spPr>
          <a:noFill/>
        </p:spPr>
        <p:txBody>
          <a:bodyPr/>
          <a:lstStyle/>
          <a:p>
            <a:fld id="{20535E4E-BF7A-4034-BBE1-BA959CFD94DB}" type="slidenum">
              <a:rPr lang="en-US" smtClean="0"/>
              <a:pPr/>
              <a:t>16</a:t>
            </a:fld>
            <a:endParaRPr lang="en-US" smtClean="0"/>
          </a:p>
        </p:txBody>
      </p:sp>
      <p:sp>
        <p:nvSpPr>
          <p:cNvPr id="17412" name="Rectangle 5"/>
          <p:cNvSpPr>
            <a:spLocks noChangeArrowheads="1"/>
          </p:cNvSpPr>
          <p:nvPr/>
        </p:nvSpPr>
        <p:spPr bwMode="auto">
          <a:xfrm>
            <a:off x="1828800" y="1066800"/>
            <a:ext cx="7086600" cy="5029200"/>
          </a:xfrm>
          <a:prstGeom prst="rect">
            <a:avLst/>
          </a:prstGeom>
          <a:noFill/>
          <a:ln w="9525">
            <a:noFill/>
            <a:miter lim="800000"/>
            <a:headEnd/>
            <a:tailEnd/>
          </a:ln>
        </p:spPr>
        <p:txBody>
          <a:bodyPr/>
          <a:lstStyle/>
          <a:p>
            <a:pPr marL="742950" lvl="1" indent="-285750" eaLnBrk="1" hangingPunct="1">
              <a:spcBef>
                <a:spcPct val="20000"/>
              </a:spcBef>
              <a:buClr>
                <a:srgbClr val="104270"/>
              </a:buClr>
              <a:buFont typeface="Wingdings 2" pitchFamily="18" charset="2"/>
              <a:buBlip>
                <a:blip r:embed="rId3"/>
              </a:buBlip>
            </a:pPr>
            <a:endParaRPr lang="en-US">
              <a:solidFill>
                <a:srgbClr val="000000"/>
              </a:solidFill>
              <a:latin typeface="Arial" charset="0"/>
            </a:endParaRPr>
          </a:p>
          <a:p>
            <a:pPr marL="742950" lvl="1" indent="-285750" eaLnBrk="1" hangingPunct="1">
              <a:spcBef>
                <a:spcPct val="20000"/>
              </a:spcBef>
              <a:buClr>
                <a:srgbClr val="104270"/>
              </a:buClr>
              <a:buFont typeface="Wingdings 2" pitchFamily="18" charset="2"/>
              <a:buNone/>
            </a:pPr>
            <a:endParaRPr lang="en-US">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3"/>
              </a:buBlip>
            </a:pPr>
            <a:endParaRPr lang="en-US">
              <a:solidFill>
                <a:srgbClr val="000000"/>
              </a:solidFill>
              <a:latin typeface="Arial" charset="0"/>
            </a:endParaRPr>
          </a:p>
        </p:txBody>
      </p:sp>
      <p:sp>
        <p:nvSpPr>
          <p:cNvPr id="9" name="Date Placeholder 3"/>
          <p:cNvSpPr>
            <a:spLocks noGrp="1"/>
          </p:cNvSpPr>
          <p:nvPr>
            <p:ph type="dt" sz="half" idx="10"/>
          </p:nvPr>
        </p:nvSpPr>
        <p:spPr>
          <a:xfrm>
            <a:off x="457200" y="6553200"/>
            <a:ext cx="4081128" cy="212725"/>
          </a:xfrm>
        </p:spPr>
        <p:txBody>
          <a:bodyPr/>
          <a:lstStyle/>
          <a:p>
            <a:r>
              <a:rPr lang="en-US" dirty="0" smtClean="0"/>
              <a:t>Prepared by David Douglas, University of Arkansas</a:t>
            </a:r>
            <a:endParaRPr lang="en-US" dirty="0"/>
          </a:p>
        </p:txBody>
      </p:sp>
      <p:sp>
        <p:nvSpPr>
          <p:cNvPr id="10" name="Text Box 11"/>
          <p:cNvSpPr txBox="1">
            <a:spLocks noChangeArrowheads="1"/>
          </p:cNvSpPr>
          <p:nvPr/>
        </p:nvSpPr>
        <p:spPr bwMode="auto">
          <a:xfrm>
            <a:off x="457200" y="6248400"/>
            <a:ext cx="2514600" cy="307975"/>
          </a:xfrm>
          <a:prstGeom prst="rect">
            <a:avLst/>
          </a:prstGeom>
          <a:noFill/>
          <a:ln w="9525" algn="ctr">
            <a:noFill/>
            <a:miter lim="800000"/>
            <a:headEnd/>
            <a:tailEnd/>
          </a:ln>
        </p:spPr>
        <p:txBody>
          <a:bodyPr>
            <a:spAutoFit/>
          </a:bodyPr>
          <a:lstStyle/>
          <a:p>
            <a:pPr>
              <a:spcBef>
                <a:spcPct val="50000"/>
              </a:spcBef>
            </a:pPr>
            <a:r>
              <a:rPr lang="en-US" sz="1400" dirty="0">
                <a:solidFill>
                  <a:schemeClr val="bg1">
                    <a:lumMod val="50000"/>
                  </a:schemeClr>
                </a:solidFill>
              </a:rPr>
              <a:t>Adapted from Larose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title"/>
          </p:nvPr>
        </p:nvSpPr>
        <p:spPr/>
        <p:txBody>
          <a:bodyPr>
            <a:normAutofit/>
          </a:bodyPr>
          <a:lstStyle/>
          <a:p>
            <a:pPr eaLnBrk="1" hangingPunct="1"/>
            <a:r>
              <a:rPr lang="en-US" sz="3600" b="1" smtClean="0"/>
              <a:t>Learning rate and Momentum</a:t>
            </a:r>
          </a:p>
        </p:txBody>
      </p:sp>
      <p:sp>
        <p:nvSpPr>
          <p:cNvPr id="18438" name="Footer Placeholder 35"/>
          <p:cNvSpPr>
            <a:spLocks noGrp="1"/>
          </p:cNvSpPr>
          <p:nvPr>
            <p:ph type="ftr" sz="quarter" idx="11"/>
          </p:nvPr>
        </p:nvSpPr>
        <p:spPr>
          <a:noFill/>
        </p:spPr>
        <p:txBody>
          <a:bodyPr/>
          <a:lstStyle/>
          <a:p>
            <a:r>
              <a:rPr lang="en-US" dirty="0" smtClean="0"/>
              <a:t>Hosted by the University of Arkansas</a:t>
            </a:r>
          </a:p>
        </p:txBody>
      </p:sp>
      <p:sp>
        <p:nvSpPr>
          <p:cNvPr id="18437" name="Slide Number Placeholder 34"/>
          <p:cNvSpPr>
            <a:spLocks noGrp="1"/>
          </p:cNvSpPr>
          <p:nvPr>
            <p:ph type="sldNum" sz="quarter" idx="12"/>
          </p:nvPr>
        </p:nvSpPr>
        <p:spPr>
          <a:noFill/>
        </p:spPr>
        <p:txBody>
          <a:bodyPr/>
          <a:lstStyle/>
          <a:p>
            <a:fld id="{DF335B18-5BFE-44CC-BD6B-1ACAA2DE23BF}" type="slidenum">
              <a:rPr lang="en-US" smtClean="0"/>
              <a:pPr/>
              <a:t>17</a:t>
            </a:fld>
            <a:endParaRPr lang="en-US" smtClean="0"/>
          </a:p>
        </p:txBody>
      </p:sp>
      <p:sp>
        <p:nvSpPr>
          <p:cNvPr id="18435" name="Rectangle 6"/>
          <p:cNvSpPr>
            <a:spLocks noChangeArrowheads="1"/>
          </p:cNvSpPr>
          <p:nvPr/>
        </p:nvSpPr>
        <p:spPr bwMode="auto">
          <a:xfrm>
            <a:off x="762000" y="1447800"/>
            <a:ext cx="7086600" cy="4419600"/>
          </a:xfrm>
          <a:prstGeom prst="rect">
            <a:avLst/>
          </a:prstGeom>
          <a:noFill/>
          <a:ln w="9525">
            <a:noFill/>
            <a:miter lim="800000"/>
            <a:headEnd/>
            <a:tailEnd/>
          </a:ln>
        </p:spPr>
        <p:txBody>
          <a:bodyPr/>
          <a:lstStyle/>
          <a:p>
            <a:pPr marL="342900" indent="-342900" eaLnBrk="1" hangingPunct="1">
              <a:spcBef>
                <a:spcPct val="20000"/>
              </a:spcBef>
              <a:buClr>
                <a:srgbClr val="104270"/>
              </a:buClr>
              <a:buFont typeface="Wingdings 2" pitchFamily="18" charset="2"/>
              <a:buBlip>
                <a:blip r:embed="rId3"/>
              </a:buBlip>
            </a:pPr>
            <a:r>
              <a:rPr lang="en-US" dirty="0">
                <a:solidFill>
                  <a:srgbClr val="000000"/>
                </a:solidFill>
                <a:latin typeface="Arial" charset="0"/>
              </a:rPr>
              <a:t>The learning rate, eta, determines the magnitude of changes to the weights</a:t>
            </a:r>
          </a:p>
          <a:p>
            <a:pPr marL="342900" indent="-342900" eaLnBrk="1" hangingPunct="1">
              <a:spcBef>
                <a:spcPct val="20000"/>
              </a:spcBef>
              <a:buClr>
                <a:srgbClr val="104270"/>
              </a:buClr>
              <a:buFont typeface="Wingdings 2" pitchFamily="18" charset="2"/>
              <a:buBlip>
                <a:blip r:embed="rId3"/>
              </a:buBlip>
            </a:pPr>
            <a:r>
              <a:rPr lang="en-US" dirty="0">
                <a:solidFill>
                  <a:srgbClr val="000000"/>
                </a:solidFill>
                <a:latin typeface="Arial" charset="0"/>
              </a:rPr>
              <a:t>Momentum, alpha, is analogous to the mass of a rolling object as shown below.  The mass of the smaller object may not have enough momentum to roll over the top to find the true optimum.</a:t>
            </a:r>
          </a:p>
        </p:txBody>
      </p:sp>
      <p:sp>
        <p:nvSpPr>
          <p:cNvPr id="18439" name="Text Box 11"/>
          <p:cNvSpPr txBox="1">
            <a:spLocks noChangeArrowheads="1"/>
          </p:cNvSpPr>
          <p:nvPr/>
        </p:nvSpPr>
        <p:spPr bwMode="auto">
          <a:xfrm>
            <a:off x="457200" y="6248400"/>
            <a:ext cx="2514600" cy="307975"/>
          </a:xfrm>
          <a:prstGeom prst="rect">
            <a:avLst/>
          </a:prstGeom>
          <a:noFill/>
          <a:ln w="9525" algn="ctr">
            <a:noFill/>
            <a:miter lim="800000"/>
            <a:headEnd/>
            <a:tailEnd/>
          </a:ln>
        </p:spPr>
        <p:txBody>
          <a:bodyPr>
            <a:spAutoFit/>
          </a:bodyPr>
          <a:lstStyle/>
          <a:p>
            <a:pPr>
              <a:spcBef>
                <a:spcPct val="50000"/>
              </a:spcBef>
            </a:pPr>
            <a:r>
              <a:rPr lang="en-US" sz="1400" dirty="0">
                <a:solidFill>
                  <a:schemeClr val="bg1">
                    <a:lumMod val="50000"/>
                  </a:schemeClr>
                </a:solidFill>
              </a:rPr>
              <a:t>Adapted from Larose</a:t>
            </a:r>
          </a:p>
        </p:txBody>
      </p:sp>
      <p:sp>
        <p:nvSpPr>
          <p:cNvPr id="38" name="Date Placeholder 3"/>
          <p:cNvSpPr>
            <a:spLocks noGrp="1"/>
          </p:cNvSpPr>
          <p:nvPr>
            <p:ph type="dt" sz="half" idx="10"/>
          </p:nvPr>
        </p:nvSpPr>
        <p:spPr>
          <a:xfrm>
            <a:off x="457200" y="6553200"/>
            <a:ext cx="4081128" cy="212725"/>
          </a:xfrm>
        </p:spPr>
        <p:txBody>
          <a:bodyPr/>
          <a:lstStyle/>
          <a:p>
            <a:r>
              <a:rPr lang="en-US" dirty="0" smtClean="0"/>
              <a:t>Prepared by David Douglas, University of Arkansas</a:t>
            </a:r>
            <a:endParaRPr lang="en-US" dirty="0"/>
          </a:p>
        </p:txBody>
      </p:sp>
      <p:grpSp>
        <p:nvGrpSpPr>
          <p:cNvPr id="39" name="Group 7"/>
          <p:cNvGrpSpPr>
            <a:grpSpLocks/>
          </p:cNvGrpSpPr>
          <p:nvPr/>
        </p:nvGrpSpPr>
        <p:grpSpPr bwMode="auto">
          <a:xfrm>
            <a:off x="1066800" y="3428999"/>
            <a:ext cx="6783388" cy="1981201"/>
            <a:chOff x="976" y="2195"/>
            <a:chExt cx="4273" cy="1248"/>
          </a:xfrm>
          <a:noFill/>
        </p:grpSpPr>
        <p:grpSp>
          <p:nvGrpSpPr>
            <p:cNvPr id="40" name="Group 8"/>
            <p:cNvGrpSpPr>
              <a:grpSpLocks/>
            </p:cNvGrpSpPr>
            <p:nvPr/>
          </p:nvGrpSpPr>
          <p:grpSpPr bwMode="auto">
            <a:xfrm>
              <a:off x="976" y="2195"/>
              <a:ext cx="4273" cy="972"/>
              <a:chOff x="638" y="1824"/>
              <a:chExt cx="4273" cy="1051"/>
            </a:xfrm>
            <a:grpFill/>
          </p:grpSpPr>
          <p:sp>
            <p:nvSpPr>
              <p:cNvPr id="43" name="Line 9"/>
              <p:cNvSpPr>
                <a:spLocks noChangeShapeType="1"/>
              </p:cNvSpPr>
              <p:nvPr/>
            </p:nvSpPr>
            <p:spPr bwMode="auto">
              <a:xfrm flipV="1">
                <a:off x="816" y="1869"/>
                <a:ext cx="0" cy="764"/>
              </a:xfrm>
              <a:prstGeom prst="line">
                <a:avLst/>
              </a:prstGeom>
              <a:grpFill/>
              <a:ln w="9525">
                <a:solidFill>
                  <a:schemeClr val="tx1"/>
                </a:solidFill>
                <a:round/>
                <a:headEnd/>
                <a:tailEnd type="triangle" w="med" len="med"/>
              </a:ln>
            </p:spPr>
            <p:txBody>
              <a:bodyPr/>
              <a:lstStyle/>
              <a:p>
                <a:endParaRPr lang="en-US"/>
              </a:p>
            </p:txBody>
          </p:sp>
          <p:sp>
            <p:nvSpPr>
              <p:cNvPr id="44" name="Line 10"/>
              <p:cNvSpPr>
                <a:spLocks noChangeShapeType="1"/>
              </p:cNvSpPr>
              <p:nvPr/>
            </p:nvSpPr>
            <p:spPr bwMode="auto">
              <a:xfrm>
                <a:off x="816" y="2633"/>
                <a:ext cx="1638" cy="0"/>
              </a:xfrm>
              <a:prstGeom prst="line">
                <a:avLst/>
              </a:prstGeom>
              <a:grpFill/>
              <a:ln w="9525">
                <a:solidFill>
                  <a:schemeClr val="tx1"/>
                </a:solidFill>
                <a:round/>
                <a:headEnd/>
                <a:tailEnd type="triangle" w="med" len="med"/>
              </a:ln>
            </p:spPr>
            <p:txBody>
              <a:bodyPr/>
              <a:lstStyle/>
              <a:p>
                <a:endParaRPr lang="en-US"/>
              </a:p>
            </p:txBody>
          </p:sp>
          <p:sp>
            <p:nvSpPr>
              <p:cNvPr id="46" name="Oval 12"/>
              <p:cNvSpPr>
                <a:spLocks noChangeArrowheads="1"/>
              </p:cNvSpPr>
              <p:nvPr/>
            </p:nvSpPr>
            <p:spPr bwMode="auto">
              <a:xfrm>
                <a:off x="900" y="1939"/>
                <a:ext cx="42" cy="45"/>
              </a:xfrm>
              <a:prstGeom prst="ellipse">
                <a:avLst/>
              </a:prstGeom>
              <a:grpFill/>
              <a:ln w="9525">
                <a:solidFill>
                  <a:schemeClr val="tx1"/>
                </a:solidFill>
                <a:round/>
                <a:headEnd/>
                <a:tailEnd/>
              </a:ln>
            </p:spPr>
            <p:txBody>
              <a:bodyPr/>
              <a:lstStyle/>
              <a:p>
                <a:endParaRPr lang="en-US"/>
              </a:p>
            </p:txBody>
          </p:sp>
          <p:sp>
            <p:nvSpPr>
              <p:cNvPr id="47" name="Line 13"/>
              <p:cNvSpPr>
                <a:spLocks noChangeShapeType="1"/>
              </p:cNvSpPr>
              <p:nvPr/>
            </p:nvSpPr>
            <p:spPr bwMode="auto">
              <a:xfrm>
                <a:off x="942" y="2029"/>
                <a:ext cx="42" cy="135"/>
              </a:xfrm>
              <a:prstGeom prst="line">
                <a:avLst/>
              </a:prstGeom>
              <a:grpFill/>
              <a:ln w="9525">
                <a:solidFill>
                  <a:schemeClr val="tx1"/>
                </a:solidFill>
                <a:round/>
                <a:headEnd/>
                <a:tailEnd type="triangle" w="med" len="med"/>
              </a:ln>
            </p:spPr>
            <p:txBody>
              <a:bodyPr/>
              <a:lstStyle/>
              <a:p>
                <a:endParaRPr lang="en-US"/>
              </a:p>
            </p:txBody>
          </p:sp>
          <p:sp>
            <p:nvSpPr>
              <p:cNvPr id="48" name="Oval 14"/>
              <p:cNvSpPr>
                <a:spLocks noChangeArrowheads="1"/>
              </p:cNvSpPr>
              <p:nvPr/>
            </p:nvSpPr>
            <p:spPr bwMode="auto">
              <a:xfrm>
                <a:off x="1110" y="2434"/>
                <a:ext cx="42" cy="44"/>
              </a:xfrm>
              <a:prstGeom prst="ellipse">
                <a:avLst/>
              </a:prstGeom>
              <a:grpFill/>
              <a:ln w="9525">
                <a:solidFill>
                  <a:schemeClr val="tx1"/>
                </a:solidFill>
                <a:round/>
                <a:headEnd/>
                <a:tailEnd/>
              </a:ln>
            </p:spPr>
            <p:txBody>
              <a:bodyPr/>
              <a:lstStyle/>
              <a:p>
                <a:endParaRPr lang="en-US"/>
              </a:p>
            </p:txBody>
          </p:sp>
          <p:sp>
            <p:nvSpPr>
              <p:cNvPr id="49" name="Line 15"/>
              <p:cNvSpPr>
                <a:spLocks noChangeShapeType="1"/>
              </p:cNvSpPr>
              <p:nvPr/>
            </p:nvSpPr>
            <p:spPr bwMode="auto">
              <a:xfrm>
                <a:off x="1026" y="2254"/>
                <a:ext cx="42" cy="135"/>
              </a:xfrm>
              <a:prstGeom prst="line">
                <a:avLst/>
              </a:prstGeom>
              <a:grpFill/>
              <a:ln w="9525">
                <a:solidFill>
                  <a:schemeClr val="tx1"/>
                </a:solidFill>
                <a:round/>
                <a:headEnd/>
                <a:tailEnd type="triangle" w="med" len="med"/>
              </a:ln>
            </p:spPr>
            <p:txBody>
              <a:bodyPr/>
              <a:lstStyle/>
              <a:p>
                <a:endParaRPr lang="en-US"/>
              </a:p>
            </p:txBody>
          </p:sp>
          <p:sp>
            <p:nvSpPr>
              <p:cNvPr id="50" name="Line 16"/>
              <p:cNvSpPr>
                <a:spLocks noChangeShapeType="1"/>
              </p:cNvSpPr>
              <p:nvPr/>
            </p:nvSpPr>
            <p:spPr bwMode="auto">
              <a:xfrm flipV="1">
                <a:off x="3066" y="1869"/>
                <a:ext cx="0" cy="764"/>
              </a:xfrm>
              <a:prstGeom prst="line">
                <a:avLst/>
              </a:prstGeom>
              <a:grpFill/>
              <a:ln w="9525">
                <a:solidFill>
                  <a:schemeClr val="tx1"/>
                </a:solidFill>
                <a:round/>
                <a:headEnd/>
                <a:tailEnd type="triangle" w="med" len="med"/>
              </a:ln>
            </p:spPr>
            <p:txBody>
              <a:bodyPr/>
              <a:lstStyle/>
              <a:p>
                <a:endParaRPr lang="en-US"/>
              </a:p>
            </p:txBody>
          </p:sp>
          <p:sp>
            <p:nvSpPr>
              <p:cNvPr id="51" name="Line 17"/>
              <p:cNvSpPr>
                <a:spLocks noChangeShapeType="1"/>
              </p:cNvSpPr>
              <p:nvPr/>
            </p:nvSpPr>
            <p:spPr bwMode="auto">
              <a:xfrm>
                <a:off x="3066" y="2633"/>
                <a:ext cx="1638" cy="0"/>
              </a:xfrm>
              <a:prstGeom prst="line">
                <a:avLst/>
              </a:prstGeom>
              <a:grpFill/>
              <a:ln w="9525">
                <a:solidFill>
                  <a:schemeClr val="tx1"/>
                </a:solidFill>
                <a:round/>
                <a:headEnd/>
                <a:tailEnd type="triangle" w="med" len="med"/>
              </a:ln>
            </p:spPr>
            <p:txBody>
              <a:bodyPr/>
              <a:lstStyle/>
              <a:p>
                <a:endParaRPr lang="en-US"/>
              </a:p>
            </p:txBody>
          </p:sp>
          <p:sp>
            <p:nvSpPr>
              <p:cNvPr id="53" name="Oval 19"/>
              <p:cNvSpPr>
                <a:spLocks noChangeArrowheads="1"/>
              </p:cNvSpPr>
              <p:nvPr/>
            </p:nvSpPr>
            <p:spPr bwMode="auto">
              <a:xfrm>
                <a:off x="3108" y="1824"/>
                <a:ext cx="126" cy="135"/>
              </a:xfrm>
              <a:prstGeom prst="ellipse">
                <a:avLst/>
              </a:prstGeom>
              <a:grpFill/>
              <a:ln w="9525">
                <a:solidFill>
                  <a:schemeClr val="tx1"/>
                </a:solidFill>
                <a:round/>
                <a:headEnd/>
                <a:tailEnd/>
              </a:ln>
            </p:spPr>
            <p:txBody>
              <a:bodyPr/>
              <a:lstStyle/>
              <a:p>
                <a:endParaRPr lang="en-US"/>
              </a:p>
            </p:txBody>
          </p:sp>
          <p:sp>
            <p:nvSpPr>
              <p:cNvPr id="54" name="Oval 20"/>
              <p:cNvSpPr>
                <a:spLocks noChangeArrowheads="1"/>
              </p:cNvSpPr>
              <p:nvPr/>
            </p:nvSpPr>
            <p:spPr bwMode="auto">
              <a:xfrm>
                <a:off x="4316" y="2317"/>
                <a:ext cx="126" cy="135"/>
              </a:xfrm>
              <a:prstGeom prst="ellipse">
                <a:avLst/>
              </a:prstGeom>
              <a:grpFill/>
              <a:ln w="9525">
                <a:solidFill>
                  <a:schemeClr val="tx1"/>
                </a:solidFill>
                <a:round/>
                <a:headEnd/>
                <a:tailEnd/>
              </a:ln>
            </p:spPr>
            <p:txBody>
              <a:bodyPr/>
              <a:lstStyle/>
              <a:p>
                <a:endParaRPr lang="en-US"/>
              </a:p>
            </p:txBody>
          </p:sp>
          <p:sp>
            <p:nvSpPr>
              <p:cNvPr id="55" name="Line 21"/>
              <p:cNvSpPr>
                <a:spLocks noChangeShapeType="1"/>
              </p:cNvSpPr>
              <p:nvPr/>
            </p:nvSpPr>
            <p:spPr bwMode="auto">
              <a:xfrm>
                <a:off x="3192" y="1990"/>
                <a:ext cx="42" cy="134"/>
              </a:xfrm>
              <a:prstGeom prst="line">
                <a:avLst/>
              </a:prstGeom>
              <a:grpFill/>
              <a:ln w="9525">
                <a:solidFill>
                  <a:schemeClr val="tx1"/>
                </a:solidFill>
                <a:round/>
                <a:headEnd/>
                <a:tailEnd type="triangle" w="med" len="med"/>
              </a:ln>
            </p:spPr>
            <p:txBody>
              <a:bodyPr/>
              <a:lstStyle/>
              <a:p>
                <a:endParaRPr lang="en-US"/>
              </a:p>
            </p:txBody>
          </p:sp>
          <p:sp>
            <p:nvSpPr>
              <p:cNvPr id="56" name="Line 22"/>
              <p:cNvSpPr>
                <a:spLocks noChangeShapeType="1"/>
              </p:cNvSpPr>
              <p:nvPr/>
            </p:nvSpPr>
            <p:spPr bwMode="auto">
              <a:xfrm>
                <a:off x="4182" y="2304"/>
                <a:ext cx="126" cy="45"/>
              </a:xfrm>
              <a:prstGeom prst="line">
                <a:avLst/>
              </a:prstGeom>
              <a:grpFill/>
              <a:ln w="9525">
                <a:solidFill>
                  <a:schemeClr val="tx1"/>
                </a:solidFill>
                <a:round/>
                <a:headEnd/>
                <a:tailEnd type="triangle" w="med" len="med"/>
              </a:ln>
            </p:spPr>
            <p:txBody>
              <a:bodyPr/>
              <a:lstStyle/>
              <a:p>
                <a:endParaRPr lang="en-US"/>
              </a:p>
            </p:txBody>
          </p:sp>
          <p:sp>
            <p:nvSpPr>
              <p:cNvPr id="57" name="Text Box 23"/>
              <p:cNvSpPr txBox="1">
                <a:spLocks noChangeArrowheads="1"/>
              </p:cNvSpPr>
              <p:nvPr/>
            </p:nvSpPr>
            <p:spPr bwMode="auto">
              <a:xfrm rot="16200000">
                <a:off x="531" y="2218"/>
                <a:ext cx="387" cy="174"/>
              </a:xfrm>
              <a:prstGeom prst="rect">
                <a:avLst/>
              </a:prstGeom>
              <a:grpFill/>
              <a:ln w="9525">
                <a:noFill/>
                <a:miter lim="800000"/>
                <a:headEnd/>
                <a:tailEnd/>
              </a:ln>
            </p:spPr>
            <p:txBody>
              <a:bodyPr wrap="square">
                <a:spAutoFit/>
              </a:bodyPr>
              <a:lstStyle/>
              <a:p>
                <a:pPr>
                  <a:spcBef>
                    <a:spcPct val="50000"/>
                  </a:spcBef>
                </a:pPr>
                <a:r>
                  <a:rPr lang="en-US" sz="1200" b="1" dirty="0"/>
                  <a:t>SSE</a:t>
                </a:r>
              </a:p>
            </p:txBody>
          </p:sp>
          <p:sp>
            <p:nvSpPr>
              <p:cNvPr id="58" name="Text Box 24"/>
              <p:cNvSpPr txBox="1">
                <a:spLocks noChangeArrowheads="1"/>
              </p:cNvSpPr>
              <p:nvPr/>
            </p:nvSpPr>
            <p:spPr bwMode="auto">
              <a:xfrm>
                <a:off x="892" y="2688"/>
                <a:ext cx="191" cy="187"/>
              </a:xfrm>
              <a:prstGeom prst="rect">
                <a:avLst/>
              </a:prstGeom>
              <a:grpFill/>
              <a:ln w="9525">
                <a:noFill/>
                <a:miter lim="800000"/>
                <a:headEnd/>
                <a:tailEnd/>
              </a:ln>
            </p:spPr>
            <p:txBody>
              <a:bodyPr>
                <a:spAutoFit/>
              </a:bodyPr>
              <a:lstStyle/>
              <a:p>
                <a:pPr>
                  <a:spcBef>
                    <a:spcPct val="50000"/>
                  </a:spcBef>
                </a:pPr>
                <a:r>
                  <a:rPr lang="en-US" sz="1200" b="1" dirty="0"/>
                  <a:t>I</a:t>
                </a:r>
              </a:p>
            </p:txBody>
          </p:sp>
          <p:sp>
            <p:nvSpPr>
              <p:cNvPr id="59" name="Text Box 25"/>
              <p:cNvSpPr txBox="1">
                <a:spLocks noChangeArrowheads="1"/>
              </p:cNvSpPr>
              <p:nvPr/>
            </p:nvSpPr>
            <p:spPr bwMode="auto">
              <a:xfrm>
                <a:off x="1035" y="2688"/>
                <a:ext cx="192" cy="187"/>
              </a:xfrm>
              <a:prstGeom prst="rect">
                <a:avLst/>
              </a:prstGeom>
              <a:grpFill/>
              <a:ln w="9525">
                <a:noFill/>
                <a:miter lim="800000"/>
                <a:headEnd/>
                <a:tailEnd/>
              </a:ln>
            </p:spPr>
            <p:txBody>
              <a:bodyPr>
                <a:spAutoFit/>
              </a:bodyPr>
              <a:lstStyle/>
              <a:p>
                <a:pPr>
                  <a:spcBef>
                    <a:spcPct val="50000"/>
                  </a:spcBef>
                </a:pPr>
                <a:r>
                  <a:rPr lang="en-US" sz="1200" b="1"/>
                  <a:t>A</a:t>
                </a:r>
              </a:p>
            </p:txBody>
          </p:sp>
          <p:sp>
            <p:nvSpPr>
              <p:cNvPr id="60" name="Text Box 26"/>
              <p:cNvSpPr txBox="1">
                <a:spLocks noChangeArrowheads="1"/>
              </p:cNvSpPr>
              <p:nvPr/>
            </p:nvSpPr>
            <p:spPr bwMode="auto">
              <a:xfrm>
                <a:off x="1597" y="2688"/>
                <a:ext cx="192" cy="187"/>
              </a:xfrm>
              <a:prstGeom prst="rect">
                <a:avLst/>
              </a:prstGeom>
              <a:grpFill/>
              <a:ln w="9525">
                <a:noFill/>
                <a:miter lim="800000"/>
                <a:headEnd/>
                <a:tailEnd/>
              </a:ln>
            </p:spPr>
            <p:txBody>
              <a:bodyPr>
                <a:spAutoFit/>
              </a:bodyPr>
              <a:lstStyle/>
              <a:p>
                <a:pPr>
                  <a:spcBef>
                    <a:spcPct val="50000"/>
                  </a:spcBef>
                </a:pPr>
                <a:r>
                  <a:rPr lang="en-US" sz="1200" b="1"/>
                  <a:t>B</a:t>
                </a:r>
              </a:p>
            </p:txBody>
          </p:sp>
          <p:sp>
            <p:nvSpPr>
              <p:cNvPr id="61" name="Text Box 27"/>
              <p:cNvSpPr txBox="1">
                <a:spLocks noChangeArrowheads="1"/>
              </p:cNvSpPr>
              <p:nvPr/>
            </p:nvSpPr>
            <p:spPr bwMode="auto">
              <a:xfrm>
                <a:off x="2043" y="2688"/>
                <a:ext cx="192" cy="187"/>
              </a:xfrm>
              <a:prstGeom prst="rect">
                <a:avLst/>
              </a:prstGeom>
              <a:grpFill/>
              <a:ln w="9525">
                <a:noFill/>
                <a:miter lim="800000"/>
                <a:headEnd/>
                <a:tailEnd/>
              </a:ln>
            </p:spPr>
            <p:txBody>
              <a:bodyPr>
                <a:spAutoFit/>
              </a:bodyPr>
              <a:lstStyle/>
              <a:p>
                <a:pPr>
                  <a:spcBef>
                    <a:spcPct val="50000"/>
                  </a:spcBef>
                </a:pPr>
                <a:r>
                  <a:rPr lang="en-US" sz="1200" b="1"/>
                  <a:t>C</a:t>
                </a:r>
              </a:p>
            </p:txBody>
          </p:sp>
          <p:sp>
            <p:nvSpPr>
              <p:cNvPr id="62" name="Text Box 28"/>
              <p:cNvSpPr txBox="1">
                <a:spLocks noChangeArrowheads="1"/>
              </p:cNvSpPr>
              <p:nvPr/>
            </p:nvSpPr>
            <p:spPr bwMode="auto">
              <a:xfrm>
                <a:off x="2456" y="2688"/>
                <a:ext cx="193" cy="187"/>
              </a:xfrm>
              <a:prstGeom prst="rect">
                <a:avLst/>
              </a:prstGeom>
              <a:grpFill/>
              <a:ln w="9525">
                <a:noFill/>
                <a:miter lim="800000"/>
                <a:headEnd/>
                <a:tailEnd/>
              </a:ln>
            </p:spPr>
            <p:txBody>
              <a:bodyPr>
                <a:spAutoFit/>
              </a:bodyPr>
              <a:lstStyle/>
              <a:p>
                <a:pPr>
                  <a:spcBef>
                    <a:spcPct val="50000"/>
                  </a:spcBef>
                </a:pPr>
                <a:r>
                  <a:rPr lang="en-US" sz="1200" b="1" dirty="0"/>
                  <a:t>w</a:t>
                </a:r>
              </a:p>
            </p:txBody>
          </p:sp>
          <p:sp>
            <p:nvSpPr>
              <p:cNvPr id="63" name="Text Box 29"/>
              <p:cNvSpPr txBox="1">
                <a:spLocks noChangeArrowheads="1"/>
              </p:cNvSpPr>
              <p:nvPr/>
            </p:nvSpPr>
            <p:spPr bwMode="auto">
              <a:xfrm rot="16200000">
                <a:off x="2763" y="2217"/>
                <a:ext cx="389" cy="174"/>
              </a:xfrm>
              <a:prstGeom prst="rect">
                <a:avLst/>
              </a:prstGeom>
              <a:grpFill/>
              <a:ln w="9525">
                <a:noFill/>
                <a:miter lim="800000"/>
                <a:headEnd/>
                <a:tailEnd/>
              </a:ln>
            </p:spPr>
            <p:txBody>
              <a:bodyPr wrap="square">
                <a:spAutoFit/>
              </a:bodyPr>
              <a:lstStyle/>
              <a:p>
                <a:pPr>
                  <a:spcBef>
                    <a:spcPct val="50000"/>
                  </a:spcBef>
                </a:pPr>
                <a:r>
                  <a:rPr lang="en-US" sz="1200" b="1"/>
                  <a:t>SSE</a:t>
                </a:r>
              </a:p>
            </p:txBody>
          </p:sp>
          <p:sp>
            <p:nvSpPr>
              <p:cNvPr id="64" name="Text Box 30"/>
              <p:cNvSpPr txBox="1">
                <a:spLocks noChangeArrowheads="1"/>
              </p:cNvSpPr>
              <p:nvPr/>
            </p:nvSpPr>
            <p:spPr bwMode="auto">
              <a:xfrm>
                <a:off x="3188" y="2688"/>
                <a:ext cx="191" cy="187"/>
              </a:xfrm>
              <a:prstGeom prst="rect">
                <a:avLst/>
              </a:prstGeom>
              <a:grpFill/>
              <a:ln w="9525">
                <a:noFill/>
                <a:miter lim="800000"/>
                <a:headEnd/>
                <a:tailEnd/>
              </a:ln>
            </p:spPr>
            <p:txBody>
              <a:bodyPr>
                <a:spAutoFit/>
              </a:bodyPr>
              <a:lstStyle/>
              <a:p>
                <a:pPr>
                  <a:spcBef>
                    <a:spcPct val="50000"/>
                  </a:spcBef>
                </a:pPr>
                <a:r>
                  <a:rPr lang="en-US" sz="1200" b="1"/>
                  <a:t>I</a:t>
                </a:r>
              </a:p>
            </p:txBody>
          </p:sp>
          <p:sp>
            <p:nvSpPr>
              <p:cNvPr id="65" name="Text Box 31"/>
              <p:cNvSpPr txBox="1">
                <a:spLocks noChangeArrowheads="1"/>
              </p:cNvSpPr>
              <p:nvPr/>
            </p:nvSpPr>
            <p:spPr bwMode="auto">
              <a:xfrm>
                <a:off x="3320" y="2688"/>
                <a:ext cx="192" cy="187"/>
              </a:xfrm>
              <a:prstGeom prst="rect">
                <a:avLst/>
              </a:prstGeom>
              <a:grpFill/>
              <a:ln w="9525">
                <a:noFill/>
                <a:miter lim="800000"/>
                <a:headEnd/>
                <a:tailEnd/>
              </a:ln>
            </p:spPr>
            <p:txBody>
              <a:bodyPr>
                <a:spAutoFit/>
              </a:bodyPr>
              <a:lstStyle/>
              <a:p>
                <a:pPr>
                  <a:spcBef>
                    <a:spcPct val="50000"/>
                  </a:spcBef>
                </a:pPr>
                <a:r>
                  <a:rPr lang="en-US" sz="1200" b="1"/>
                  <a:t>A</a:t>
                </a:r>
              </a:p>
            </p:txBody>
          </p:sp>
          <p:sp>
            <p:nvSpPr>
              <p:cNvPr id="66" name="Text Box 32"/>
              <p:cNvSpPr txBox="1">
                <a:spLocks noChangeArrowheads="1"/>
              </p:cNvSpPr>
              <p:nvPr/>
            </p:nvSpPr>
            <p:spPr bwMode="auto">
              <a:xfrm>
                <a:off x="3902" y="2688"/>
                <a:ext cx="192" cy="187"/>
              </a:xfrm>
              <a:prstGeom prst="rect">
                <a:avLst/>
              </a:prstGeom>
              <a:grpFill/>
              <a:ln w="9525">
                <a:noFill/>
                <a:miter lim="800000"/>
                <a:headEnd/>
                <a:tailEnd/>
              </a:ln>
            </p:spPr>
            <p:txBody>
              <a:bodyPr>
                <a:spAutoFit/>
              </a:bodyPr>
              <a:lstStyle/>
              <a:p>
                <a:pPr>
                  <a:spcBef>
                    <a:spcPct val="50000"/>
                  </a:spcBef>
                </a:pPr>
                <a:r>
                  <a:rPr lang="en-US" sz="1200" b="1"/>
                  <a:t>B</a:t>
                </a:r>
              </a:p>
            </p:txBody>
          </p:sp>
          <p:sp>
            <p:nvSpPr>
              <p:cNvPr id="67" name="Text Box 33"/>
              <p:cNvSpPr txBox="1">
                <a:spLocks noChangeArrowheads="1"/>
              </p:cNvSpPr>
              <p:nvPr/>
            </p:nvSpPr>
            <p:spPr bwMode="auto">
              <a:xfrm>
                <a:off x="4381" y="2688"/>
                <a:ext cx="192" cy="187"/>
              </a:xfrm>
              <a:prstGeom prst="rect">
                <a:avLst/>
              </a:prstGeom>
              <a:grpFill/>
              <a:ln w="9525">
                <a:noFill/>
                <a:miter lim="800000"/>
                <a:headEnd/>
                <a:tailEnd/>
              </a:ln>
            </p:spPr>
            <p:txBody>
              <a:bodyPr>
                <a:spAutoFit/>
              </a:bodyPr>
              <a:lstStyle/>
              <a:p>
                <a:pPr>
                  <a:spcBef>
                    <a:spcPct val="50000"/>
                  </a:spcBef>
                </a:pPr>
                <a:r>
                  <a:rPr lang="en-US" sz="1200" b="1"/>
                  <a:t>C</a:t>
                </a:r>
              </a:p>
            </p:txBody>
          </p:sp>
          <p:sp>
            <p:nvSpPr>
              <p:cNvPr id="68" name="Text Box 34"/>
              <p:cNvSpPr txBox="1">
                <a:spLocks noChangeArrowheads="1"/>
              </p:cNvSpPr>
              <p:nvPr/>
            </p:nvSpPr>
            <p:spPr bwMode="auto">
              <a:xfrm>
                <a:off x="4719" y="2688"/>
                <a:ext cx="192" cy="187"/>
              </a:xfrm>
              <a:prstGeom prst="rect">
                <a:avLst/>
              </a:prstGeom>
              <a:grpFill/>
              <a:ln w="9525">
                <a:noFill/>
                <a:miter lim="800000"/>
                <a:headEnd/>
                <a:tailEnd/>
              </a:ln>
            </p:spPr>
            <p:txBody>
              <a:bodyPr>
                <a:spAutoFit/>
              </a:bodyPr>
              <a:lstStyle/>
              <a:p>
                <a:pPr>
                  <a:spcBef>
                    <a:spcPct val="50000"/>
                  </a:spcBef>
                </a:pPr>
                <a:r>
                  <a:rPr lang="en-US" sz="1200" b="1"/>
                  <a:t>w</a:t>
                </a:r>
              </a:p>
            </p:txBody>
          </p:sp>
        </p:grpSp>
        <p:sp>
          <p:nvSpPr>
            <p:cNvPr id="41" name="Text Box 35"/>
            <p:cNvSpPr txBox="1">
              <a:spLocks noChangeArrowheads="1"/>
            </p:cNvSpPr>
            <p:nvPr/>
          </p:nvSpPr>
          <p:spPr bwMode="auto">
            <a:xfrm>
              <a:off x="1248" y="3245"/>
              <a:ext cx="1348" cy="198"/>
            </a:xfrm>
            <a:prstGeom prst="rect">
              <a:avLst/>
            </a:prstGeom>
            <a:grpFill/>
            <a:ln w="9525">
              <a:noFill/>
              <a:miter lim="800000"/>
              <a:headEnd/>
              <a:tailEnd/>
            </a:ln>
            <a:effectLst/>
          </p:spPr>
          <p:txBody>
            <a:bodyPr wrap="square">
              <a:spAutoFit/>
            </a:bodyPr>
            <a:lstStyle/>
            <a:p>
              <a:pPr>
                <a:spcBef>
                  <a:spcPct val="50000"/>
                </a:spcBef>
                <a:defRPr/>
              </a:pPr>
              <a:r>
                <a:rPr lang="en-US" sz="1400" b="1" dirty="0"/>
                <a:t>Small Momentum</a:t>
              </a:r>
            </a:p>
          </p:txBody>
        </p:sp>
        <p:sp>
          <p:nvSpPr>
            <p:cNvPr id="42" name="Text Box 36"/>
            <p:cNvSpPr txBox="1">
              <a:spLocks noChangeArrowheads="1"/>
            </p:cNvSpPr>
            <p:nvPr/>
          </p:nvSpPr>
          <p:spPr bwMode="auto">
            <a:xfrm>
              <a:off x="3552" y="3197"/>
              <a:ext cx="1300" cy="198"/>
            </a:xfrm>
            <a:prstGeom prst="rect">
              <a:avLst/>
            </a:prstGeom>
            <a:grpFill/>
            <a:ln w="9525">
              <a:noFill/>
              <a:miter lim="800000"/>
              <a:headEnd/>
              <a:tailEnd/>
            </a:ln>
            <a:effectLst/>
          </p:spPr>
          <p:txBody>
            <a:bodyPr wrap="square">
              <a:spAutoFit/>
            </a:bodyPr>
            <a:lstStyle/>
            <a:p>
              <a:pPr>
                <a:spcBef>
                  <a:spcPct val="50000"/>
                </a:spcBef>
                <a:defRPr/>
              </a:pPr>
              <a:r>
                <a:rPr lang="en-US" sz="1400" b="1" dirty="0"/>
                <a:t>Large Momentum</a:t>
              </a:r>
            </a:p>
          </p:txBody>
        </p:sp>
      </p:grpSp>
      <p:sp>
        <p:nvSpPr>
          <p:cNvPr id="69" name="Freeform 11"/>
          <p:cNvSpPr>
            <a:spLocks/>
          </p:cNvSpPr>
          <p:nvPr/>
        </p:nvSpPr>
        <p:spPr bwMode="auto">
          <a:xfrm>
            <a:off x="1447800" y="3485029"/>
            <a:ext cx="2081082" cy="1134596"/>
          </a:xfrm>
          <a:custGeom>
            <a:avLst/>
            <a:gdLst>
              <a:gd name="T0" fmla="*/ 0 w 7740"/>
              <a:gd name="T1" fmla="*/ 0 h 3090"/>
              <a:gd name="T2" fmla="*/ 0 w 7740"/>
              <a:gd name="T3" fmla="*/ 0 h 3090"/>
              <a:gd name="T4" fmla="*/ 0 w 7740"/>
              <a:gd name="T5" fmla="*/ 0 h 3090"/>
              <a:gd name="T6" fmla="*/ 0 w 7740"/>
              <a:gd name="T7" fmla="*/ 0 h 3090"/>
              <a:gd name="T8" fmla="*/ 0 w 7740"/>
              <a:gd name="T9" fmla="*/ 0 h 3090"/>
              <a:gd name="T10" fmla="*/ 0 w 7740"/>
              <a:gd name="T11" fmla="*/ 0 h 3090"/>
              <a:gd name="T12" fmla="*/ 0 w 7740"/>
              <a:gd name="T13" fmla="*/ 0 h 3090"/>
              <a:gd name="T14" fmla="*/ 0 60000 65536"/>
              <a:gd name="T15" fmla="*/ 0 60000 65536"/>
              <a:gd name="T16" fmla="*/ 0 60000 65536"/>
              <a:gd name="T17" fmla="*/ 0 60000 65536"/>
              <a:gd name="T18" fmla="*/ 0 60000 65536"/>
              <a:gd name="T19" fmla="*/ 0 60000 65536"/>
              <a:gd name="T20" fmla="*/ 0 60000 65536"/>
              <a:gd name="T21" fmla="*/ 0 w 7740"/>
              <a:gd name="T22" fmla="*/ 0 h 3090"/>
              <a:gd name="T23" fmla="*/ 7740 w 7740"/>
              <a:gd name="T24" fmla="*/ 3090 h 309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740" h="3090">
                <a:moveTo>
                  <a:pt x="0" y="0"/>
                </a:moveTo>
                <a:cubicBezTo>
                  <a:pt x="495" y="1200"/>
                  <a:pt x="990" y="2400"/>
                  <a:pt x="1440" y="2520"/>
                </a:cubicBezTo>
                <a:cubicBezTo>
                  <a:pt x="1890" y="2640"/>
                  <a:pt x="2220" y="660"/>
                  <a:pt x="2700" y="720"/>
                </a:cubicBezTo>
                <a:cubicBezTo>
                  <a:pt x="3180" y="780"/>
                  <a:pt x="3840" y="2670"/>
                  <a:pt x="4320" y="2880"/>
                </a:cubicBezTo>
                <a:cubicBezTo>
                  <a:pt x="4800" y="3090"/>
                  <a:pt x="5160" y="2070"/>
                  <a:pt x="5580" y="1980"/>
                </a:cubicBezTo>
                <a:cubicBezTo>
                  <a:pt x="6000" y="1890"/>
                  <a:pt x="6480" y="2340"/>
                  <a:pt x="6840" y="2340"/>
                </a:cubicBezTo>
                <a:cubicBezTo>
                  <a:pt x="7200" y="2340"/>
                  <a:pt x="7590" y="2040"/>
                  <a:pt x="7740" y="1980"/>
                </a:cubicBezTo>
              </a:path>
            </a:pathLst>
          </a:custGeom>
          <a:solidFill>
            <a:srgbClr val="3366FF">
              <a:alpha val="10196"/>
            </a:srgbClr>
          </a:solidFill>
          <a:ln w="9525">
            <a:solidFill>
              <a:schemeClr val="tx1"/>
            </a:solidFill>
            <a:round/>
            <a:headEnd/>
            <a:tailEnd/>
          </a:ln>
        </p:spPr>
        <p:txBody>
          <a:bodyPr/>
          <a:lstStyle/>
          <a:p>
            <a:endParaRPr lang="en-US"/>
          </a:p>
        </p:txBody>
      </p:sp>
      <p:sp>
        <p:nvSpPr>
          <p:cNvPr id="70" name="Freeform 18"/>
          <p:cNvSpPr>
            <a:spLocks/>
          </p:cNvSpPr>
          <p:nvPr/>
        </p:nvSpPr>
        <p:spPr bwMode="auto">
          <a:xfrm>
            <a:off x="4981575" y="3505549"/>
            <a:ext cx="2264707" cy="1133126"/>
          </a:xfrm>
          <a:custGeom>
            <a:avLst/>
            <a:gdLst>
              <a:gd name="T0" fmla="*/ 0 w 7740"/>
              <a:gd name="T1" fmla="*/ 0 h 3090"/>
              <a:gd name="T2" fmla="*/ 0 w 7740"/>
              <a:gd name="T3" fmla="*/ 0 h 3090"/>
              <a:gd name="T4" fmla="*/ 0 w 7740"/>
              <a:gd name="T5" fmla="*/ 0 h 3090"/>
              <a:gd name="T6" fmla="*/ 0 w 7740"/>
              <a:gd name="T7" fmla="*/ 0 h 3090"/>
              <a:gd name="T8" fmla="*/ 0 w 7740"/>
              <a:gd name="T9" fmla="*/ 0 h 3090"/>
              <a:gd name="T10" fmla="*/ 0 w 7740"/>
              <a:gd name="T11" fmla="*/ 0 h 3090"/>
              <a:gd name="T12" fmla="*/ 0 w 7740"/>
              <a:gd name="T13" fmla="*/ 0 h 3090"/>
              <a:gd name="T14" fmla="*/ 0 60000 65536"/>
              <a:gd name="T15" fmla="*/ 0 60000 65536"/>
              <a:gd name="T16" fmla="*/ 0 60000 65536"/>
              <a:gd name="T17" fmla="*/ 0 60000 65536"/>
              <a:gd name="T18" fmla="*/ 0 60000 65536"/>
              <a:gd name="T19" fmla="*/ 0 60000 65536"/>
              <a:gd name="T20" fmla="*/ 0 60000 65536"/>
              <a:gd name="T21" fmla="*/ 0 w 7740"/>
              <a:gd name="T22" fmla="*/ 0 h 3090"/>
              <a:gd name="T23" fmla="*/ 7740 w 7740"/>
              <a:gd name="T24" fmla="*/ 3090 h 309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740" h="3090">
                <a:moveTo>
                  <a:pt x="0" y="0"/>
                </a:moveTo>
                <a:cubicBezTo>
                  <a:pt x="495" y="1200"/>
                  <a:pt x="990" y="2400"/>
                  <a:pt x="1440" y="2520"/>
                </a:cubicBezTo>
                <a:cubicBezTo>
                  <a:pt x="1890" y="2640"/>
                  <a:pt x="2220" y="660"/>
                  <a:pt x="2700" y="720"/>
                </a:cubicBezTo>
                <a:cubicBezTo>
                  <a:pt x="3180" y="780"/>
                  <a:pt x="3840" y="2670"/>
                  <a:pt x="4320" y="2880"/>
                </a:cubicBezTo>
                <a:cubicBezTo>
                  <a:pt x="4800" y="3090"/>
                  <a:pt x="5160" y="2070"/>
                  <a:pt x="5580" y="1980"/>
                </a:cubicBezTo>
                <a:cubicBezTo>
                  <a:pt x="6000" y="1890"/>
                  <a:pt x="6480" y="2340"/>
                  <a:pt x="6840" y="2340"/>
                </a:cubicBezTo>
                <a:cubicBezTo>
                  <a:pt x="7200" y="2340"/>
                  <a:pt x="7590" y="2040"/>
                  <a:pt x="7740" y="1980"/>
                </a:cubicBezTo>
              </a:path>
            </a:pathLst>
          </a:custGeom>
          <a:solidFill>
            <a:srgbClr val="3366FF">
              <a:alpha val="10196"/>
            </a:srgbClr>
          </a:solidFill>
          <a:ln w="9525">
            <a:solidFill>
              <a:schemeClr val="tx1"/>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z="4000" b="1" smtClean="0"/>
              <a:t>Lessons Learned</a:t>
            </a:r>
          </a:p>
        </p:txBody>
      </p:sp>
      <p:sp>
        <p:nvSpPr>
          <p:cNvPr id="19461" name="Footer Placeholder 4"/>
          <p:cNvSpPr>
            <a:spLocks noGrp="1"/>
          </p:cNvSpPr>
          <p:nvPr>
            <p:ph type="ftr" sz="quarter" idx="11"/>
          </p:nvPr>
        </p:nvSpPr>
        <p:spPr>
          <a:noFill/>
        </p:spPr>
        <p:txBody>
          <a:bodyPr/>
          <a:lstStyle/>
          <a:p>
            <a:r>
              <a:rPr lang="en-US" dirty="0" smtClean="0"/>
              <a:t>Hosted by the University of Arkansas</a:t>
            </a:r>
          </a:p>
        </p:txBody>
      </p:sp>
      <p:sp>
        <p:nvSpPr>
          <p:cNvPr id="19460" name="Slide Number Placeholder 3"/>
          <p:cNvSpPr>
            <a:spLocks noGrp="1"/>
          </p:cNvSpPr>
          <p:nvPr>
            <p:ph type="sldNum" sz="quarter" idx="12"/>
          </p:nvPr>
        </p:nvSpPr>
        <p:spPr>
          <a:noFill/>
        </p:spPr>
        <p:txBody>
          <a:bodyPr/>
          <a:lstStyle/>
          <a:p>
            <a:fld id="{03F656A4-398A-4C63-9BF7-C4D50D89FF4D}" type="slidenum">
              <a:rPr lang="en-US" smtClean="0"/>
              <a:pPr/>
              <a:t>18</a:t>
            </a:fld>
            <a:endParaRPr lang="en-US" smtClean="0"/>
          </a:p>
        </p:txBody>
      </p:sp>
      <p:sp>
        <p:nvSpPr>
          <p:cNvPr id="19459" name="Rectangle 4"/>
          <p:cNvSpPr>
            <a:spLocks noChangeArrowheads="1"/>
          </p:cNvSpPr>
          <p:nvPr/>
        </p:nvSpPr>
        <p:spPr bwMode="auto">
          <a:xfrm>
            <a:off x="685800" y="1295400"/>
            <a:ext cx="7086600" cy="5029200"/>
          </a:xfrm>
          <a:prstGeom prst="rect">
            <a:avLst/>
          </a:prstGeom>
          <a:noFill/>
          <a:ln w="9525">
            <a:noFill/>
            <a:miter lim="800000"/>
            <a:headEnd/>
            <a:tailEnd/>
          </a:ln>
        </p:spPr>
        <p:txBody>
          <a:bodyPr/>
          <a:lstStyle/>
          <a:p>
            <a:pPr marL="342900" indent="-342900" eaLnBrk="1" hangingPunct="1">
              <a:spcBef>
                <a:spcPct val="20000"/>
              </a:spcBef>
              <a:buClr>
                <a:srgbClr val="104270"/>
              </a:buClr>
              <a:buFont typeface="Wingdings 2" pitchFamily="18" charset="2"/>
              <a:buBlip>
                <a:blip r:embed="rId3"/>
              </a:buBlip>
            </a:pPr>
            <a:r>
              <a:rPr lang="en-US" sz="2000" dirty="0">
                <a:solidFill>
                  <a:srgbClr val="000000"/>
                </a:solidFill>
                <a:latin typeface="Arial" charset="0"/>
              </a:rPr>
              <a:t>Versatile data mining tool</a:t>
            </a:r>
          </a:p>
          <a:p>
            <a:pPr marL="342900" indent="-342900" eaLnBrk="1" hangingPunct="1">
              <a:spcBef>
                <a:spcPct val="20000"/>
              </a:spcBef>
              <a:buClr>
                <a:srgbClr val="104270"/>
              </a:buClr>
              <a:buFont typeface="Wingdings 2" pitchFamily="18" charset="2"/>
              <a:buBlip>
                <a:blip r:embed="rId3"/>
              </a:buBlip>
            </a:pPr>
            <a:r>
              <a:rPr lang="en-US" sz="2000" dirty="0">
                <a:solidFill>
                  <a:srgbClr val="000000"/>
                </a:solidFill>
                <a:latin typeface="Arial" charset="0"/>
              </a:rPr>
              <a:t>Proven</a:t>
            </a:r>
          </a:p>
          <a:p>
            <a:pPr marL="342900" indent="-342900" eaLnBrk="1" hangingPunct="1">
              <a:spcBef>
                <a:spcPct val="20000"/>
              </a:spcBef>
              <a:buClr>
                <a:srgbClr val="104270"/>
              </a:buClr>
              <a:buFont typeface="Wingdings 2" pitchFamily="18" charset="2"/>
              <a:buBlip>
                <a:blip r:embed="rId3"/>
              </a:buBlip>
            </a:pPr>
            <a:r>
              <a:rPr lang="en-US" sz="2000" dirty="0">
                <a:solidFill>
                  <a:srgbClr val="000000"/>
                </a:solidFill>
                <a:latin typeface="Arial" charset="0"/>
              </a:rPr>
              <a:t>Based on biological models of how the brain works</a:t>
            </a:r>
          </a:p>
          <a:p>
            <a:pPr marL="342900" indent="-342900" eaLnBrk="1" hangingPunct="1">
              <a:spcBef>
                <a:spcPct val="20000"/>
              </a:spcBef>
              <a:buClr>
                <a:srgbClr val="104270"/>
              </a:buClr>
              <a:buFont typeface="Wingdings 2" pitchFamily="18" charset="2"/>
              <a:buBlip>
                <a:blip r:embed="rId3"/>
              </a:buBlip>
            </a:pPr>
            <a:r>
              <a:rPr lang="en-US" sz="2000" dirty="0">
                <a:solidFill>
                  <a:srgbClr val="000000"/>
                </a:solidFill>
                <a:latin typeface="Arial" charset="0"/>
              </a:rPr>
              <a:t>Feed-forward is most common type</a:t>
            </a:r>
          </a:p>
          <a:p>
            <a:pPr marL="342900" indent="-342900" eaLnBrk="1" hangingPunct="1">
              <a:spcBef>
                <a:spcPct val="20000"/>
              </a:spcBef>
              <a:buClr>
                <a:srgbClr val="104270"/>
              </a:buClr>
              <a:buFont typeface="Wingdings 2" pitchFamily="18" charset="2"/>
              <a:buBlip>
                <a:blip r:embed="rId3"/>
              </a:buBlip>
            </a:pPr>
            <a:r>
              <a:rPr lang="en-US" sz="2000" dirty="0">
                <a:solidFill>
                  <a:srgbClr val="000000"/>
                </a:solidFill>
                <a:latin typeface="Arial" charset="0"/>
              </a:rPr>
              <a:t>Back propagation for training sets has been replaced with other methods, notable conjugate gradient</a:t>
            </a:r>
          </a:p>
          <a:p>
            <a:pPr marL="342900" indent="-342900" eaLnBrk="1" hangingPunct="1">
              <a:spcBef>
                <a:spcPct val="20000"/>
              </a:spcBef>
              <a:buClr>
                <a:srgbClr val="104270"/>
              </a:buClr>
              <a:buFont typeface="Wingdings 2" pitchFamily="18" charset="2"/>
              <a:buBlip>
                <a:blip r:embed="rId3"/>
              </a:buBlip>
            </a:pPr>
            <a:r>
              <a:rPr lang="en-US" sz="2000" dirty="0">
                <a:solidFill>
                  <a:srgbClr val="000000"/>
                </a:solidFill>
                <a:latin typeface="Arial" charset="0"/>
              </a:rPr>
              <a:t>Drawbacks</a:t>
            </a:r>
          </a:p>
          <a:p>
            <a:pPr marL="742950" lvl="1" indent="-285750" eaLnBrk="1" hangingPunct="1">
              <a:spcBef>
                <a:spcPct val="20000"/>
              </a:spcBef>
              <a:buClr>
                <a:srgbClr val="104270"/>
              </a:buClr>
              <a:buFont typeface="Wingdings 2" pitchFamily="18" charset="2"/>
              <a:buBlip>
                <a:blip r:embed="rId3"/>
              </a:buBlip>
            </a:pPr>
            <a:r>
              <a:rPr lang="en-US" sz="2000" dirty="0">
                <a:solidFill>
                  <a:srgbClr val="000000"/>
                </a:solidFill>
                <a:latin typeface="Arial" charset="0"/>
              </a:rPr>
              <a:t>Work best with only a few input variables and it does not help on selecting the input variables</a:t>
            </a:r>
          </a:p>
          <a:p>
            <a:pPr marL="742950" lvl="1" indent="-285750" eaLnBrk="1" hangingPunct="1">
              <a:spcBef>
                <a:spcPct val="20000"/>
              </a:spcBef>
              <a:buClr>
                <a:srgbClr val="104270"/>
              </a:buClr>
              <a:buFont typeface="Wingdings 2" pitchFamily="18" charset="2"/>
              <a:buBlip>
                <a:blip r:embed="rId3"/>
              </a:buBlip>
            </a:pPr>
            <a:r>
              <a:rPr lang="en-US" sz="2000" dirty="0">
                <a:solidFill>
                  <a:srgbClr val="000000"/>
                </a:solidFill>
                <a:latin typeface="Arial" charset="0"/>
              </a:rPr>
              <a:t>No guarantee that weights are optimal—build several and take the best one</a:t>
            </a:r>
          </a:p>
          <a:p>
            <a:pPr marL="742950" lvl="1" indent="-285750" eaLnBrk="1" hangingPunct="1">
              <a:spcBef>
                <a:spcPct val="20000"/>
              </a:spcBef>
              <a:buClr>
                <a:srgbClr val="104270"/>
              </a:buClr>
              <a:buFont typeface="Wingdings 2" pitchFamily="18" charset="2"/>
              <a:buBlip>
                <a:blip r:embed="rId3"/>
              </a:buBlip>
            </a:pPr>
            <a:r>
              <a:rPr lang="en-US" sz="2000" dirty="0">
                <a:solidFill>
                  <a:srgbClr val="000000"/>
                </a:solidFill>
                <a:latin typeface="Arial" charset="0"/>
              </a:rPr>
              <a:t>Biggest problem is that it does not explain what it is doing—no rules</a:t>
            </a:r>
          </a:p>
        </p:txBody>
      </p:sp>
      <p:sp>
        <p:nvSpPr>
          <p:cNvPr id="7" name="Date Placeholder 3"/>
          <p:cNvSpPr>
            <a:spLocks noGrp="1"/>
          </p:cNvSpPr>
          <p:nvPr>
            <p:ph type="dt" sz="half" idx="10"/>
          </p:nvPr>
        </p:nvSpPr>
        <p:spPr>
          <a:xfrm>
            <a:off x="457200" y="6553200"/>
            <a:ext cx="4081128" cy="212725"/>
          </a:xfrm>
        </p:spPr>
        <p:txBody>
          <a:bodyPr/>
          <a:lstStyle/>
          <a:p>
            <a:r>
              <a:rPr lang="en-US" dirty="0" smtClean="0"/>
              <a:t>Prepared by David Douglas, University of Arkansas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z="4000" b="1" dirty="0" smtClean="0"/>
              <a:t>Neural Networks</a:t>
            </a:r>
          </a:p>
        </p:txBody>
      </p:sp>
      <p:sp>
        <p:nvSpPr>
          <p:cNvPr id="8195" name="Rectangle 3"/>
          <p:cNvSpPr>
            <a:spLocks noGrp="1" noChangeArrowheads="1"/>
          </p:cNvSpPr>
          <p:nvPr>
            <p:ph idx="1"/>
          </p:nvPr>
        </p:nvSpPr>
        <p:spPr/>
        <p:txBody>
          <a:bodyPr/>
          <a:lstStyle/>
          <a:p>
            <a:pPr eaLnBrk="1" hangingPunct="1">
              <a:buFont typeface="Wingdings 2" pitchFamily="18" charset="2"/>
              <a:buNone/>
            </a:pPr>
            <a:endParaRPr lang="en-US" sz="2400" dirty="0" smtClean="0"/>
          </a:p>
          <a:p>
            <a:pPr lvl="1" eaLnBrk="1" hangingPunct="1"/>
            <a:endParaRPr lang="en-US" sz="2100" dirty="0" smtClean="0"/>
          </a:p>
          <a:p>
            <a:pPr lvl="1" eaLnBrk="1" hangingPunct="1"/>
            <a:endParaRPr lang="en-US" sz="2100" dirty="0" smtClean="0"/>
          </a:p>
        </p:txBody>
      </p:sp>
      <p:sp>
        <p:nvSpPr>
          <p:cNvPr id="8200" name="Footer Placeholder 11"/>
          <p:cNvSpPr>
            <a:spLocks noGrp="1"/>
          </p:cNvSpPr>
          <p:nvPr>
            <p:ph type="ftr" sz="quarter" idx="11"/>
          </p:nvPr>
        </p:nvSpPr>
        <p:spPr>
          <a:noFill/>
        </p:spPr>
        <p:txBody>
          <a:bodyPr/>
          <a:lstStyle/>
          <a:p>
            <a:r>
              <a:rPr lang="en-US" dirty="0" smtClean="0"/>
              <a:t>Hosted by the University of Arkansas</a:t>
            </a:r>
          </a:p>
        </p:txBody>
      </p:sp>
      <p:sp>
        <p:nvSpPr>
          <p:cNvPr id="8199" name="Slide Number Placeholder 10"/>
          <p:cNvSpPr>
            <a:spLocks noGrp="1"/>
          </p:cNvSpPr>
          <p:nvPr>
            <p:ph type="sldNum" sz="quarter" idx="12"/>
          </p:nvPr>
        </p:nvSpPr>
        <p:spPr>
          <a:noFill/>
        </p:spPr>
        <p:txBody>
          <a:bodyPr/>
          <a:lstStyle/>
          <a:p>
            <a:fld id="{8D617F50-CFB3-43BF-815C-A8EBC50A6A82}" type="slidenum">
              <a:rPr lang="en-US" smtClean="0"/>
              <a:pPr/>
              <a:t>2</a:t>
            </a:fld>
            <a:endParaRPr lang="en-US" smtClean="0"/>
          </a:p>
        </p:txBody>
      </p:sp>
      <p:sp>
        <p:nvSpPr>
          <p:cNvPr id="8196" name="Rectangle 5"/>
          <p:cNvSpPr>
            <a:spLocks noChangeArrowheads="1"/>
          </p:cNvSpPr>
          <p:nvPr/>
        </p:nvSpPr>
        <p:spPr bwMode="auto">
          <a:xfrm>
            <a:off x="1905000" y="1295400"/>
            <a:ext cx="7010400" cy="4114800"/>
          </a:xfrm>
          <a:prstGeom prst="rect">
            <a:avLst/>
          </a:prstGeom>
          <a:noFill/>
          <a:ln w="9525">
            <a:noFill/>
            <a:miter lim="800000"/>
            <a:headEnd/>
            <a:tailEnd/>
          </a:ln>
        </p:spPr>
        <p:txBody>
          <a:bodyPr/>
          <a:lstStyle/>
          <a:p>
            <a:pPr marL="742950" lvl="1" indent="-285750" eaLnBrk="1" hangingPunct="1">
              <a:spcBef>
                <a:spcPct val="20000"/>
              </a:spcBef>
              <a:buClr>
                <a:srgbClr val="104270"/>
              </a:buClr>
              <a:buFont typeface="Wingdings 2" pitchFamily="18" charset="2"/>
              <a:buBlip>
                <a:blip r:embed="rId3"/>
              </a:buBlip>
            </a:pPr>
            <a:r>
              <a:rPr lang="en-US">
                <a:solidFill>
                  <a:srgbClr val="000000"/>
                </a:solidFill>
                <a:latin typeface="Arial" charset="0"/>
              </a:rPr>
              <a:t>Complex learning systems recognized in animal brains</a:t>
            </a:r>
          </a:p>
          <a:p>
            <a:pPr marL="742950" lvl="1" indent="-285750" eaLnBrk="1" hangingPunct="1">
              <a:spcBef>
                <a:spcPct val="20000"/>
              </a:spcBef>
              <a:buClr>
                <a:srgbClr val="104270"/>
              </a:buClr>
              <a:buFont typeface="Wingdings 2" pitchFamily="18" charset="2"/>
              <a:buBlip>
                <a:blip r:embed="rId3"/>
              </a:buBlip>
            </a:pPr>
            <a:r>
              <a:rPr lang="en-US">
                <a:solidFill>
                  <a:srgbClr val="000000"/>
                </a:solidFill>
                <a:latin typeface="Arial" charset="0"/>
              </a:rPr>
              <a:t>Single neuron has simple structure</a:t>
            </a:r>
          </a:p>
          <a:p>
            <a:pPr marL="742950" lvl="1" indent="-285750" eaLnBrk="1" hangingPunct="1">
              <a:spcBef>
                <a:spcPct val="20000"/>
              </a:spcBef>
              <a:buClr>
                <a:srgbClr val="104270"/>
              </a:buClr>
              <a:buFont typeface="Wingdings 2" pitchFamily="18" charset="2"/>
              <a:buBlip>
                <a:blip r:embed="rId3"/>
              </a:buBlip>
            </a:pPr>
            <a:r>
              <a:rPr lang="en-US">
                <a:solidFill>
                  <a:srgbClr val="000000"/>
                </a:solidFill>
                <a:latin typeface="Arial" charset="0"/>
              </a:rPr>
              <a:t>Interconnected sets of neurons perform complex learning tasks</a:t>
            </a:r>
          </a:p>
          <a:p>
            <a:pPr marL="742950" lvl="1" indent="-285750" eaLnBrk="1" hangingPunct="1">
              <a:spcBef>
                <a:spcPct val="20000"/>
              </a:spcBef>
              <a:buClr>
                <a:srgbClr val="104270"/>
              </a:buClr>
              <a:buFont typeface="Wingdings 2" pitchFamily="18" charset="2"/>
              <a:buBlip>
                <a:blip r:embed="rId3"/>
              </a:buBlip>
            </a:pPr>
            <a:r>
              <a:rPr lang="en-US">
                <a:solidFill>
                  <a:srgbClr val="000000"/>
                </a:solidFill>
                <a:latin typeface="Arial" charset="0"/>
              </a:rPr>
              <a:t>Human brain has 10</a:t>
            </a:r>
            <a:r>
              <a:rPr lang="en-US" baseline="30000">
                <a:solidFill>
                  <a:srgbClr val="000000"/>
                </a:solidFill>
                <a:latin typeface="Arial" charset="0"/>
              </a:rPr>
              <a:t>15</a:t>
            </a:r>
            <a:r>
              <a:rPr lang="en-US">
                <a:solidFill>
                  <a:srgbClr val="000000"/>
                </a:solidFill>
                <a:latin typeface="Arial" charset="0"/>
              </a:rPr>
              <a:t> synaptic connections</a:t>
            </a:r>
            <a:endParaRPr lang="en-US" baseline="3000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3"/>
              </a:buBlip>
            </a:pPr>
            <a:r>
              <a:rPr lang="en-US" u="sng">
                <a:solidFill>
                  <a:srgbClr val="000000"/>
                </a:solidFill>
                <a:latin typeface="Arial" charset="0"/>
              </a:rPr>
              <a:t>Artificial Neural Networks</a:t>
            </a:r>
            <a:r>
              <a:rPr lang="en-US">
                <a:solidFill>
                  <a:srgbClr val="000000"/>
                </a:solidFill>
                <a:latin typeface="Arial" charset="0"/>
              </a:rPr>
              <a:t> attempt to replicate non-linear learning found in nature—(artificial usually dropped)</a:t>
            </a:r>
          </a:p>
        </p:txBody>
      </p:sp>
      <p:grpSp>
        <p:nvGrpSpPr>
          <p:cNvPr id="2" name="Group 6"/>
          <p:cNvGrpSpPr>
            <a:grpSpLocks/>
          </p:cNvGrpSpPr>
          <p:nvPr/>
        </p:nvGrpSpPr>
        <p:grpSpPr bwMode="auto">
          <a:xfrm>
            <a:off x="2057400" y="3810000"/>
            <a:ext cx="6172200" cy="2438400"/>
            <a:chOff x="1152" y="2860"/>
            <a:chExt cx="3456" cy="1152"/>
          </a:xfrm>
        </p:grpSpPr>
        <p:pic>
          <p:nvPicPr>
            <p:cNvPr id="8201" name="Picture 7" descr="neuron"/>
            <p:cNvPicPr>
              <a:picLocks noChangeAspect="1" noChangeArrowheads="1"/>
            </p:cNvPicPr>
            <p:nvPr/>
          </p:nvPicPr>
          <p:blipFill>
            <a:blip r:embed="rId4"/>
            <a:srcRect/>
            <a:stretch>
              <a:fillRect/>
            </a:stretch>
          </p:blipFill>
          <p:spPr bwMode="auto">
            <a:xfrm>
              <a:off x="1152" y="2860"/>
              <a:ext cx="3456" cy="1152"/>
            </a:xfrm>
            <a:prstGeom prst="rect">
              <a:avLst/>
            </a:prstGeom>
            <a:noFill/>
            <a:ln w="9525">
              <a:noFill/>
              <a:miter lim="800000"/>
              <a:headEnd/>
              <a:tailEnd/>
            </a:ln>
          </p:spPr>
        </p:pic>
        <p:sp>
          <p:nvSpPr>
            <p:cNvPr id="8202" name="Text Box 8"/>
            <p:cNvSpPr txBox="1">
              <a:spLocks noChangeArrowheads="1"/>
            </p:cNvSpPr>
            <p:nvPr/>
          </p:nvSpPr>
          <p:spPr bwMode="auto">
            <a:xfrm>
              <a:off x="1440" y="3024"/>
              <a:ext cx="720" cy="288"/>
            </a:xfrm>
            <a:prstGeom prst="rect">
              <a:avLst/>
            </a:prstGeom>
            <a:noFill/>
            <a:ln w="9525">
              <a:noFill/>
              <a:miter lim="800000"/>
              <a:headEnd/>
              <a:tailEnd/>
            </a:ln>
          </p:spPr>
          <p:txBody>
            <a:bodyPr/>
            <a:lstStyle/>
            <a:p>
              <a:r>
                <a:rPr lang="en-US" sz="1200" b="1">
                  <a:solidFill>
                    <a:srgbClr val="FF7C80"/>
                  </a:solidFill>
                </a:rPr>
                <a:t>Dendrites</a:t>
              </a:r>
              <a:endParaRPr lang="en-US" sz="1200">
                <a:solidFill>
                  <a:srgbClr val="FF7C80"/>
                </a:solidFill>
              </a:endParaRPr>
            </a:p>
          </p:txBody>
        </p:sp>
        <p:sp>
          <p:nvSpPr>
            <p:cNvPr id="8203" name="Text Box 9"/>
            <p:cNvSpPr txBox="1">
              <a:spLocks noChangeArrowheads="1"/>
            </p:cNvSpPr>
            <p:nvPr/>
          </p:nvSpPr>
          <p:spPr bwMode="auto">
            <a:xfrm>
              <a:off x="1872" y="3600"/>
              <a:ext cx="720" cy="288"/>
            </a:xfrm>
            <a:prstGeom prst="rect">
              <a:avLst/>
            </a:prstGeom>
            <a:noFill/>
            <a:ln w="9525">
              <a:noFill/>
              <a:miter lim="800000"/>
              <a:headEnd/>
              <a:tailEnd/>
            </a:ln>
          </p:spPr>
          <p:txBody>
            <a:bodyPr/>
            <a:lstStyle/>
            <a:p>
              <a:r>
                <a:rPr lang="en-US" sz="1200" b="1">
                  <a:solidFill>
                    <a:srgbClr val="FF7C80"/>
                  </a:solidFill>
                </a:rPr>
                <a:t>Cell Body</a:t>
              </a:r>
              <a:endParaRPr lang="en-US" sz="1200">
                <a:solidFill>
                  <a:srgbClr val="FF7C80"/>
                </a:solidFill>
              </a:endParaRPr>
            </a:p>
          </p:txBody>
        </p:sp>
        <p:sp>
          <p:nvSpPr>
            <p:cNvPr id="8204" name="Text Box 10"/>
            <p:cNvSpPr txBox="1">
              <a:spLocks noChangeArrowheads="1"/>
            </p:cNvSpPr>
            <p:nvPr/>
          </p:nvSpPr>
          <p:spPr bwMode="auto">
            <a:xfrm>
              <a:off x="2880" y="3360"/>
              <a:ext cx="720" cy="288"/>
            </a:xfrm>
            <a:prstGeom prst="rect">
              <a:avLst/>
            </a:prstGeom>
            <a:noFill/>
            <a:ln w="9525">
              <a:noFill/>
              <a:miter lim="800000"/>
              <a:headEnd/>
              <a:tailEnd/>
            </a:ln>
          </p:spPr>
          <p:txBody>
            <a:bodyPr/>
            <a:lstStyle/>
            <a:p>
              <a:r>
                <a:rPr lang="en-US" sz="1200" b="1">
                  <a:solidFill>
                    <a:srgbClr val="FF7C80"/>
                  </a:solidFill>
                </a:rPr>
                <a:t>Axon</a:t>
              </a:r>
              <a:endParaRPr lang="en-US" sz="1200">
                <a:solidFill>
                  <a:srgbClr val="FF7C80"/>
                </a:solidFill>
              </a:endParaRPr>
            </a:p>
          </p:txBody>
        </p:sp>
      </p:grpSp>
      <p:sp>
        <p:nvSpPr>
          <p:cNvPr id="8198" name="Text Box 11"/>
          <p:cNvSpPr txBox="1">
            <a:spLocks noChangeArrowheads="1"/>
          </p:cNvSpPr>
          <p:nvPr/>
        </p:nvSpPr>
        <p:spPr bwMode="auto">
          <a:xfrm>
            <a:off x="457200" y="6248400"/>
            <a:ext cx="2514600" cy="307975"/>
          </a:xfrm>
          <a:prstGeom prst="rect">
            <a:avLst/>
          </a:prstGeom>
          <a:noFill/>
          <a:ln w="9525" algn="ctr">
            <a:noFill/>
            <a:miter lim="800000"/>
            <a:headEnd/>
            <a:tailEnd/>
          </a:ln>
        </p:spPr>
        <p:txBody>
          <a:bodyPr>
            <a:spAutoFit/>
          </a:bodyPr>
          <a:lstStyle/>
          <a:p>
            <a:pPr>
              <a:spcBef>
                <a:spcPct val="50000"/>
              </a:spcBef>
            </a:pPr>
            <a:r>
              <a:rPr lang="en-US" sz="1400" dirty="0">
                <a:solidFill>
                  <a:schemeClr val="bg1">
                    <a:lumMod val="50000"/>
                  </a:schemeClr>
                </a:solidFill>
              </a:rPr>
              <a:t>Adapted from Larose</a:t>
            </a:r>
          </a:p>
        </p:txBody>
      </p:sp>
      <p:sp>
        <p:nvSpPr>
          <p:cNvPr id="13" name="Date Placeholder 3"/>
          <p:cNvSpPr>
            <a:spLocks noGrp="1"/>
          </p:cNvSpPr>
          <p:nvPr>
            <p:ph type="dt" sz="half" idx="10"/>
          </p:nvPr>
        </p:nvSpPr>
        <p:spPr>
          <a:xfrm>
            <a:off x="457200" y="6553200"/>
            <a:ext cx="4081128" cy="212725"/>
          </a:xfrm>
        </p:spPr>
        <p:txBody>
          <a:bodyPr/>
          <a:lstStyle/>
          <a:p>
            <a:r>
              <a:rPr lang="en-US" dirty="0" smtClean="0"/>
              <a:t>Prepared by David Douglas, University of Arkansas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z="4000" b="1" smtClean="0"/>
              <a:t>Neural Networks </a:t>
            </a:r>
            <a:r>
              <a:rPr lang="en-US" sz="1200" b="1" smtClean="0"/>
              <a:t>(cont)</a:t>
            </a:r>
            <a:endParaRPr lang="en-US" sz="4000" b="1" smtClean="0"/>
          </a:p>
        </p:txBody>
      </p:sp>
      <p:sp>
        <p:nvSpPr>
          <p:cNvPr id="9219" name="Rectangle 3"/>
          <p:cNvSpPr>
            <a:spLocks noGrp="1" noChangeArrowheads="1"/>
          </p:cNvSpPr>
          <p:nvPr>
            <p:ph idx="1"/>
          </p:nvPr>
        </p:nvSpPr>
        <p:spPr/>
        <p:txBody>
          <a:bodyPr/>
          <a:lstStyle/>
          <a:p>
            <a:pPr eaLnBrk="1" hangingPunct="1">
              <a:buFont typeface="Wingdings 2" pitchFamily="18" charset="2"/>
              <a:buNone/>
            </a:pPr>
            <a:endParaRPr lang="en-US" sz="2400" smtClean="0"/>
          </a:p>
          <a:p>
            <a:pPr lvl="1" eaLnBrk="1" hangingPunct="1"/>
            <a:endParaRPr lang="en-US" sz="2100" smtClean="0"/>
          </a:p>
          <a:p>
            <a:pPr lvl="1" eaLnBrk="1" hangingPunct="1"/>
            <a:endParaRPr lang="en-US" sz="2100" smtClean="0"/>
          </a:p>
        </p:txBody>
      </p:sp>
      <p:sp>
        <p:nvSpPr>
          <p:cNvPr id="9223" name="Footer Placeholder 6"/>
          <p:cNvSpPr>
            <a:spLocks noGrp="1"/>
          </p:cNvSpPr>
          <p:nvPr>
            <p:ph type="ftr" sz="quarter" idx="11"/>
          </p:nvPr>
        </p:nvSpPr>
        <p:spPr>
          <a:noFill/>
        </p:spPr>
        <p:txBody>
          <a:bodyPr/>
          <a:lstStyle/>
          <a:p>
            <a:r>
              <a:rPr lang="en-US" dirty="0" smtClean="0"/>
              <a:t>Hosted by the University of Arkansas</a:t>
            </a:r>
          </a:p>
          <a:p>
            <a:endParaRPr lang="en-US" dirty="0" smtClean="0"/>
          </a:p>
        </p:txBody>
      </p:sp>
      <p:sp>
        <p:nvSpPr>
          <p:cNvPr id="9222" name="Slide Number Placeholder 5"/>
          <p:cNvSpPr>
            <a:spLocks noGrp="1"/>
          </p:cNvSpPr>
          <p:nvPr>
            <p:ph type="sldNum" sz="quarter" idx="12"/>
          </p:nvPr>
        </p:nvSpPr>
        <p:spPr>
          <a:noFill/>
        </p:spPr>
        <p:txBody>
          <a:bodyPr/>
          <a:lstStyle/>
          <a:p>
            <a:fld id="{038997D3-F9F6-41FB-8543-8AC8C73AB69C}" type="slidenum">
              <a:rPr lang="en-US" smtClean="0"/>
              <a:pPr/>
              <a:t>3</a:t>
            </a:fld>
            <a:endParaRPr lang="en-US" smtClean="0"/>
          </a:p>
        </p:txBody>
      </p:sp>
      <p:sp>
        <p:nvSpPr>
          <p:cNvPr id="9220" name="Rectangle 4"/>
          <p:cNvSpPr>
            <a:spLocks noChangeArrowheads="1"/>
          </p:cNvSpPr>
          <p:nvPr/>
        </p:nvSpPr>
        <p:spPr bwMode="auto">
          <a:xfrm>
            <a:off x="1905000" y="1295400"/>
            <a:ext cx="7010400" cy="4114800"/>
          </a:xfrm>
          <a:prstGeom prst="rect">
            <a:avLst/>
          </a:prstGeom>
          <a:noFill/>
          <a:ln w="9525">
            <a:noFill/>
            <a:miter lim="800000"/>
            <a:headEnd/>
            <a:tailEnd/>
          </a:ln>
        </p:spPr>
        <p:txBody>
          <a:bodyPr/>
          <a:lstStyle/>
          <a:p>
            <a:pPr marL="742950" lvl="1" indent="-285750" eaLnBrk="1" hangingPunct="1">
              <a:spcBef>
                <a:spcPct val="20000"/>
              </a:spcBef>
              <a:buClr>
                <a:srgbClr val="104270"/>
              </a:buClr>
              <a:buFont typeface="Wingdings 2" pitchFamily="18" charset="2"/>
              <a:buBlip>
                <a:blip r:embed="rId3"/>
              </a:buBlip>
            </a:pPr>
            <a:endParaRPr lang="en-US">
              <a:solidFill>
                <a:srgbClr val="000000"/>
              </a:solidFill>
              <a:latin typeface="Arial" charset="0"/>
            </a:endParaRPr>
          </a:p>
        </p:txBody>
      </p:sp>
      <p:sp>
        <p:nvSpPr>
          <p:cNvPr id="9221" name="Rectangle 11"/>
          <p:cNvSpPr>
            <a:spLocks noChangeArrowheads="1"/>
          </p:cNvSpPr>
          <p:nvPr/>
        </p:nvSpPr>
        <p:spPr bwMode="auto">
          <a:xfrm>
            <a:off x="2057400" y="1447800"/>
            <a:ext cx="7010400" cy="4114800"/>
          </a:xfrm>
          <a:prstGeom prst="rect">
            <a:avLst/>
          </a:prstGeom>
          <a:noFill/>
          <a:ln w="9525">
            <a:noFill/>
            <a:miter lim="800000"/>
            <a:headEnd/>
            <a:tailEnd/>
          </a:ln>
        </p:spPr>
        <p:txBody>
          <a:bodyPr/>
          <a:lstStyle/>
          <a:p>
            <a:pPr marL="742950" lvl="1" indent="-285750" eaLnBrk="1" hangingPunct="1">
              <a:spcBef>
                <a:spcPct val="20000"/>
              </a:spcBef>
              <a:buClr>
                <a:srgbClr val="104270"/>
              </a:buClr>
              <a:buFont typeface="Wingdings 2" pitchFamily="18" charset="2"/>
              <a:buBlip>
                <a:blip r:embed="rId3"/>
              </a:buBlip>
            </a:pPr>
            <a:r>
              <a:rPr lang="en-US" sz="2800" b="1">
                <a:solidFill>
                  <a:srgbClr val="000000"/>
                </a:solidFill>
                <a:latin typeface="Arial" charset="0"/>
              </a:rPr>
              <a:t> Terms</a:t>
            </a:r>
          </a:p>
          <a:p>
            <a:pPr marL="1143000" lvl="2" indent="-228600" eaLnBrk="1" hangingPunct="1">
              <a:spcBef>
                <a:spcPct val="20000"/>
              </a:spcBef>
              <a:buClr>
                <a:srgbClr val="104270"/>
              </a:buClr>
              <a:buFont typeface="Wingdings 2" pitchFamily="18" charset="2"/>
              <a:buBlip>
                <a:blip r:embed="rId3"/>
              </a:buBlip>
            </a:pPr>
            <a:r>
              <a:rPr lang="en-US" sz="2400" b="1">
                <a:solidFill>
                  <a:srgbClr val="000000"/>
                </a:solidFill>
                <a:latin typeface="Arial" charset="0"/>
              </a:rPr>
              <a:t> Layers</a:t>
            </a:r>
          </a:p>
          <a:p>
            <a:pPr marL="1600200" lvl="3" indent="-228600" eaLnBrk="1" hangingPunct="1">
              <a:spcBef>
                <a:spcPct val="20000"/>
              </a:spcBef>
              <a:buClr>
                <a:srgbClr val="104270"/>
              </a:buClr>
              <a:buFont typeface="Wingdings 2" pitchFamily="18" charset="2"/>
              <a:buBlip>
                <a:blip r:embed="rId3"/>
              </a:buBlip>
            </a:pPr>
            <a:r>
              <a:rPr lang="en-US" sz="2400" b="1">
                <a:solidFill>
                  <a:srgbClr val="000000"/>
                </a:solidFill>
                <a:latin typeface="Arial" charset="0"/>
              </a:rPr>
              <a:t>Input, hidden, output</a:t>
            </a:r>
          </a:p>
          <a:p>
            <a:pPr marL="1143000" lvl="2" indent="-228600" eaLnBrk="1" hangingPunct="1">
              <a:spcBef>
                <a:spcPct val="20000"/>
              </a:spcBef>
              <a:buClr>
                <a:srgbClr val="104270"/>
              </a:buClr>
              <a:buFont typeface="Wingdings 2" pitchFamily="18" charset="2"/>
              <a:buBlip>
                <a:blip r:embed="rId3"/>
              </a:buBlip>
            </a:pPr>
            <a:r>
              <a:rPr lang="en-US" sz="2400" b="1">
                <a:solidFill>
                  <a:srgbClr val="000000"/>
                </a:solidFill>
                <a:latin typeface="Arial" charset="0"/>
              </a:rPr>
              <a:t> Feed forward</a:t>
            </a:r>
          </a:p>
          <a:p>
            <a:pPr marL="1143000" lvl="2" indent="-228600" eaLnBrk="1" hangingPunct="1">
              <a:spcBef>
                <a:spcPct val="20000"/>
              </a:spcBef>
              <a:buClr>
                <a:srgbClr val="104270"/>
              </a:buClr>
              <a:buFont typeface="Wingdings 2" pitchFamily="18" charset="2"/>
              <a:buBlip>
                <a:blip r:embed="rId3"/>
              </a:buBlip>
            </a:pPr>
            <a:r>
              <a:rPr lang="en-US" sz="2400" b="1">
                <a:solidFill>
                  <a:srgbClr val="000000"/>
                </a:solidFill>
                <a:latin typeface="Arial" charset="0"/>
              </a:rPr>
              <a:t> Fully connected</a:t>
            </a:r>
          </a:p>
          <a:p>
            <a:pPr marL="1143000" lvl="2" indent="-228600" eaLnBrk="1" hangingPunct="1">
              <a:spcBef>
                <a:spcPct val="20000"/>
              </a:spcBef>
              <a:buClr>
                <a:srgbClr val="104270"/>
              </a:buClr>
              <a:buFont typeface="Wingdings 2" pitchFamily="18" charset="2"/>
              <a:buBlip>
                <a:blip r:embed="rId3"/>
              </a:buBlip>
            </a:pPr>
            <a:r>
              <a:rPr lang="en-US" sz="2400" b="1">
                <a:solidFill>
                  <a:srgbClr val="000000"/>
                </a:solidFill>
                <a:latin typeface="Arial" charset="0"/>
              </a:rPr>
              <a:t> Back propagation</a:t>
            </a:r>
          </a:p>
          <a:p>
            <a:pPr marL="1143000" lvl="2" indent="-228600" eaLnBrk="1" hangingPunct="1">
              <a:spcBef>
                <a:spcPct val="20000"/>
              </a:spcBef>
              <a:buClr>
                <a:srgbClr val="104270"/>
              </a:buClr>
              <a:buFont typeface="Wingdings 2" pitchFamily="18" charset="2"/>
              <a:buBlip>
                <a:blip r:embed="rId3"/>
              </a:buBlip>
            </a:pPr>
            <a:r>
              <a:rPr lang="en-US" sz="2400" b="1">
                <a:solidFill>
                  <a:srgbClr val="000000"/>
                </a:solidFill>
                <a:latin typeface="Arial" charset="0"/>
              </a:rPr>
              <a:t> Learning rate</a:t>
            </a:r>
          </a:p>
          <a:p>
            <a:pPr marL="1143000" lvl="2" indent="-228600" eaLnBrk="1" hangingPunct="1">
              <a:spcBef>
                <a:spcPct val="20000"/>
              </a:spcBef>
              <a:buClr>
                <a:srgbClr val="104270"/>
              </a:buClr>
              <a:buFont typeface="Wingdings 2" pitchFamily="18" charset="2"/>
              <a:buBlip>
                <a:blip r:embed="rId3"/>
              </a:buBlip>
            </a:pPr>
            <a:r>
              <a:rPr lang="en-US" sz="2400" b="1">
                <a:solidFill>
                  <a:srgbClr val="000000"/>
                </a:solidFill>
                <a:latin typeface="Arial" charset="0"/>
              </a:rPr>
              <a:t> Momentum </a:t>
            </a:r>
          </a:p>
          <a:p>
            <a:pPr marL="1143000" lvl="2" indent="-228600" eaLnBrk="1" hangingPunct="1">
              <a:spcBef>
                <a:spcPct val="20000"/>
              </a:spcBef>
              <a:buClr>
                <a:srgbClr val="104270"/>
              </a:buClr>
              <a:buFont typeface="Wingdings 2" pitchFamily="18" charset="2"/>
              <a:buBlip>
                <a:blip r:embed="rId3"/>
              </a:buBlip>
            </a:pPr>
            <a:r>
              <a:rPr lang="en-US" sz="2400" b="1">
                <a:solidFill>
                  <a:srgbClr val="000000"/>
                </a:solidFill>
                <a:latin typeface="Arial" charset="0"/>
              </a:rPr>
              <a:t> Optimization / sub optimization</a:t>
            </a:r>
          </a:p>
        </p:txBody>
      </p:sp>
      <p:sp>
        <p:nvSpPr>
          <p:cNvPr id="8" name="Date Placeholder 3"/>
          <p:cNvSpPr>
            <a:spLocks noGrp="1"/>
          </p:cNvSpPr>
          <p:nvPr>
            <p:ph type="dt" sz="half" idx="10"/>
          </p:nvPr>
        </p:nvSpPr>
        <p:spPr>
          <a:xfrm>
            <a:off x="457200" y="6553200"/>
            <a:ext cx="4081128" cy="212725"/>
          </a:xfrm>
        </p:spPr>
        <p:txBody>
          <a:bodyPr/>
          <a:lstStyle/>
          <a:p>
            <a:r>
              <a:rPr lang="en-US" dirty="0" smtClean="0"/>
              <a:t>Prepared by David Douglas, University of Arkansas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z="4000" b="1" smtClean="0"/>
              <a:t>Neural Networks </a:t>
            </a:r>
            <a:r>
              <a:rPr lang="en-US" sz="1200" b="1" smtClean="0"/>
              <a:t>(cont)</a:t>
            </a:r>
            <a:endParaRPr lang="en-US" sz="4000" b="1" smtClean="0"/>
          </a:p>
        </p:txBody>
      </p:sp>
      <p:sp>
        <p:nvSpPr>
          <p:cNvPr id="10243" name="Rectangle 3"/>
          <p:cNvSpPr>
            <a:spLocks noGrp="1" noChangeArrowheads="1"/>
          </p:cNvSpPr>
          <p:nvPr>
            <p:ph idx="1"/>
          </p:nvPr>
        </p:nvSpPr>
        <p:spPr/>
        <p:txBody>
          <a:bodyPr/>
          <a:lstStyle/>
          <a:p>
            <a:pPr eaLnBrk="1" hangingPunct="1">
              <a:buFont typeface="Wingdings 2" pitchFamily="18" charset="2"/>
              <a:buNone/>
            </a:pPr>
            <a:endParaRPr lang="en-US" sz="2400" dirty="0" smtClean="0"/>
          </a:p>
          <a:p>
            <a:pPr lvl="1" eaLnBrk="1" hangingPunct="1"/>
            <a:endParaRPr lang="en-US" sz="2100" dirty="0" smtClean="0"/>
          </a:p>
          <a:p>
            <a:pPr lvl="1" eaLnBrk="1" hangingPunct="1"/>
            <a:endParaRPr lang="en-US" sz="2100" dirty="0" smtClean="0"/>
          </a:p>
        </p:txBody>
      </p:sp>
      <p:sp>
        <p:nvSpPr>
          <p:cNvPr id="10248" name="Footer Placeholder 8"/>
          <p:cNvSpPr>
            <a:spLocks noGrp="1"/>
          </p:cNvSpPr>
          <p:nvPr>
            <p:ph type="ftr" sz="quarter" idx="11"/>
          </p:nvPr>
        </p:nvSpPr>
        <p:spPr>
          <a:noFill/>
        </p:spPr>
        <p:txBody>
          <a:bodyPr/>
          <a:lstStyle/>
          <a:p>
            <a:r>
              <a:rPr lang="en-US" dirty="0" smtClean="0"/>
              <a:t>Hosted by the University of Arkansas</a:t>
            </a:r>
          </a:p>
        </p:txBody>
      </p:sp>
      <p:sp>
        <p:nvSpPr>
          <p:cNvPr id="10247" name="Slide Number Placeholder 7"/>
          <p:cNvSpPr>
            <a:spLocks noGrp="1"/>
          </p:cNvSpPr>
          <p:nvPr>
            <p:ph type="sldNum" sz="quarter" idx="12"/>
          </p:nvPr>
        </p:nvSpPr>
        <p:spPr>
          <a:noFill/>
        </p:spPr>
        <p:txBody>
          <a:bodyPr/>
          <a:lstStyle/>
          <a:p>
            <a:fld id="{24D12702-3C52-49AF-864F-C27DAB9856E9}" type="slidenum">
              <a:rPr lang="en-US" smtClean="0"/>
              <a:pPr/>
              <a:t>4</a:t>
            </a:fld>
            <a:endParaRPr lang="en-US" smtClean="0"/>
          </a:p>
        </p:txBody>
      </p:sp>
      <p:sp>
        <p:nvSpPr>
          <p:cNvPr id="10244" name="Rectangle 4"/>
          <p:cNvSpPr>
            <a:spLocks noChangeArrowheads="1"/>
          </p:cNvSpPr>
          <p:nvPr/>
        </p:nvSpPr>
        <p:spPr bwMode="auto">
          <a:xfrm>
            <a:off x="1905000" y="1295400"/>
            <a:ext cx="7010400" cy="4114800"/>
          </a:xfrm>
          <a:prstGeom prst="rect">
            <a:avLst/>
          </a:prstGeom>
          <a:noFill/>
          <a:ln w="9525">
            <a:noFill/>
            <a:miter lim="800000"/>
            <a:headEnd/>
            <a:tailEnd/>
          </a:ln>
        </p:spPr>
        <p:txBody>
          <a:bodyPr/>
          <a:lstStyle/>
          <a:p>
            <a:pPr marL="742950" lvl="1" indent="-285750" eaLnBrk="1" hangingPunct="1">
              <a:spcBef>
                <a:spcPct val="20000"/>
              </a:spcBef>
              <a:buClr>
                <a:srgbClr val="104270"/>
              </a:buClr>
              <a:buFont typeface="Wingdings 2" pitchFamily="18" charset="2"/>
              <a:buBlip>
                <a:blip r:embed="rId3"/>
              </a:buBlip>
            </a:pPr>
            <a:endParaRPr lang="en-US">
              <a:solidFill>
                <a:srgbClr val="000000"/>
              </a:solidFill>
              <a:latin typeface="Arial" charset="0"/>
            </a:endParaRPr>
          </a:p>
        </p:txBody>
      </p:sp>
      <p:sp>
        <p:nvSpPr>
          <p:cNvPr id="10245" name="Rectangle 5"/>
          <p:cNvSpPr>
            <a:spLocks noChangeArrowheads="1"/>
          </p:cNvSpPr>
          <p:nvPr/>
        </p:nvSpPr>
        <p:spPr bwMode="auto">
          <a:xfrm>
            <a:off x="2057400" y="1447800"/>
            <a:ext cx="7010400" cy="4800600"/>
          </a:xfrm>
          <a:prstGeom prst="rect">
            <a:avLst/>
          </a:prstGeom>
          <a:noFill/>
          <a:ln w="9525">
            <a:noFill/>
            <a:miter lim="800000"/>
            <a:headEnd/>
            <a:tailEnd/>
          </a:ln>
        </p:spPr>
        <p:txBody>
          <a:bodyPr/>
          <a:lstStyle/>
          <a:p>
            <a:pPr marL="742950" lvl="1" indent="-285750" eaLnBrk="1" hangingPunct="1">
              <a:spcBef>
                <a:spcPct val="20000"/>
              </a:spcBef>
              <a:buClr>
                <a:srgbClr val="104270"/>
              </a:buClr>
              <a:buFont typeface="Wingdings 2" pitchFamily="18" charset="2"/>
              <a:buBlip>
                <a:blip r:embed="rId3"/>
              </a:buBlip>
            </a:pPr>
            <a:r>
              <a:rPr lang="en-US" sz="2800" b="1">
                <a:solidFill>
                  <a:srgbClr val="000000"/>
                </a:solidFill>
                <a:latin typeface="Arial" charset="0"/>
              </a:rPr>
              <a:t> </a:t>
            </a:r>
            <a:r>
              <a:rPr lang="en-US" sz="2300" b="1">
                <a:solidFill>
                  <a:srgbClr val="000000"/>
                </a:solidFill>
                <a:latin typeface="Arial" charset="0"/>
              </a:rPr>
              <a:t>Structure of a neural network</a:t>
            </a:r>
          </a:p>
          <a:p>
            <a:pPr marL="742950" lvl="1" indent="-285750" eaLnBrk="1" hangingPunct="1">
              <a:spcBef>
                <a:spcPct val="20000"/>
              </a:spcBef>
              <a:buClr>
                <a:srgbClr val="104270"/>
              </a:buClr>
              <a:buFont typeface="Wingdings 2" pitchFamily="18" charset="2"/>
              <a:buNone/>
            </a:pPr>
            <a:endParaRPr lang="en-US" sz="2300" b="1">
              <a:solidFill>
                <a:srgbClr val="000000"/>
              </a:solidFill>
              <a:latin typeface="Arial" charset="0"/>
            </a:endParaRPr>
          </a:p>
        </p:txBody>
      </p:sp>
      <p:pic>
        <p:nvPicPr>
          <p:cNvPr id="10246" name="Picture 6"/>
          <p:cNvPicPr>
            <a:picLocks noChangeAspect="1" noChangeArrowheads="1"/>
          </p:cNvPicPr>
          <p:nvPr/>
        </p:nvPicPr>
        <p:blipFill>
          <a:blip r:embed="rId4"/>
          <a:srcRect/>
          <a:stretch>
            <a:fillRect/>
          </a:stretch>
        </p:blipFill>
        <p:spPr bwMode="auto">
          <a:xfrm>
            <a:off x="2119313" y="1905000"/>
            <a:ext cx="6491287" cy="4032250"/>
          </a:xfrm>
          <a:prstGeom prst="rect">
            <a:avLst/>
          </a:prstGeom>
          <a:noFill/>
          <a:ln w="9525" algn="ctr">
            <a:noFill/>
            <a:miter lim="800000"/>
            <a:headEnd/>
            <a:tailEnd/>
          </a:ln>
        </p:spPr>
      </p:pic>
      <p:sp>
        <p:nvSpPr>
          <p:cNvPr id="10249" name="Text Box 10"/>
          <p:cNvSpPr txBox="1">
            <a:spLocks noChangeArrowheads="1"/>
          </p:cNvSpPr>
          <p:nvPr/>
        </p:nvSpPr>
        <p:spPr bwMode="auto">
          <a:xfrm>
            <a:off x="381000" y="6172200"/>
            <a:ext cx="3352800" cy="307975"/>
          </a:xfrm>
          <a:prstGeom prst="rect">
            <a:avLst/>
          </a:prstGeom>
          <a:noFill/>
          <a:ln w="9525" algn="ctr">
            <a:noFill/>
            <a:miter lim="800000"/>
            <a:headEnd/>
            <a:tailEnd/>
          </a:ln>
        </p:spPr>
        <p:txBody>
          <a:bodyPr>
            <a:spAutoFit/>
          </a:bodyPr>
          <a:lstStyle/>
          <a:p>
            <a:pPr>
              <a:spcBef>
                <a:spcPct val="50000"/>
              </a:spcBef>
            </a:pPr>
            <a:r>
              <a:rPr lang="en-US" sz="1400" dirty="0">
                <a:solidFill>
                  <a:schemeClr val="bg1">
                    <a:lumMod val="50000"/>
                  </a:schemeClr>
                </a:solidFill>
              </a:rPr>
              <a:t>Adapted from Barry &amp; </a:t>
            </a:r>
            <a:r>
              <a:rPr lang="en-US" sz="1400" dirty="0" err="1">
                <a:solidFill>
                  <a:schemeClr val="bg1">
                    <a:lumMod val="50000"/>
                  </a:schemeClr>
                </a:solidFill>
              </a:rPr>
              <a:t>Linoff</a:t>
            </a:r>
            <a:endParaRPr lang="en-US" sz="1400" dirty="0">
              <a:solidFill>
                <a:schemeClr val="bg1">
                  <a:lumMod val="50000"/>
                </a:schemeClr>
              </a:solidFill>
            </a:endParaRPr>
          </a:p>
        </p:txBody>
      </p:sp>
      <p:sp>
        <p:nvSpPr>
          <p:cNvPr id="10" name="Date Placeholder 3"/>
          <p:cNvSpPr>
            <a:spLocks noGrp="1"/>
          </p:cNvSpPr>
          <p:nvPr>
            <p:ph type="dt" sz="half" idx="10"/>
          </p:nvPr>
        </p:nvSpPr>
        <p:spPr>
          <a:xfrm>
            <a:off x="457200" y="6553200"/>
            <a:ext cx="4081128" cy="212725"/>
          </a:xfrm>
        </p:spPr>
        <p:txBody>
          <a:bodyPr/>
          <a:lstStyle/>
          <a:p>
            <a:r>
              <a:rPr lang="en-US" dirty="0" smtClean="0"/>
              <a:t>Prepared by David Douglas, University of Arkansas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p:txBody>
          <a:bodyPr/>
          <a:lstStyle/>
          <a:p>
            <a:pPr eaLnBrk="1" hangingPunct="1"/>
            <a:r>
              <a:rPr lang="en-US" sz="4000" b="1" smtClean="0"/>
              <a:t>Neural Networks </a:t>
            </a:r>
            <a:r>
              <a:rPr lang="en-US" sz="1200" b="1" smtClean="0"/>
              <a:t>(Cont)</a:t>
            </a:r>
            <a:endParaRPr lang="en-US" sz="4000" b="1" smtClean="0"/>
          </a:p>
        </p:txBody>
      </p:sp>
      <p:sp>
        <p:nvSpPr>
          <p:cNvPr id="1030" name="Rectangle 3"/>
          <p:cNvSpPr>
            <a:spLocks noGrp="1" noChangeArrowheads="1"/>
          </p:cNvSpPr>
          <p:nvPr>
            <p:ph idx="1"/>
          </p:nvPr>
        </p:nvSpPr>
        <p:spPr/>
        <p:txBody>
          <a:bodyPr/>
          <a:lstStyle/>
          <a:p>
            <a:pPr eaLnBrk="1" hangingPunct="1">
              <a:buFont typeface="Wingdings 2" pitchFamily="18" charset="2"/>
              <a:buNone/>
            </a:pPr>
            <a:endParaRPr lang="en-US" sz="2400" dirty="0" smtClean="0"/>
          </a:p>
          <a:p>
            <a:pPr lvl="1" eaLnBrk="1" hangingPunct="1"/>
            <a:endParaRPr lang="en-US" sz="2100" dirty="0" smtClean="0"/>
          </a:p>
          <a:p>
            <a:pPr lvl="1" eaLnBrk="1" hangingPunct="1"/>
            <a:endParaRPr lang="en-US" sz="2100" dirty="0" smtClean="0"/>
          </a:p>
        </p:txBody>
      </p:sp>
      <p:sp>
        <p:nvSpPr>
          <p:cNvPr id="1043" name="Footer Placeholder 29"/>
          <p:cNvSpPr>
            <a:spLocks noGrp="1"/>
          </p:cNvSpPr>
          <p:nvPr>
            <p:ph type="ftr" sz="quarter" idx="11"/>
          </p:nvPr>
        </p:nvSpPr>
        <p:spPr>
          <a:noFill/>
        </p:spPr>
        <p:txBody>
          <a:bodyPr/>
          <a:lstStyle/>
          <a:p>
            <a:r>
              <a:rPr lang="en-US" dirty="0" smtClean="0"/>
              <a:t>Hosted by the University of Arkansas</a:t>
            </a:r>
          </a:p>
        </p:txBody>
      </p:sp>
      <p:sp>
        <p:nvSpPr>
          <p:cNvPr id="1042" name="Slide Number Placeholder 28"/>
          <p:cNvSpPr>
            <a:spLocks noGrp="1"/>
          </p:cNvSpPr>
          <p:nvPr>
            <p:ph type="sldNum" sz="quarter" idx="12"/>
          </p:nvPr>
        </p:nvSpPr>
        <p:spPr>
          <a:noFill/>
        </p:spPr>
        <p:txBody>
          <a:bodyPr/>
          <a:lstStyle/>
          <a:p>
            <a:fld id="{B7C37ECF-3293-410D-B49E-14428396F0F1}" type="slidenum">
              <a:rPr lang="en-US" smtClean="0"/>
              <a:pPr/>
              <a:t>5</a:t>
            </a:fld>
            <a:endParaRPr lang="en-US" smtClean="0"/>
          </a:p>
        </p:txBody>
      </p:sp>
      <p:sp>
        <p:nvSpPr>
          <p:cNvPr id="1031" name="Rectangle 11"/>
          <p:cNvSpPr>
            <a:spLocks noChangeArrowheads="1"/>
          </p:cNvSpPr>
          <p:nvPr/>
        </p:nvSpPr>
        <p:spPr bwMode="auto">
          <a:xfrm>
            <a:off x="1371600" y="1143000"/>
            <a:ext cx="7086600" cy="5029200"/>
          </a:xfrm>
          <a:prstGeom prst="rect">
            <a:avLst/>
          </a:prstGeom>
          <a:noFill/>
          <a:ln w="9525">
            <a:noFill/>
            <a:miter lim="800000"/>
            <a:headEnd/>
            <a:tailEnd/>
          </a:ln>
        </p:spPr>
        <p:txBody>
          <a:bodyPr/>
          <a:lstStyle/>
          <a:p>
            <a:pPr marL="742950" lvl="1" indent="-285750" eaLnBrk="1" hangingPunct="1">
              <a:spcBef>
                <a:spcPct val="20000"/>
              </a:spcBef>
              <a:buClr>
                <a:srgbClr val="104270"/>
              </a:buClr>
              <a:buFont typeface="Wingdings 2" pitchFamily="18" charset="2"/>
              <a:buBlip>
                <a:blip r:embed="rId4"/>
              </a:buBlip>
            </a:pPr>
            <a:r>
              <a:rPr lang="en-US" dirty="0">
                <a:solidFill>
                  <a:srgbClr val="000000"/>
                </a:solidFill>
                <a:latin typeface="Arial" charset="0"/>
              </a:rPr>
              <a:t>Inputs uses weights and a combination function to obtain a value for each neuron in the hidden layer</a:t>
            </a:r>
          </a:p>
          <a:p>
            <a:pPr marL="742950" lvl="1" indent="-285750" eaLnBrk="1" hangingPunct="1">
              <a:spcBef>
                <a:spcPct val="20000"/>
              </a:spcBef>
              <a:buClr>
                <a:srgbClr val="104270"/>
              </a:buClr>
              <a:buFont typeface="Wingdings 2" pitchFamily="18" charset="2"/>
              <a:buBlip>
                <a:blip r:embed="rId4"/>
              </a:buBlip>
            </a:pPr>
            <a:r>
              <a:rPr lang="en-US" dirty="0">
                <a:solidFill>
                  <a:srgbClr val="000000"/>
                </a:solidFill>
                <a:latin typeface="Arial" charset="0"/>
              </a:rPr>
              <a:t>Then a non-linear response is generated from each neuron in the hidden layer to the output </a:t>
            </a:r>
          </a:p>
          <a:p>
            <a:pPr marL="742950" lvl="1" indent="-285750" eaLnBrk="1" hangingPunct="1">
              <a:spcBef>
                <a:spcPct val="20000"/>
              </a:spcBef>
              <a:buClr>
                <a:srgbClr val="104270"/>
              </a:buClr>
              <a:buFont typeface="Wingdings 2" pitchFamily="18" charset="2"/>
              <a:buBlip>
                <a:blip r:embed="rId4"/>
              </a:buBlip>
            </a:pPr>
            <a:endParaRPr lang="en-US" dirty="0">
              <a:solidFill>
                <a:srgbClr val="000000"/>
              </a:solidFill>
              <a:latin typeface="Arial" charset="0"/>
            </a:endParaRPr>
          </a:p>
          <a:p>
            <a:pPr marL="742950" lvl="1" indent="-285750" eaLnBrk="1" hangingPunct="1">
              <a:spcBef>
                <a:spcPct val="20000"/>
              </a:spcBef>
              <a:buClr>
                <a:srgbClr val="104270"/>
              </a:buClr>
              <a:buFont typeface="Wingdings 2" pitchFamily="18" charset="2"/>
              <a:buNone/>
            </a:pPr>
            <a:r>
              <a:rPr lang="en-US" b="1" dirty="0">
                <a:solidFill>
                  <a:srgbClr val="FF3300"/>
                </a:solidFill>
              </a:rPr>
              <a:t>			      Activation Function</a:t>
            </a:r>
            <a:endParaRPr lang="en-US" dirty="0">
              <a:solidFill>
                <a:srgbClr val="000000"/>
              </a:solidFill>
              <a:latin typeface="Arial" charset="0"/>
            </a:endParaRPr>
          </a:p>
          <a:p>
            <a:pPr marL="742950" lvl="1" indent="-285750" eaLnBrk="1" hangingPunct="1">
              <a:spcBef>
                <a:spcPct val="20000"/>
              </a:spcBef>
              <a:buClr>
                <a:srgbClr val="104270"/>
              </a:buClr>
              <a:buFont typeface="Wingdings 2" pitchFamily="18" charset="2"/>
              <a:buNone/>
            </a:pPr>
            <a:endParaRPr lang="en-US"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4"/>
              </a:buBlip>
            </a:pPr>
            <a:endParaRPr lang="en-US"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4"/>
              </a:buBlip>
            </a:pPr>
            <a:endParaRPr lang="en-US"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4"/>
              </a:buBlip>
            </a:pPr>
            <a:endParaRPr lang="en-US" dirty="0">
              <a:solidFill>
                <a:srgbClr val="000000"/>
              </a:solidFill>
              <a:latin typeface="Arial" charset="0"/>
            </a:endParaRPr>
          </a:p>
          <a:p>
            <a:pPr marL="742950" lvl="1" indent="-285750" eaLnBrk="1" hangingPunct="1">
              <a:spcBef>
                <a:spcPct val="20000"/>
              </a:spcBef>
              <a:buClr>
                <a:srgbClr val="104270"/>
              </a:buClr>
              <a:buFont typeface="Wingdings 2" pitchFamily="18" charset="2"/>
              <a:buNone/>
            </a:pPr>
            <a:endParaRPr lang="en-US" dirty="0">
              <a:solidFill>
                <a:srgbClr val="000000"/>
              </a:solidFill>
              <a:latin typeface="Arial" charset="0"/>
            </a:endParaRPr>
          </a:p>
          <a:p>
            <a:pPr marL="742950" lvl="1" indent="-285750" eaLnBrk="1" hangingPunct="1">
              <a:spcBef>
                <a:spcPct val="20000"/>
              </a:spcBef>
              <a:buClr>
                <a:srgbClr val="104270"/>
              </a:buClr>
              <a:buFont typeface="Wingdings 2" pitchFamily="18" charset="2"/>
              <a:buNone/>
            </a:pPr>
            <a:endParaRPr lang="en-US"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4"/>
              </a:buBlip>
            </a:pPr>
            <a:r>
              <a:rPr lang="en-US" dirty="0">
                <a:solidFill>
                  <a:srgbClr val="000000"/>
                </a:solidFill>
                <a:latin typeface="Arial" charset="0"/>
              </a:rPr>
              <a:t>After initial pass, accuracy evaluated and back propagation through the network changing weights for next pass</a:t>
            </a:r>
          </a:p>
          <a:p>
            <a:pPr marL="742950" lvl="1" indent="-285750" eaLnBrk="1" hangingPunct="1">
              <a:spcBef>
                <a:spcPct val="20000"/>
              </a:spcBef>
              <a:buClr>
                <a:srgbClr val="104270"/>
              </a:buClr>
              <a:buFont typeface="Wingdings 2" pitchFamily="18" charset="2"/>
              <a:buBlip>
                <a:blip r:embed="rId4"/>
              </a:buBlip>
            </a:pPr>
            <a:r>
              <a:rPr lang="en-US" dirty="0">
                <a:solidFill>
                  <a:srgbClr val="000000"/>
                </a:solidFill>
                <a:latin typeface="Arial" charset="0"/>
              </a:rPr>
              <a:t>Repeated until apparent answers (delta) are small—beware, this could be sub optimal solution</a:t>
            </a:r>
          </a:p>
          <a:p>
            <a:pPr marL="742950" lvl="1" indent="-285750" eaLnBrk="1" hangingPunct="1">
              <a:spcBef>
                <a:spcPct val="20000"/>
              </a:spcBef>
              <a:buClr>
                <a:srgbClr val="104270"/>
              </a:buClr>
              <a:buFont typeface="Wingdings 2" pitchFamily="18" charset="2"/>
              <a:buNone/>
            </a:pPr>
            <a:endParaRPr lang="en-US"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4"/>
              </a:buBlip>
            </a:pPr>
            <a:endParaRPr lang="en-US" dirty="0">
              <a:solidFill>
                <a:srgbClr val="000000"/>
              </a:solidFill>
              <a:latin typeface="Arial" charset="0"/>
            </a:endParaRPr>
          </a:p>
        </p:txBody>
      </p:sp>
      <p:grpSp>
        <p:nvGrpSpPr>
          <p:cNvPr id="2" name="Group 13"/>
          <p:cNvGrpSpPr>
            <a:grpSpLocks/>
          </p:cNvGrpSpPr>
          <p:nvPr/>
        </p:nvGrpSpPr>
        <p:grpSpPr bwMode="auto">
          <a:xfrm>
            <a:off x="2819400" y="3419475"/>
            <a:ext cx="5440363" cy="1000125"/>
            <a:chOff x="677" y="2346"/>
            <a:chExt cx="3427" cy="630"/>
          </a:xfrm>
        </p:grpSpPr>
        <p:sp>
          <p:nvSpPr>
            <p:cNvPr id="1045" name="Oval 14"/>
            <p:cNvSpPr>
              <a:spLocks noChangeArrowheads="1"/>
            </p:cNvSpPr>
            <p:nvPr/>
          </p:nvSpPr>
          <p:spPr bwMode="auto">
            <a:xfrm>
              <a:off x="1440" y="2414"/>
              <a:ext cx="1584" cy="498"/>
            </a:xfrm>
            <a:prstGeom prst="ellipse">
              <a:avLst/>
            </a:prstGeom>
            <a:solidFill>
              <a:srgbClr val="FFFFFF"/>
            </a:solidFill>
            <a:ln w="9525">
              <a:solidFill>
                <a:srgbClr val="000000"/>
              </a:solidFill>
              <a:round/>
              <a:headEnd/>
              <a:tailEnd/>
            </a:ln>
          </p:spPr>
          <p:txBody>
            <a:bodyPr>
              <a:spAutoFit/>
            </a:bodyPr>
            <a:lstStyle/>
            <a:p>
              <a:endParaRPr lang="en-US" sz="1200"/>
            </a:p>
            <a:p>
              <a:endParaRPr lang="en-US" sz="2000"/>
            </a:p>
          </p:txBody>
        </p:sp>
        <p:sp>
          <p:nvSpPr>
            <p:cNvPr id="1046" name="Line 15"/>
            <p:cNvSpPr>
              <a:spLocks noChangeShapeType="1"/>
            </p:cNvSpPr>
            <p:nvPr/>
          </p:nvSpPr>
          <p:spPr bwMode="auto">
            <a:xfrm>
              <a:off x="864" y="2460"/>
              <a:ext cx="504" cy="72"/>
            </a:xfrm>
            <a:prstGeom prst="line">
              <a:avLst/>
            </a:prstGeom>
            <a:noFill/>
            <a:ln w="9525">
              <a:solidFill>
                <a:srgbClr val="000000"/>
              </a:solidFill>
              <a:round/>
              <a:headEnd/>
              <a:tailEnd type="triangle" w="med" len="med"/>
            </a:ln>
          </p:spPr>
          <p:txBody>
            <a:bodyPr/>
            <a:lstStyle/>
            <a:p>
              <a:endParaRPr lang="en-US"/>
            </a:p>
          </p:txBody>
        </p:sp>
        <p:sp>
          <p:nvSpPr>
            <p:cNvPr id="1047" name="Line 16"/>
            <p:cNvSpPr>
              <a:spLocks noChangeShapeType="1"/>
            </p:cNvSpPr>
            <p:nvPr/>
          </p:nvSpPr>
          <p:spPr bwMode="auto">
            <a:xfrm>
              <a:off x="864" y="2604"/>
              <a:ext cx="504" cy="72"/>
            </a:xfrm>
            <a:prstGeom prst="line">
              <a:avLst/>
            </a:prstGeom>
            <a:noFill/>
            <a:ln w="9525">
              <a:solidFill>
                <a:srgbClr val="000000"/>
              </a:solidFill>
              <a:round/>
              <a:headEnd/>
              <a:tailEnd type="triangle" w="med" len="med"/>
            </a:ln>
          </p:spPr>
          <p:txBody>
            <a:bodyPr/>
            <a:lstStyle/>
            <a:p>
              <a:endParaRPr lang="en-US"/>
            </a:p>
          </p:txBody>
        </p:sp>
        <p:sp>
          <p:nvSpPr>
            <p:cNvPr id="1048" name="Line 17"/>
            <p:cNvSpPr>
              <a:spLocks noChangeShapeType="1"/>
            </p:cNvSpPr>
            <p:nvPr/>
          </p:nvSpPr>
          <p:spPr bwMode="auto">
            <a:xfrm flipV="1">
              <a:off x="864" y="2820"/>
              <a:ext cx="504" cy="72"/>
            </a:xfrm>
            <a:prstGeom prst="line">
              <a:avLst/>
            </a:prstGeom>
            <a:noFill/>
            <a:ln w="9525">
              <a:solidFill>
                <a:srgbClr val="000000"/>
              </a:solidFill>
              <a:round/>
              <a:headEnd/>
              <a:tailEnd type="triangle" w="med" len="med"/>
            </a:ln>
          </p:spPr>
          <p:txBody>
            <a:bodyPr/>
            <a:lstStyle/>
            <a:p>
              <a:endParaRPr lang="en-US"/>
            </a:p>
          </p:txBody>
        </p:sp>
        <p:sp>
          <p:nvSpPr>
            <p:cNvPr id="1049" name="Line 18"/>
            <p:cNvSpPr>
              <a:spLocks noChangeShapeType="1"/>
            </p:cNvSpPr>
            <p:nvPr/>
          </p:nvSpPr>
          <p:spPr bwMode="auto">
            <a:xfrm>
              <a:off x="3096" y="2676"/>
              <a:ext cx="288" cy="0"/>
            </a:xfrm>
            <a:prstGeom prst="line">
              <a:avLst/>
            </a:prstGeom>
            <a:noFill/>
            <a:ln w="9525">
              <a:solidFill>
                <a:srgbClr val="000000"/>
              </a:solidFill>
              <a:round/>
              <a:headEnd/>
              <a:tailEnd type="triangle" w="med" len="med"/>
            </a:ln>
          </p:spPr>
          <p:txBody>
            <a:bodyPr/>
            <a:lstStyle/>
            <a:p>
              <a:endParaRPr lang="en-US"/>
            </a:p>
          </p:txBody>
        </p:sp>
        <p:sp>
          <p:nvSpPr>
            <p:cNvPr id="1050" name="Line 19"/>
            <p:cNvSpPr>
              <a:spLocks noChangeShapeType="1"/>
            </p:cNvSpPr>
            <p:nvPr/>
          </p:nvSpPr>
          <p:spPr bwMode="auto">
            <a:xfrm flipV="1">
              <a:off x="3672" y="2460"/>
              <a:ext cx="360" cy="144"/>
            </a:xfrm>
            <a:prstGeom prst="line">
              <a:avLst/>
            </a:prstGeom>
            <a:noFill/>
            <a:ln w="9525">
              <a:solidFill>
                <a:srgbClr val="000000"/>
              </a:solidFill>
              <a:round/>
              <a:headEnd/>
              <a:tailEnd type="triangle" w="med" len="med"/>
            </a:ln>
          </p:spPr>
          <p:txBody>
            <a:bodyPr/>
            <a:lstStyle/>
            <a:p>
              <a:endParaRPr lang="en-US"/>
            </a:p>
          </p:txBody>
        </p:sp>
        <p:sp>
          <p:nvSpPr>
            <p:cNvPr id="1051" name="Line 20"/>
            <p:cNvSpPr>
              <a:spLocks noChangeShapeType="1"/>
            </p:cNvSpPr>
            <p:nvPr/>
          </p:nvSpPr>
          <p:spPr bwMode="auto">
            <a:xfrm>
              <a:off x="3672" y="2676"/>
              <a:ext cx="432" cy="0"/>
            </a:xfrm>
            <a:prstGeom prst="line">
              <a:avLst/>
            </a:prstGeom>
            <a:noFill/>
            <a:ln w="9525">
              <a:solidFill>
                <a:srgbClr val="000000"/>
              </a:solidFill>
              <a:round/>
              <a:headEnd/>
              <a:tailEnd type="triangle" w="med" len="med"/>
            </a:ln>
          </p:spPr>
          <p:txBody>
            <a:bodyPr/>
            <a:lstStyle/>
            <a:p>
              <a:endParaRPr lang="en-US"/>
            </a:p>
          </p:txBody>
        </p:sp>
        <p:sp>
          <p:nvSpPr>
            <p:cNvPr id="1052" name="Line 21"/>
            <p:cNvSpPr>
              <a:spLocks noChangeShapeType="1"/>
            </p:cNvSpPr>
            <p:nvPr/>
          </p:nvSpPr>
          <p:spPr bwMode="auto">
            <a:xfrm>
              <a:off x="3672" y="2748"/>
              <a:ext cx="432" cy="144"/>
            </a:xfrm>
            <a:prstGeom prst="line">
              <a:avLst/>
            </a:prstGeom>
            <a:noFill/>
            <a:ln w="9525">
              <a:solidFill>
                <a:srgbClr val="000000"/>
              </a:solidFill>
              <a:round/>
              <a:headEnd/>
              <a:tailEnd type="triangle" w="med" len="med"/>
            </a:ln>
          </p:spPr>
          <p:txBody>
            <a:bodyPr/>
            <a:lstStyle/>
            <a:p>
              <a:endParaRPr lang="en-US"/>
            </a:p>
          </p:txBody>
        </p:sp>
        <p:grpSp>
          <p:nvGrpSpPr>
            <p:cNvPr id="3" name="Group 22"/>
            <p:cNvGrpSpPr>
              <a:grpSpLocks/>
            </p:cNvGrpSpPr>
            <p:nvPr/>
          </p:nvGrpSpPr>
          <p:grpSpPr bwMode="auto">
            <a:xfrm>
              <a:off x="1652" y="2562"/>
              <a:ext cx="1064" cy="318"/>
              <a:chOff x="1652" y="2562"/>
              <a:chExt cx="1064" cy="318"/>
            </a:xfrm>
          </p:grpSpPr>
          <p:graphicFrame>
            <p:nvGraphicFramePr>
              <p:cNvPr id="1028" name="Object 23"/>
              <p:cNvGraphicFramePr>
                <a:graphicFrameLocks noChangeAspect="1"/>
              </p:cNvGraphicFramePr>
              <p:nvPr/>
            </p:nvGraphicFramePr>
            <p:xfrm>
              <a:off x="1652" y="2562"/>
              <a:ext cx="606" cy="318"/>
            </p:xfrm>
            <a:graphic>
              <a:graphicData uri="http://schemas.openxmlformats.org/presentationml/2006/ole">
                <mc:AlternateContent xmlns:mc="http://schemas.openxmlformats.org/markup-compatibility/2006">
                  <mc:Choice xmlns:v="urn:schemas-microsoft-com:vml" Requires="v">
                    <p:oleObj spid="_x0000_s1047" name="Equation" r:id="rId5" imgW="317087" imgH="164885" progId="Equation.3">
                      <p:embed/>
                    </p:oleObj>
                  </mc:Choice>
                  <mc:Fallback>
                    <p:oleObj name="Equation" r:id="rId5" imgW="317087" imgH="164885" progId="Equation.3">
                      <p:embed/>
                      <p:pic>
                        <p:nvPicPr>
                          <p:cNvPr id="0" name="Object 2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52" y="2562"/>
                            <a:ext cx="606" cy="31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054" name="Picture 24"/>
              <p:cNvPicPr>
                <a:picLocks noChangeAspect="1" noChangeArrowheads="1"/>
              </p:cNvPicPr>
              <p:nvPr/>
            </p:nvPicPr>
            <p:blipFill>
              <a:blip r:embed="rId7"/>
              <a:srcRect/>
              <a:stretch>
                <a:fillRect/>
              </a:stretch>
            </p:blipFill>
            <p:spPr bwMode="auto">
              <a:xfrm>
                <a:off x="2294" y="2579"/>
                <a:ext cx="422" cy="268"/>
              </a:xfrm>
              <a:prstGeom prst="rect">
                <a:avLst/>
              </a:prstGeom>
              <a:noFill/>
              <a:ln w="9525">
                <a:noFill/>
                <a:miter lim="800000"/>
                <a:headEnd/>
                <a:tailEnd/>
              </a:ln>
            </p:spPr>
          </p:pic>
        </p:grpSp>
        <p:graphicFrame>
          <p:nvGraphicFramePr>
            <p:cNvPr id="1026" name="Object 25"/>
            <p:cNvGraphicFramePr>
              <a:graphicFrameLocks noChangeAspect="1"/>
            </p:cNvGraphicFramePr>
            <p:nvPr/>
          </p:nvGraphicFramePr>
          <p:xfrm>
            <a:off x="677" y="2346"/>
            <a:ext cx="132" cy="630"/>
          </p:xfrm>
          <a:graphic>
            <a:graphicData uri="http://schemas.openxmlformats.org/presentationml/2006/ole">
              <mc:AlternateContent xmlns:mc="http://schemas.openxmlformats.org/markup-compatibility/2006">
                <mc:Choice xmlns:v="urn:schemas-microsoft-com:vml" Requires="v">
                  <p:oleObj spid="_x0000_s1048" name="Equation" r:id="rId8" imgW="190500" imgH="914400" progId="Equation.3">
                    <p:embed/>
                  </p:oleObj>
                </mc:Choice>
                <mc:Fallback>
                  <p:oleObj name="Equation" r:id="rId8" imgW="190500" imgH="914400" progId="Equation.3">
                    <p:embed/>
                    <p:pic>
                      <p:nvPicPr>
                        <p:cNvPr id="0" name="Object 2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77" y="2346"/>
                          <a:ext cx="132" cy="630"/>
                        </a:xfrm>
                        <a:prstGeom prst="rect">
                          <a:avLst/>
                        </a:prstGeom>
                        <a:solidFill>
                          <a:schemeClr val="tx1"/>
                        </a:solidFill>
                      </p:spPr>
                    </p:pic>
                  </p:oleObj>
                </mc:Fallback>
              </mc:AlternateContent>
            </a:graphicData>
          </a:graphic>
        </p:graphicFrame>
        <p:graphicFrame>
          <p:nvGraphicFramePr>
            <p:cNvPr id="1027" name="Object 26"/>
            <p:cNvGraphicFramePr>
              <a:graphicFrameLocks noChangeAspect="1"/>
            </p:cNvGraphicFramePr>
            <p:nvPr/>
          </p:nvGraphicFramePr>
          <p:xfrm>
            <a:off x="3453" y="2592"/>
            <a:ext cx="126" cy="156"/>
          </p:xfrm>
          <a:graphic>
            <a:graphicData uri="http://schemas.openxmlformats.org/presentationml/2006/ole">
              <mc:AlternateContent xmlns:mc="http://schemas.openxmlformats.org/markup-compatibility/2006">
                <mc:Choice xmlns:v="urn:schemas-microsoft-com:vml" Requires="v">
                  <p:oleObj spid="_x0000_s1049" name="Equation" r:id="rId10" imgW="139579" imgH="164957" progId="Equation.3">
                    <p:embed/>
                  </p:oleObj>
                </mc:Choice>
                <mc:Fallback>
                  <p:oleObj name="Equation" r:id="rId10" imgW="139579" imgH="164957" progId="Equation.3">
                    <p:embed/>
                    <p:pic>
                      <p:nvPicPr>
                        <p:cNvPr id="0" name="Object 2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453" y="2592"/>
                          <a:ext cx="126" cy="156"/>
                        </a:xfrm>
                        <a:prstGeom prst="rect">
                          <a:avLst/>
                        </a:prstGeom>
                        <a:solidFill>
                          <a:schemeClr val="tx1"/>
                        </a:solidFill>
                      </p:spPr>
                    </p:pic>
                  </p:oleObj>
                </mc:Fallback>
              </mc:AlternateContent>
            </a:graphicData>
          </a:graphic>
        </p:graphicFrame>
      </p:grpSp>
      <p:sp>
        <p:nvSpPr>
          <p:cNvPr id="1033" name="Text Box 27"/>
          <p:cNvSpPr txBox="1">
            <a:spLocks noChangeArrowheads="1"/>
          </p:cNvSpPr>
          <p:nvPr/>
        </p:nvSpPr>
        <p:spPr bwMode="auto">
          <a:xfrm>
            <a:off x="2819400" y="4738688"/>
            <a:ext cx="2209800" cy="366712"/>
          </a:xfrm>
          <a:prstGeom prst="rect">
            <a:avLst/>
          </a:prstGeom>
          <a:noFill/>
          <a:ln w="9525" algn="ctr">
            <a:noFill/>
            <a:miter lim="800000"/>
            <a:headEnd/>
            <a:tailEnd/>
          </a:ln>
        </p:spPr>
        <p:txBody>
          <a:bodyPr>
            <a:spAutoFit/>
          </a:bodyPr>
          <a:lstStyle/>
          <a:p>
            <a:pPr>
              <a:spcBef>
                <a:spcPct val="50000"/>
              </a:spcBef>
            </a:pPr>
            <a:r>
              <a:rPr lang="en-US" sz="1400" b="1">
                <a:solidFill>
                  <a:srgbClr val="FF3300"/>
                </a:solidFill>
              </a:rPr>
              <a:t>Combination Function</a:t>
            </a:r>
            <a:r>
              <a:rPr lang="en-US"/>
              <a:t> </a:t>
            </a:r>
            <a:endParaRPr lang="en-US" sz="1400"/>
          </a:p>
        </p:txBody>
      </p:sp>
      <p:sp>
        <p:nvSpPr>
          <p:cNvPr id="1034" name="Text Box 28"/>
          <p:cNvSpPr txBox="1">
            <a:spLocks noChangeArrowheads="1"/>
          </p:cNvSpPr>
          <p:nvPr/>
        </p:nvSpPr>
        <p:spPr bwMode="auto">
          <a:xfrm>
            <a:off x="5321300" y="4713288"/>
            <a:ext cx="3289300" cy="369887"/>
          </a:xfrm>
          <a:prstGeom prst="rect">
            <a:avLst/>
          </a:prstGeom>
          <a:noFill/>
          <a:ln w="9525" algn="ctr">
            <a:noFill/>
            <a:miter lim="800000"/>
            <a:headEnd/>
            <a:tailEnd/>
          </a:ln>
        </p:spPr>
        <p:txBody>
          <a:bodyPr>
            <a:spAutoFit/>
          </a:bodyPr>
          <a:lstStyle/>
          <a:p>
            <a:pPr algn="ctr">
              <a:spcBef>
                <a:spcPct val="50000"/>
              </a:spcBef>
            </a:pPr>
            <a:r>
              <a:rPr lang="en-US" sz="1400" b="1">
                <a:solidFill>
                  <a:srgbClr val="FF3300"/>
                </a:solidFill>
              </a:rPr>
              <a:t>Transform (Usually a Sigmoid) </a:t>
            </a:r>
            <a:r>
              <a:rPr lang="en-US"/>
              <a:t> </a:t>
            </a:r>
            <a:endParaRPr lang="en-US" sz="1400"/>
          </a:p>
        </p:txBody>
      </p:sp>
      <p:sp>
        <p:nvSpPr>
          <p:cNvPr id="1035" name="Line 29"/>
          <p:cNvSpPr>
            <a:spLocks noChangeShapeType="1"/>
          </p:cNvSpPr>
          <p:nvPr/>
        </p:nvSpPr>
        <p:spPr bwMode="auto">
          <a:xfrm flipV="1">
            <a:off x="3886200" y="4205288"/>
            <a:ext cx="609600" cy="609600"/>
          </a:xfrm>
          <a:prstGeom prst="line">
            <a:avLst/>
          </a:prstGeom>
          <a:noFill/>
          <a:ln w="38100">
            <a:solidFill>
              <a:srgbClr val="1102D0"/>
            </a:solidFill>
            <a:round/>
            <a:headEnd/>
            <a:tailEnd type="triangle" w="med" len="med"/>
          </a:ln>
        </p:spPr>
        <p:txBody>
          <a:bodyPr wrap="none"/>
          <a:lstStyle/>
          <a:p>
            <a:endParaRPr lang="en-US"/>
          </a:p>
        </p:txBody>
      </p:sp>
      <p:sp>
        <p:nvSpPr>
          <p:cNvPr id="1036" name="Line 30"/>
          <p:cNvSpPr>
            <a:spLocks noChangeShapeType="1"/>
          </p:cNvSpPr>
          <p:nvPr/>
        </p:nvSpPr>
        <p:spPr bwMode="auto">
          <a:xfrm flipH="1" flipV="1">
            <a:off x="5715000" y="4205288"/>
            <a:ext cx="609600" cy="609600"/>
          </a:xfrm>
          <a:prstGeom prst="line">
            <a:avLst/>
          </a:prstGeom>
          <a:noFill/>
          <a:ln w="38100">
            <a:solidFill>
              <a:srgbClr val="1102D0"/>
            </a:solidFill>
            <a:round/>
            <a:headEnd/>
            <a:tailEnd type="triangle" w="med" len="med"/>
          </a:ln>
        </p:spPr>
        <p:txBody>
          <a:bodyPr wrap="none"/>
          <a:lstStyle/>
          <a:p>
            <a:endParaRPr lang="en-US"/>
          </a:p>
        </p:txBody>
      </p:sp>
      <p:sp>
        <p:nvSpPr>
          <p:cNvPr id="1037" name="Line 31"/>
          <p:cNvSpPr>
            <a:spLocks noChangeShapeType="1"/>
          </p:cNvSpPr>
          <p:nvPr/>
        </p:nvSpPr>
        <p:spPr bwMode="auto">
          <a:xfrm>
            <a:off x="3962400" y="3138488"/>
            <a:ext cx="0" cy="1447800"/>
          </a:xfrm>
          <a:prstGeom prst="line">
            <a:avLst/>
          </a:prstGeom>
          <a:noFill/>
          <a:ln w="38100">
            <a:solidFill>
              <a:srgbClr val="149C02"/>
            </a:solidFill>
            <a:round/>
            <a:headEnd/>
            <a:tailEnd/>
          </a:ln>
        </p:spPr>
        <p:txBody>
          <a:bodyPr wrap="none"/>
          <a:lstStyle/>
          <a:p>
            <a:endParaRPr lang="en-US"/>
          </a:p>
        </p:txBody>
      </p:sp>
      <p:sp>
        <p:nvSpPr>
          <p:cNvPr id="1038" name="Line 32"/>
          <p:cNvSpPr>
            <a:spLocks noChangeShapeType="1"/>
          </p:cNvSpPr>
          <p:nvPr/>
        </p:nvSpPr>
        <p:spPr bwMode="auto">
          <a:xfrm>
            <a:off x="6680200" y="3138488"/>
            <a:ext cx="0" cy="1447800"/>
          </a:xfrm>
          <a:prstGeom prst="line">
            <a:avLst/>
          </a:prstGeom>
          <a:noFill/>
          <a:ln w="38100">
            <a:solidFill>
              <a:srgbClr val="149C02"/>
            </a:solidFill>
            <a:round/>
            <a:headEnd/>
            <a:tailEnd/>
          </a:ln>
        </p:spPr>
        <p:txBody>
          <a:bodyPr wrap="none"/>
          <a:lstStyle/>
          <a:p>
            <a:endParaRPr lang="en-US"/>
          </a:p>
        </p:txBody>
      </p:sp>
      <p:sp>
        <p:nvSpPr>
          <p:cNvPr id="1039" name="Text Box 34"/>
          <p:cNvSpPr txBox="1">
            <a:spLocks noChangeArrowheads="1"/>
          </p:cNvSpPr>
          <p:nvPr/>
        </p:nvSpPr>
        <p:spPr bwMode="auto">
          <a:xfrm>
            <a:off x="4191000" y="3062288"/>
            <a:ext cx="2209800" cy="366712"/>
          </a:xfrm>
          <a:prstGeom prst="rect">
            <a:avLst/>
          </a:prstGeom>
          <a:noFill/>
          <a:ln w="9525" algn="ctr">
            <a:noFill/>
            <a:miter lim="800000"/>
            <a:headEnd/>
            <a:tailEnd/>
          </a:ln>
        </p:spPr>
        <p:txBody>
          <a:bodyPr>
            <a:spAutoFit/>
          </a:bodyPr>
          <a:lstStyle/>
          <a:p>
            <a:pPr algn="ctr">
              <a:spcBef>
                <a:spcPct val="50000"/>
              </a:spcBef>
            </a:pPr>
            <a:r>
              <a:rPr lang="en-US" sz="1400" b="1">
                <a:solidFill>
                  <a:srgbClr val="FF3300"/>
                </a:solidFill>
              </a:rPr>
              <a:t>Hidden Layer</a:t>
            </a:r>
            <a:r>
              <a:rPr lang="en-US"/>
              <a:t> </a:t>
            </a:r>
            <a:endParaRPr lang="en-US" sz="1400"/>
          </a:p>
        </p:txBody>
      </p:sp>
      <p:sp>
        <p:nvSpPr>
          <p:cNvPr id="1040" name="Text Box 35"/>
          <p:cNvSpPr txBox="1">
            <a:spLocks noChangeArrowheads="1"/>
          </p:cNvSpPr>
          <p:nvPr/>
        </p:nvSpPr>
        <p:spPr bwMode="auto">
          <a:xfrm>
            <a:off x="2133600" y="3076575"/>
            <a:ext cx="2209800" cy="366713"/>
          </a:xfrm>
          <a:prstGeom prst="rect">
            <a:avLst/>
          </a:prstGeom>
          <a:noFill/>
          <a:ln w="9525" algn="ctr">
            <a:noFill/>
            <a:miter lim="800000"/>
            <a:headEnd/>
            <a:tailEnd/>
          </a:ln>
        </p:spPr>
        <p:txBody>
          <a:bodyPr>
            <a:spAutoFit/>
          </a:bodyPr>
          <a:lstStyle/>
          <a:p>
            <a:pPr algn="ctr">
              <a:spcBef>
                <a:spcPct val="50000"/>
              </a:spcBef>
            </a:pPr>
            <a:r>
              <a:rPr lang="en-US" sz="1400" b="1">
                <a:solidFill>
                  <a:srgbClr val="FF3300"/>
                </a:solidFill>
              </a:rPr>
              <a:t>Input Layer</a:t>
            </a:r>
            <a:r>
              <a:rPr lang="en-US"/>
              <a:t> </a:t>
            </a:r>
            <a:endParaRPr lang="en-US" sz="1400"/>
          </a:p>
        </p:txBody>
      </p:sp>
      <p:sp>
        <p:nvSpPr>
          <p:cNvPr id="1041" name="Text Box 36"/>
          <p:cNvSpPr txBox="1">
            <a:spLocks noChangeArrowheads="1"/>
          </p:cNvSpPr>
          <p:nvPr/>
        </p:nvSpPr>
        <p:spPr bwMode="auto">
          <a:xfrm>
            <a:off x="6400800" y="3062288"/>
            <a:ext cx="2209800" cy="366712"/>
          </a:xfrm>
          <a:prstGeom prst="rect">
            <a:avLst/>
          </a:prstGeom>
          <a:noFill/>
          <a:ln w="9525" algn="ctr">
            <a:noFill/>
            <a:miter lim="800000"/>
            <a:headEnd/>
            <a:tailEnd/>
          </a:ln>
        </p:spPr>
        <p:txBody>
          <a:bodyPr>
            <a:spAutoFit/>
          </a:bodyPr>
          <a:lstStyle/>
          <a:p>
            <a:pPr algn="ctr">
              <a:spcBef>
                <a:spcPct val="50000"/>
              </a:spcBef>
            </a:pPr>
            <a:r>
              <a:rPr lang="en-US" sz="1400" b="1">
                <a:solidFill>
                  <a:srgbClr val="FF3300"/>
                </a:solidFill>
              </a:rPr>
              <a:t>Output Layer</a:t>
            </a:r>
            <a:r>
              <a:rPr lang="en-US"/>
              <a:t> </a:t>
            </a:r>
            <a:endParaRPr lang="en-US" sz="1400"/>
          </a:p>
        </p:txBody>
      </p:sp>
      <p:sp>
        <p:nvSpPr>
          <p:cNvPr id="1044" name="Text Box 11"/>
          <p:cNvSpPr txBox="1">
            <a:spLocks noChangeArrowheads="1"/>
          </p:cNvSpPr>
          <p:nvPr/>
        </p:nvSpPr>
        <p:spPr bwMode="auto">
          <a:xfrm>
            <a:off x="457200" y="6248400"/>
            <a:ext cx="2514600" cy="307975"/>
          </a:xfrm>
          <a:prstGeom prst="rect">
            <a:avLst/>
          </a:prstGeom>
          <a:noFill/>
          <a:ln w="9525" algn="ctr">
            <a:noFill/>
            <a:miter lim="800000"/>
            <a:headEnd/>
            <a:tailEnd/>
          </a:ln>
        </p:spPr>
        <p:txBody>
          <a:bodyPr>
            <a:spAutoFit/>
          </a:bodyPr>
          <a:lstStyle/>
          <a:p>
            <a:pPr>
              <a:spcBef>
                <a:spcPct val="50000"/>
              </a:spcBef>
            </a:pPr>
            <a:r>
              <a:rPr lang="en-US" sz="1400" dirty="0">
                <a:solidFill>
                  <a:schemeClr val="bg1">
                    <a:lumMod val="50000"/>
                  </a:schemeClr>
                </a:solidFill>
              </a:rPr>
              <a:t>Adapted from Larose</a:t>
            </a:r>
          </a:p>
        </p:txBody>
      </p:sp>
      <p:sp>
        <p:nvSpPr>
          <p:cNvPr id="31" name="Date Placeholder 3"/>
          <p:cNvSpPr>
            <a:spLocks noGrp="1"/>
          </p:cNvSpPr>
          <p:nvPr>
            <p:ph type="dt" sz="half" idx="10"/>
          </p:nvPr>
        </p:nvSpPr>
        <p:spPr>
          <a:xfrm>
            <a:off x="457200" y="6553200"/>
            <a:ext cx="4081128" cy="212725"/>
          </a:xfrm>
        </p:spPr>
        <p:txBody>
          <a:bodyPr/>
          <a:lstStyle/>
          <a:p>
            <a:r>
              <a:rPr lang="en-US" dirty="0" smtClean="0"/>
              <a:t>Prepared by David Douglas, University of Arkansas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p:txBody>
          <a:bodyPr/>
          <a:lstStyle/>
          <a:p>
            <a:pPr eaLnBrk="1" hangingPunct="1"/>
            <a:r>
              <a:rPr lang="en-US" sz="4000" b="1" smtClean="0"/>
              <a:t>Neural Networks </a:t>
            </a:r>
            <a:r>
              <a:rPr lang="en-US" sz="1200" b="1" smtClean="0"/>
              <a:t>(Cont)</a:t>
            </a:r>
            <a:endParaRPr lang="en-US" sz="4000" b="1" smtClean="0"/>
          </a:p>
        </p:txBody>
      </p:sp>
      <p:sp>
        <p:nvSpPr>
          <p:cNvPr id="1030" name="Rectangle 3"/>
          <p:cNvSpPr>
            <a:spLocks noGrp="1" noChangeArrowheads="1"/>
          </p:cNvSpPr>
          <p:nvPr>
            <p:ph idx="1"/>
          </p:nvPr>
        </p:nvSpPr>
        <p:spPr/>
        <p:txBody>
          <a:bodyPr/>
          <a:lstStyle/>
          <a:p>
            <a:pPr eaLnBrk="1" hangingPunct="1">
              <a:buFont typeface="Wingdings 2" pitchFamily="18" charset="2"/>
              <a:buNone/>
            </a:pPr>
            <a:endParaRPr lang="en-US" sz="2400" smtClean="0"/>
          </a:p>
          <a:p>
            <a:pPr lvl="1" eaLnBrk="1" hangingPunct="1"/>
            <a:endParaRPr lang="en-US" sz="2100" smtClean="0"/>
          </a:p>
          <a:p>
            <a:pPr lvl="1" eaLnBrk="1" hangingPunct="1"/>
            <a:endParaRPr lang="en-US" sz="2100" smtClean="0"/>
          </a:p>
        </p:txBody>
      </p:sp>
      <p:sp>
        <p:nvSpPr>
          <p:cNvPr id="31" name="Date Placeholder 3"/>
          <p:cNvSpPr>
            <a:spLocks noGrp="1"/>
          </p:cNvSpPr>
          <p:nvPr>
            <p:ph type="dt" sz="half" idx="10"/>
          </p:nvPr>
        </p:nvSpPr>
        <p:spPr/>
        <p:txBody>
          <a:bodyPr/>
          <a:lstStyle/>
          <a:p>
            <a:r>
              <a:rPr lang="en-US" dirty="0" smtClean="0"/>
              <a:t>Prepared by David Douglas, University of Arkansas</a:t>
            </a:r>
            <a:endParaRPr lang="en-US" dirty="0"/>
          </a:p>
        </p:txBody>
      </p:sp>
      <p:sp>
        <p:nvSpPr>
          <p:cNvPr id="32" name="Footer Placeholder 8"/>
          <p:cNvSpPr>
            <a:spLocks noGrp="1"/>
          </p:cNvSpPr>
          <p:nvPr>
            <p:ph type="ftr" sz="quarter" idx="11"/>
          </p:nvPr>
        </p:nvSpPr>
        <p:spPr>
          <a:noFill/>
        </p:spPr>
        <p:txBody>
          <a:bodyPr/>
          <a:lstStyle/>
          <a:p>
            <a:r>
              <a:rPr lang="en-US" dirty="0" smtClean="0"/>
              <a:t>Hosted by the University of Arkansas</a:t>
            </a:r>
          </a:p>
        </p:txBody>
      </p:sp>
      <p:sp>
        <p:nvSpPr>
          <p:cNvPr id="1042" name="Slide Number Placeholder 28"/>
          <p:cNvSpPr>
            <a:spLocks noGrp="1"/>
          </p:cNvSpPr>
          <p:nvPr>
            <p:ph type="sldNum" sz="quarter" idx="12"/>
          </p:nvPr>
        </p:nvSpPr>
        <p:spPr>
          <a:noFill/>
        </p:spPr>
        <p:txBody>
          <a:bodyPr/>
          <a:lstStyle/>
          <a:p>
            <a:fld id="{B7C37ECF-3293-410D-B49E-14428396F0F1}" type="slidenum">
              <a:rPr lang="en-US" smtClean="0"/>
              <a:pPr/>
              <a:t>6</a:t>
            </a:fld>
            <a:endParaRPr lang="en-US" smtClean="0"/>
          </a:p>
        </p:txBody>
      </p:sp>
      <p:sp>
        <p:nvSpPr>
          <p:cNvPr id="1031" name="Rectangle 11"/>
          <p:cNvSpPr>
            <a:spLocks noChangeArrowheads="1"/>
          </p:cNvSpPr>
          <p:nvPr/>
        </p:nvSpPr>
        <p:spPr bwMode="auto">
          <a:xfrm>
            <a:off x="1905000" y="1143000"/>
            <a:ext cx="7086600" cy="5029200"/>
          </a:xfrm>
          <a:prstGeom prst="rect">
            <a:avLst/>
          </a:prstGeom>
          <a:noFill/>
          <a:ln w="9525">
            <a:noFill/>
            <a:miter lim="800000"/>
            <a:headEnd/>
            <a:tailEnd/>
          </a:ln>
        </p:spPr>
        <p:txBody>
          <a:bodyPr/>
          <a:lstStyle/>
          <a:p>
            <a:pPr marL="742950" lvl="1" indent="-285750" eaLnBrk="1" hangingPunct="1">
              <a:spcBef>
                <a:spcPct val="20000"/>
              </a:spcBef>
              <a:buClr>
                <a:srgbClr val="104270"/>
              </a:buClr>
              <a:buFont typeface="Wingdings 2" pitchFamily="18" charset="2"/>
              <a:buBlip>
                <a:blip r:embed="rId4"/>
              </a:buBlip>
            </a:pPr>
            <a:r>
              <a:rPr lang="en-US" dirty="0">
                <a:solidFill>
                  <a:srgbClr val="000000"/>
                </a:solidFill>
                <a:latin typeface="Arial" charset="0"/>
              </a:rPr>
              <a:t>Inputs uses weights and a combination function to obtain a value for each neuron in the hidden layer</a:t>
            </a:r>
          </a:p>
          <a:p>
            <a:pPr marL="742950" lvl="1" indent="-285750" eaLnBrk="1" hangingPunct="1">
              <a:spcBef>
                <a:spcPct val="20000"/>
              </a:spcBef>
              <a:buClr>
                <a:srgbClr val="104270"/>
              </a:buClr>
              <a:buFont typeface="Wingdings 2" pitchFamily="18" charset="2"/>
              <a:buBlip>
                <a:blip r:embed="rId4"/>
              </a:buBlip>
            </a:pPr>
            <a:r>
              <a:rPr lang="en-US" dirty="0">
                <a:solidFill>
                  <a:srgbClr val="000000"/>
                </a:solidFill>
                <a:latin typeface="Arial" charset="0"/>
              </a:rPr>
              <a:t>Then a non-linear response is generated from each neuron in the hidden layer to the output </a:t>
            </a:r>
          </a:p>
          <a:p>
            <a:pPr marL="742950" lvl="1" indent="-285750" eaLnBrk="1" hangingPunct="1">
              <a:spcBef>
                <a:spcPct val="20000"/>
              </a:spcBef>
              <a:buClr>
                <a:srgbClr val="104270"/>
              </a:buClr>
              <a:buFont typeface="Wingdings 2" pitchFamily="18" charset="2"/>
              <a:buBlip>
                <a:blip r:embed="rId4"/>
              </a:buBlip>
            </a:pPr>
            <a:endParaRPr lang="en-US" dirty="0">
              <a:solidFill>
                <a:srgbClr val="000000"/>
              </a:solidFill>
              <a:latin typeface="Arial" charset="0"/>
            </a:endParaRPr>
          </a:p>
          <a:p>
            <a:pPr marL="742950" lvl="1" indent="-285750" eaLnBrk="1" hangingPunct="1">
              <a:spcBef>
                <a:spcPct val="20000"/>
              </a:spcBef>
              <a:buClr>
                <a:srgbClr val="104270"/>
              </a:buClr>
              <a:buFont typeface="Wingdings 2" pitchFamily="18" charset="2"/>
              <a:buNone/>
            </a:pPr>
            <a:r>
              <a:rPr lang="en-US" b="1" dirty="0">
                <a:solidFill>
                  <a:srgbClr val="FF3300"/>
                </a:solidFill>
              </a:rPr>
              <a:t>			      Activation Function</a:t>
            </a:r>
            <a:endParaRPr lang="en-US" dirty="0">
              <a:solidFill>
                <a:srgbClr val="000000"/>
              </a:solidFill>
              <a:latin typeface="Arial" charset="0"/>
            </a:endParaRPr>
          </a:p>
          <a:p>
            <a:pPr marL="742950" lvl="1" indent="-285750" eaLnBrk="1" hangingPunct="1">
              <a:spcBef>
                <a:spcPct val="20000"/>
              </a:spcBef>
              <a:buClr>
                <a:srgbClr val="104270"/>
              </a:buClr>
              <a:buFont typeface="Wingdings 2" pitchFamily="18" charset="2"/>
              <a:buNone/>
            </a:pPr>
            <a:endParaRPr lang="en-US"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4"/>
              </a:buBlip>
            </a:pPr>
            <a:endParaRPr lang="en-US"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4"/>
              </a:buBlip>
            </a:pPr>
            <a:endParaRPr lang="en-US"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4"/>
              </a:buBlip>
            </a:pPr>
            <a:endParaRPr lang="en-US" dirty="0">
              <a:solidFill>
                <a:srgbClr val="000000"/>
              </a:solidFill>
              <a:latin typeface="Arial" charset="0"/>
            </a:endParaRPr>
          </a:p>
          <a:p>
            <a:pPr marL="742950" lvl="1" indent="-285750" eaLnBrk="1" hangingPunct="1">
              <a:spcBef>
                <a:spcPct val="20000"/>
              </a:spcBef>
              <a:buClr>
                <a:srgbClr val="104270"/>
              </a:buClr>
              <a:buFont typeface="Wingdings 2" pitchFamily="18" charset="2"/>
              <a:buNone/>
            </a:pPr>
            <a:endParaRPr lang="en-US" dirty="0">
              <a:solidFill>
                <a:srgbClr val="000000"/>
              </a:solidFill>
              <a:latin typeface="Arial" charset="0"/>
            </a:endParaRPr>
          </a:p>
          <a:p>
            <a:pPr marL="742950" lvl="1" indent="-285750" eaLnBrk="1" hangingPunct="1">
              <a:spcBef>
                <a:spcPct val="20000"/>
              </a:spcBef>
              <a:buClr>
                <a:srgbClr val="104270"/>
              </a:buClr>
              <a:buFont typeface="Wingdings 2" pitchFamily="18" charset="2"/>
              <a:buNone/>
            </a:pPr>
            <a:endParaRPr lang="en-US"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4"/>
              </a:buBlip>
            </a:pPr>
            <a:r>
              <a:rPr lang="en-US" dirty="0">
                <a:solidFill>
                  <a:srgbClr val="000000"/>
                </a:solidFill>
                <a:latin typeface="Arial" charset="0"/>
              </a:rPr>
              <a:t>After initial pass, accuracy evaluated and back propagation through the network changing weights for next pass</a:t>
            </a:r>
          </a:p>
          <a:p>
            <a:pPr marL="742950" lvl="1" indent="-285750" eaLnBrk="1" hangingPunct="1">
              <a:spcBef>
                <a:spcPct val="20000"/>
              </a:spcBef>
              <a:buClr>
                <a:srgbClr val="104270"/>
              </a:buClr>
              <a:buFont typeface="Wingdings 2" pitchFamily="18" charset="2"/>
              <a:buBlip>
                <a:blip r:embed="rId4"/>
              </a:buBlip>
            </a:pPr>
            <a:r>
              <a:rPr lang="en-US" dirty="0">
                <a:solidFill>
                  <a:srgbClr val="000000"/>
                </a:solidFill>
                <a:latin typeface="Arial" charset="0"/>
              </a:rPr>
              <a:t>Repeated until apparent answers (delta) are small—beware, this could be sub optimal solution</a:t>
            </a:r>
          </a:p>
          <a:p>
            <a:pPr marL="742950" lvl="1" indent="-285750" eaLnBrk="1" hangingPunct="1">
              <a:spcBef>
                <a:spcPct val="20000"/>
              </a:spcBef>
              <a:buClr>
                <a:srgbClr val="104270"/>
              </a:buClr>
              <a:buFont typeface="Wingdings 2" pitchFamily="18" charset="2"/>
              <a:buNone/>
            </a:pPr>
            <a:endParaRPr lang="en-US"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4"/>
              </a:buBlip>
            </a:pPr>
            <a:endParaRPr lang="en-US" dirty="0">
              <a:solidFill>
                <a:srgbClr val="000000"/>
              </a:solidFill>
              <a:latin typeface="Arial" charset="0"/>
            </a:endParaRPr>
          </a:p>
        </p:txBody>
      </p:sp>
      <p:grpSp>
        <p:nvGrpSpPr>
          <p:cNvPr id="2" name="Group 13"/>
          <p:cNvGrpSpPr>
            <a:grpSpLocks/>
          </p:cNvGrpSpPr>
          <p:nvPr/>
        </p:nvGrpSpPr>
        <p:grpSpPr bwMode="auto">
          <a:xfrm>
            <a:off x="2819400" y="3419475"/>
            <a:ext cx="5440363" cy="1000125"/>
            <a:chOff x="677" y="2346"/>
            <a:chExt cx="3427" cy="630"/>
          </a:xfrm>
        </p:grpSpPr>
        <p:sp>
          <p:nvSpPr>
            <p:cNvPr id="1045" name="Oval 14"/>
            <p:cNvSpPr>
              <a:spLocks noChangeArrowheads="1"/>
            </p:cNvSpPr>
            <p:nvPr/>
          </p:nvSpPr>
          <p:spPr bwMode="auto">
            <a:xfrm>
              <a:off x="1440" y="2414"/>
              <a:ext cx="1584" cy="498"/>
            </a:xfrm>
            <a:prstGeom prst="ellipse">
              <a:avLst/>
            </a:prstGeom>
            <a:solidFill>
              <a:srgbClr val="FFFFFF"/>
            </a:solidFill>
            <a:ln w="9525">
              <a:solidFill>
                <a:srgbClr val="000000"/>
              </a:solidFill>
              <a:round/>
              <a:headEnd/>
              <a:tailEnd/>
            </a:ln>
          </p:spPr>
          <p:txBody>
            <a:bodyPr>
              <a:spAutoFit/>
            </a:bodyPr>
            <a:lstStyle/>
            <a:p>
              <a:endParaRPr lang="en-US" sz="1200"/>
            </a:p>
            <a:p>
              <a:endParaRPr lang="en-US" sz="2000"/>
            </a:p>
          </p:txBody>
        </p:sp>
        <p:sp>
          <p:nvSpPr>
            <p:cNvPr id="1046" name="Line 15"/>
            <p:cNvSpPr>
              <a:spLocks noChangeShapeType="1"/>
            </p:cNvSpPr>
            <p:nvPr/>
          </p:nvSpPr>
          <p:spPr bwMode="auto">
            <a:xfrm>
              <a:off x="864" y="2460"/>
              <a:ext cx="504" cy="72"/>
            </a:xfrm>
            <a:prstGeom prst="line">
              <a:avLst/>
            </a:prstGeom>
            <a:noFill/>
            <a:ln w="9525">
              <a:solidFill>
                <a:srgbClr val="000000"/>
              </a:solidFill>
              <a:round/>
              <a:headEnd/>
              <a:tailEnd type="triangle" w="med" len="med"/>
            </a:ln>
          </p:spPr>
          <p:txBody>
            <a:bodyPr/>
            <a:lstStyle/>
            <a:p>
              <a:endParaRPr lang="en-US"/>
            </a:p>
          </p:txBody>
        </p:sp>
        <p:sp>
          <p:nvSpPr>
            <p:cNvPr id="1047" name="Line 16"/>
            <p:cNvSpPr>
              <a:spLocks noChangeShapeType="1"/>
            </p:cNvSpPr>
            <p:nvPr/>
          </p:nvSpPr>
          <p:spPr bwMode="auto">
            <a:xfrm>
              <a:off x="864" y="2604"/>
              <a:ext cx="504" cy="72"/>
            </a:xfrm>
            <a:prstGeom prst="line">
              <a:avLst/>
            </a:prstGeom>
            <a:noFill/>
            <a:ln w="9525">
              <a:solidFill>
                <a:srgbClr val="000000"/>
              </a:solidFill>
              <a:round/>
              <a:headEnd/>
              <a:tailEnd type="triangle" w="med" len="med"/>
            </a:ln>
          </p:spPr>
          <p:txBody>
            <a:bodyPr/>
            <a:lstStyle/>
            <a:p>
              <a:endParaRPr lang="en-US"/>
            </a:p>
          </p:txBody>
        </p:sp>
        <p:sp>
          <p:nvSpPr>
            <p:cNvPr id="1048" name="Line 17"/>
            <p:cNvSpPr>
              <a:spLocks noChangeShapeType="1"/>
            </p:cNvSpPr>
            <p:nvPr/>
          </p:nvSpPr>
          <p:spPr bwMode="auto">
            <a:xfrm flipV="1">
              <a:off x="864" y="2820"/>
              <a:ext cx="504" cy="72"/>
            </a:xfrm>
            <a:prstGeom prst="line">
              <a:avLst/>
            </a:prstGeom>
            <a:noFill/>
            <a:ln w="9525">
              <a:solidFill>
                <a:srgbClr val="000000"/>
              </a:solidFill>
              <a:round/>
              <a:headEnd/>
              <a:tailEnd type="triangle" w="med" len="med"/>
            </a:ln>
          </p:spPr>
          <p:txBody>
            <a:bodyPr/>
            <a:lstStyle/>
            <a:p>
              <a:endParaRPr lang="en-US"/>
            </a:p>
          </p:txBody>
        </p:sp>
        <p:sp>
          <p:nvSpPr>
            <p:cNvPr id="1049" name="Line 18"/>
            <p:cNvSpPr>
              <a:spLocks noChangeShapeType="1"/>
            </p:cNvSpPr>
            <p:nvPr/>
          </p:nvSpPr>
          <p:spPr bwMode="auto">
            <a:xfrm>
              <a:off x="3096" y="2676"/>
              <a:ext cx="288" cy="0"/>
            </a:xfrm>
            <a:prstGeom prst="line">
              <a:avLst/>
            </a:prstGeom>
            <a:noFill/>
            <a:ln w="9525">
              <a:solidFill>
                <a:srgbClr val="000000"/>
              </a:solidFill>
              <a:round/>
              <a:headEnd/>
              <a:tailEnd type="triangle" w="med" len="med"/>
            </a:ln>
          </p:spPr>
          <p:txBody>
            <a:bodyPr/>
            <a:lstStyle/>
            <a:p>
              <a:endParaRPr lang="en-US"/>
            </a:p>
          </p:txBody>
        </p:sp>
        <p:sp>
          <p:nvSpPr>
            <p:cNvPr id="1050" name="Line 19"/>
            <p:cNvSpPr>
              <a:spLocks noChangeShapeType="1"/>
            </p:cNvSpPr>
            <p:nvPr/>
          </p:nvSpPr>
          <p:spPr bwMode="auto">
            <a:xfrm flipV="1">
              <a:off x="3672" y="2460"/>
              <a:ext cx="360" cy="144"/>
            </a:xfrm>
            <a:prstGeom prst="line">
              <a:avLst/>
            </a:prstGeom>
            <a:noFill/>
            <a:ln w="9525">
              <a:solidFill>
                <a:srgbClr val="000000"/>
              </a:solidFill>
              <a:round/>
              <a:headEnd/>
              <a:tailEnd type="triangle" w="med" len="med"/>
            </a:ln>
          </p:spPr>
          <p:txBody>
            <a:bodyPr/>
            <a:lstStyle/>
            <a:p>
              <a:endParaRPr lang="en-US"/>
            </a:p>
          </p:txBody>
        </p:sp>
        <p:sp>
          <p:nvSpPr>
            <p:cNvPr id="1051" name="Line 20"/>
            <p:cNvSpPr>
              <a:spLocks noChangeShapeType="1"/>
            </p:cNvSpPr>
            <p:nvPr/>
          </p:nvSpPr>
          <p:spPr bwMode="auto">
            <a:xfrm>
              <a:off x="3672" y="2676"/>
              <a:ext cx="432" cy="0"/>
            </a:xfrm>
            <a:prstGeom prst="line">
              <a:avLst/>
            </a:prstGeom>
            <a:noFill/>
            <a:ln w="9525">
              <a:solidFill>
                <a:srgbClr val="000000"/>
              </a:solidFill>
              <a:round/>
              <a:headEnd/>
              <a:tailEnd type="triangle" w="med" len="med"/>
            </a:ln>
          </p:spPr>
          <p:txBody>
            <a:bodyPr/>
            <a:lstStyle/>
            <a:p>
              <a:endParaRPr lang="en-US"/>
            </a:p>
          </p:txBody>
        </p:sp>
        <p:sp>
          <p:nvSpPr>
            <p:cNvPr id="1052" name="Line 21"/>
            <p:cNvSpPr>
              <a:spLocks noChangeShapeType="1"/>
            </p:cNvSpPr>
            <p:nvPr/>
          </p:nvSpPr>
          <p:spPr bwMode="auto">
            <a:xfrm>
              <a:off x="3672" y="2748"/>
              <a:ext cx="432" cy="144"/>
            </a:xfrm>
            <a:prstGeom prst="line">
              <a:avLst/>
            </a:prstGeom>
            <a:noFill/>
            <a:ln w="9525">
              <a:solidFill>
                <a:srgbClr val="000000"/>
              </a:solidFill>
              <a:round/>
              <a:headEnd/>
              <a:tailEnd type="triangle" w="med" len="med"/>
            </a:ln>
          </p:spPr>
          <p:txBody>
            <a:bodyPr/>
            <a:lstStyle/>
            <a:p>
              <a:endParaRPr lang="en-US"/>
            </a:p>
          </p:txBody>
        </p:sp>
        <p:grpSp>
          <p:nvGrpSpPr>
            <p:cNvPr id="3" name="Group 22"/>
            <p:cNvGrpSpPr>
              <a:grpSpLocks/>
            </p:cNvGrpSpPr>
            <p:nvPr/>
          </p:nvGrpSpPr>
          <p:grpSpPr bwMode="auto">
            <a:xfrm>
              <a:off x="1652" y="2562"/>
              <a:ext cx="1064" cy="318"/>
              <a:chOff x="1652" y="2562"/>
              <a:chExt cx="1064" cy="318"/>
            </a:xfrm>
          </p:grpSpPr>
          <p:graphicFrame>
            <p:nvGraphicFramePr>
              <p:cNvPr id="1028" name="Object 23"/>
              <p:cNvGraphicFramePr>
                <a:graphicFrameLocks noChangeAspect="1"/>
              </p:cNvGraphicFramePr>
              <p:nvPr/>
            </p:nvGraphicFramePr>
            <p:xfrm>
              <a:off x="1652" y="2562"/>
              <a:ext cx="606" cy="318"/>
            </p:xfrm>
            <a:graphic>
              <a:graphicData uri="http://schemas.openxmlformats.org/presentationml/2006/ole">
                <mc:AlternateContent xmlns:mc="http://schemas.openxmlformats.org/markup-compatibility/2006">
                  <mc:Choice xmlns:v="urn:schemas-microsoft-com:vml" Requires="v">
                    <p:oleObj spid="_x0000_s5143" name="Equation" r:id="rId5" imgW="317087" imgH="164885" progId="Equation.3">
                      <p:embed/>
                    </p:oleObj>
                  </mc:Choice>
                  <mc:Fallback>
                    <p:oleObj name="Equation" r:id="rId5" imgW="317087" imgH="164885" progId="Equation.3">
                      <p:embed/>
                      <p:pic>
                        <p:nvPicPr>
                          <p:cNvPr id="0" name="Object 2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52" y="2562"/>
                            <a:ext cx="606" cy="31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054" name="Picture 24"/>
              <p:cNvPicPr>
                <a:picLocks noChangeAspect="1" noChangeArrowheads="1"/>
              </p:cNvPicPr>
              <p:nvPr/>
            </p:nvPicPr>
            <p:blipFill>
              <a:blip r:embed="rId7"/>
              <a:srcRect/>
              <a:stretch>
                <a:fillRect/>
              </a:stretch>
            </p:blipFill>
            <p:spPr bwMode="auto">
              <a:xfrm>
                <a:off x="2294" y="2579"/>
                <a:ext cx="422" cy="268"/>
              </a:xfrm>
              <a:prstGeom prst="rect">
                <a:avLst/>
              </a:prstGeom>
              <a:noFill/>
              <a:ln w="9525">
                <a:noFill/>
                <a:miter lim="800000"/>
                <a:headEnd/>
                <a:tailEnd/>
              </a:ln>
            </p:spPr>
          </p:pic>
        </p:grpSp>
        <p:graphicFrame>
          <p:nvGraphicFramePr>
            <p:cNvPr id="1026" name="Object 25"/>
            <p:cNvGraphicFramePr>
              <a:graphicFrameLocks noChangeAspect="1"/>
            </p:cNvGraphicFramePr>
            <p:nvPr/>
          </p:nvGraphicFramePr>
          <p:xfrm>
            <a:off x="677" y="2346"/>
            <a:ext cx="132" cy="630"/>
          </p:xfrm>
          <a:graphic>
            <a:graphicData uri="http://schemas.openxmlformats.org/presentationml/2006/ole">
              <mc:AlternateContent xmlns:mc="http://schemas.openxmlformats.org/markup-compatibility/2006">
                <mc:Choice xmlns:v="urn:schemas-microsoft-com:vml" Requires="v">
                  <p:oleObj spid="_x0000_s5144" name="Equation" r:id="rId8" imgW="190500" imgH="914400" progId="Equation.3">
                    <p:embed/>
                  </p:oleObj>
                </mc:Choice>
                <mc:Fallback>
                  <p:oleObj name="Equation" r:id="rId8" imgW="190500" imgH="914400" progId="Equation.3">
                    <p:embed/>
                    <p:pic>
                      <p:nvPicPr>
                        <p:cNvPr id="0" name="Object 2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77" y="2346"/>
                          <a:ext cx="132" cy="630"/>
                        </a:xfrm>
                        <a:prstGeom prst="rect">
                          <a:avLst/>
                        </a:prstGeom>
                        <a:solidFill>
                          <a:schemeClr val="tx1"/>
                        </a:solidFill>
                      </p:spPr>
                    </p:pic>
                  </p:oleObj>
                </mc:Fallback>
              </mc:AlternateContent>
            </a:graphicData>
          </a:graphic>
        </p:graphicFrame>
        <p:graphicFrame>
          <p:nvGraphicFramePr>
            <p:cNvPr id="1027" name="Object 26"/>
            <p:cNvGraphicFramePr>
              <a:graphicFrameLocks noChangeAspect="1"/>
            </p:cNvGraphicFramePr>
            <p:nvPr/>
          </p:nvGraphicFramePr>
          <p:xfrm>
            <a:off x="3453" y="2592"/>
            <a:ext cx="126" cy="156"/>
          </p:xfrm>
          <a:graphic>
            <a:graphicData uri="http://schemas.openxmlformats.org/presentationml/2006/ole">
              <mc:AlternateContent xmlns:mc="http://schemas.openxmlformats.org/markup-compatibility/2006">
                <mc:Choice xmlns:v="urn:schemas-microsoft-com:vml" Requires="v">
                  <p:oleObj spid="_x0000_s5145" name="Equation" r:id="rId10" imgW="139579" imgH="164957" progId="Equation.3">
                    <p:embed/>
                  </p:oleObj>
                </mc:Choice>
                <mc:Fallback>
                  <p:oleObj name="Equation" r:id="rId10" imgW="139579" imgH="164957" progId="Equation.3">
                    <p:embed/>
                    <p:pic>
                      <p:nvPicPr>
                        <p:cNvPr id="0" name="Object 2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453" y="2592"/>
                          <a:ext cx="126" cy="156"/>
                        </a:xfrm>
                        <a:prstGeom prst="rect">
                          <a:avLst/>
                        </a:prstGeom>
                        <a:solidFill>
                          <a:schemeClr val="tx1"/>
                        </a:solidFill>
                      </p:spPr>
                    </p:pic>
                  </p:oleObj>
                </mc:Fallback>
              </mc:AlternateContent>
            </a:graphicData>
          </a:graphic>
        </p:graphicFrame>
      </p:grpSp>
      <p:sp>
        <p:nvSpPr>
          <p:cNvPr id="1033" name="Text Box 27"/>
          <p:cNvSpPr txBox="1">
            <a:spLocks noChangeArrowheads="1"/>
          </p:cNvSpPr>
          <p:nvPr/>
        </p:nvSpPr>
        <p:spPr bwMode="auto">
          <a:xfrm>
            <a:off x="2819400" y="4738688"/>
            <a:ext cx="2819400" cy="369332"/>
          </a:xfrm>
          <a:prstGeom prst="rect">
            <a:avLst/>
          </a:prstGeom>
          <a:noFill/>
          <a:ln w="9525" algn="ctr">
            <a:noFill/>
            <a:miter lim="800000"/>
            <a:headEnd/>
            <a:tailEnd/>
          </a:ln>
        </p:spPr>
        <p:txBody>
          <a:bodyPr wrap="square">
            <a:spAutoFit/>
          </a:bodyPr>
          <a:lstStyle/>
          <a:p>
            <a:pPr>
              <a:spcBef>
                <a:spcPct val="50000"/>
              </a:spcBef>
            </a:pPr>
            <a:r>
              <a:rPr lang="en-US" sz="1400" b="1" dirty="0">
                <a:solidFill>
                  <a:srgbClr val="FF3300"/>
                </a:solidFill>
              </a:rPr>
              <a:t>Combination Function</a:t>
            </a:r>
            <a:r>
              <a:rPr lang="en-US" dirty="0"/>
              <a:t> </a:t>
            </a:r>
            <a:endParaRPr lang="en-US" sz="1400" dirty="0"/>
          </a:p>
        </p:txBody>
      </p:sp>
      <p:sp>
        <p:nvSpPr>
          <p:cNvPr id="1034" name="Text Box 28"/>
          <p:cNvSpPr txBox="1">
            <a:spLocks noChangeArrowheads="1"/>
          </p:cNvSpPr>
          <p:nvPr/>
        </p:nvSpPr>
        <p:spPr bwMode="auto">
          <a:xfrm>
            <a:off x="5321300" y="4713288"/>
            <a:ext cx="3289300" cy="369887"/>
          </a:xfrm>
          <a:prstGeom prst="rect">
            <a:avLst/>
          </a:prstGeom>
          <a:noFill/>
          <a:ln w="9525" algn="ctr">
            <a:noFill/>
            <a:miter lim="800000"/>
            <a:headEnd/>
            <a:tailEnd/>
          </a:ln>
        </p:spPr>
        <p:txBody>
          <a:bodyPr>
            <a:spAutoFit/>
          </a:bodyPr>
          <a:lstStyle/>
          <a:p>
            <a:pPr algn="ctr">
              <a:spcBef>
                <a:spcPct val="50000"/>
              </a:spcBef>
            </a:pPr>
            <a:r>
              <a:rPr lang="en-US" sz="1400" b="1">
                <a:solidFill>
                  <a:srgbClr val="FF3300"/>
                </a:solidFill>
              </a:rPr>
              <a:t>Transform (Usually a Sigmoid) </a:t>
            </a:r>
            <a:r>
              <a:rPr lang="en-US"/>
              <a:t> </a:t>
            </a:r>
            <a:endParaRPr lang="en-US" sz="1400"/>
          </a:p>
        </p:txBody>
      </p:sp>
      <p:sp>
        <p:nvSpPr>
          <p:cNvPr id="1035" name="Line 29"/>
          <p:cNvSpPr>
            <a:spLocks noChangeShapeType="1"/>
          </p:cNvSpPr>
          <p:nvPr/>
        </p:nvSpPr>
        <p:spPr bwMode="auto">
          <a:xfrm flipV="1">
            <a:off x="3886200" y="4205288"/>
            <a:ext cx="609600" cy="609600"/>
          </a:xfrm>
          <a:prstGeom prst="line">
            <a:avLst/>
          </a:prstGeom>
          <a:noFill/>
          <a:ln w="38100">
            <a:solidFill>
              <a:srgbClr val="1102D0"/>
            </a:solidFill>
            <a:round/>
            <a:headEnd/>
            <a:tailEnd type="triangle" w="med" len="med"/>
          </a:ln>
        </p:spPr>
        <p:txBody>
          <a:bodyPr wrap="none"/>
          <a:lstStyle/>
          <a:p>
            <a:endParaRPr lang="en-US"/>
          </a:p>
        </p:txBody>
      </p:sp>
      <p:sp>
        <p:nvSpPr>
          <p:cNvPr id="1036" name="Line 30"/>
          <p:cNvSpPr>
            <a:spLocks noChangeShapeType="1"/>
          </p:cNvSpPr>
          <p:nvPr/>
        </p:nvSpPr>
        <p:spPr bwMode="auto">
          <a:xfrm flipH="1" flipV="1">
            <a:off x="5715000" y="4205288"/>
            <a:ext cx="609600" cy="609600"/>
          </a:xfrm>
          <a:prstGeom prst="line">
            <a:avLst/>
          </a:prstGeom>
          <a:noFill/>
          <a:ln w="38100">
            <a:solidFill>
              <a:srgbClr val="1102D0"/>
            </a:solidFill>
            <a:round/>
            <a:headEnd/>
            <a:tailEnd type="triangle" w="med" len="med"/>
          </a:ln>
        </p:spPr>
        <p:txBody>
          <a:bodyPr wrap="none"/>
          <a:lstStyle/>
          <a:p>
            <a:endParaRPr lang="en-US"/>
          </a:p>
        </p:txBody>
      </p:sp>
      <p:sp>
        <p:nvSpPr>
          <p:cNvPr id="1037" name="Line 31"/>
          <p:cNvSpPr>
            <a:spLocks noChangeShapeType="1"/>
          </p:cNvSpPr>
          <p:nvPr/>
        </p:nvSpPr>
        <p:spPr bwMode="auto">
          <a:xfrm>
            <a:off x="3962400" y="3138488"/>
            <a:ext cx="0" cy="1447800"/>
          </a:xfrm>
          <a:prstGeom prst="line">
            <a:avLst/>
          </a:prstGeom>
          <a:noFill/>
          <a:ln w="38100">
            <a:solidFill>
              <a:srgbClr val="149C02"/>
            </a:solidFill>
            <a:round/>
            <a:headEnd/>
            <a:tailEnd/>
          </a:ln>
        </p:spPr>
        <p:txBody>
          <a:bodyPr wrap="none"/>
          <a:lstStyle/>
          <a:p>
            <a:endParaRPr lang="en-US"/>
          </a:p>
        </p:txBody>
      </p:sp>
      <p:sp>
        <p:nvSpPr>
          <p:cNvPr id="1038" name="Line 32"/>
          <p:cNvSpPr>
            <a:spLocks noChangeShapeType="1"/>
          </p:cNvSpPr>
          <p:nvPr/>
        </p:nvSpPr>
        <p:spPr bwMode="auto">
          <a:xfrm>
            <a:off x="6680200" y="3138488"/>
            <a:ext cx="0" cy="1447800"/>
          </a:xfrm>
          <a:prstGeom prst="line">
            <a:avLst/>
          </a:prstGeom>
          <a:noFill/>
          <a:ln w="38100">
            <a:solidFill>
              <a:srgbClr val="149C02"/>
            </a:solidFill>
            <a:round/>
            <a:headEnd/>
            <a:tailEnd/>
          </a:ln>
        </p:spPr>
        <p:txBody>
          <a:bodyPr wrap="none"/>
          <a:lstStyle/>
          <a:p>
            <a:endParaRPr lang="en-US"/>
          </a:p>
        </p:txBody>
      </p:sp>
      <p:sp>
        <p:nvSpPr>
          <p:cNvPr id="1039" name="Text Box 34"/>
          <p:cNvSpPr txBox="1">
            <a:spLocks noChangeArrowheads="1"/>
          </p:cNvSpPr>
          <p:nvPr/>
        </p:nvSpPr>
        <p:spPr bwMode="auto">
          <a:xfrm>
            <a:off x="4191000" y="3062288"/>
            <a:ext cx="2209800" cy="366712"/>
          </a:xfrm>
          <a:prstGeom prst="rect">
            <a:avLst/>
          </a:prstGeom>
          <a:noFill/>
          <a:ln w="9525" algn="ctr">
            <a:noFill/>
            <a:miter lim="800000"/>
            <a:headEnd/>
            <a:tailEnd/>
          </a:ln>
        </p:spPr>
        <p:txBody>
          <a:bodyPr>
            <a:spAutoFit/>
          </a:bodyPr>
          <a:lstStyle/>
          <a:p>
            <a:pPr algn="ctr">
              <a:spcBef>
                <a:spcPct val="50000"/>
              </a:spcBef>
            </a:pPr>
            <a:r>
              <a:rPr lang="en-US" sz="1400" b="1">
                <a:solidFill>
                  <a:srgbClr val="FF3300"/>
                </a:solidFill>
              </a:rPr>
              <a:t>Hidden Layer</a:t>
            </a:r>
            <a:r>
              <a:rPr lang="en-US"/>
              <a:t> </a:t>
            </a:r>
            <a:endParaRPr lang="en-US" sz="1400"/>
          </a:p>
        </p:txBody>
      </p:sp>
      <p:sp>
        <p:nvSpPr>
          <p:cNvPr id="1040" name="Text Box 35"/>
          <p:cNvSpPr txBox="1">
            <a:spLocks noChangeArrowheads="1"/>
          </p:cNvSpPr>
          <p:nvPr/>
        </p:nvSpPr>
        <p:spPr bwMode="auto">
          <a:xfrm>
            <a:off x="2133600" y="3076575"/>
            <a:ext cx="2209800" cy="366713"/>
          </a:xfrm>
          <a:prstGeom prst="rect">
            <a:avLst/>
          </a:prstGeom>
          <a:noFill/>
          <a:ln w="9525" algn="ctr">
            <a:noFill/>
            <a:miter lim="800000"/>
            <a:headEnd/>
            <a:tailEnd/>
          </a:ln>
        </p:spPr>
        <p:txBody>
          <a:bodyPr>
            <a:spAutoFit/>
          </a:bodyPr>
          <a:lstStyle/>
          <a:p>
            <a:pPr algn="ctr">
              <a:spcBef>
                <a:spcPct val="50000"/>
              </a:spcBef>
            </a:pPr>
            <a:r>
              <a:rPr lang="en-US" sz="1400" b="1">
                <a:solidFill>
                  <a:srgbClr val="FF3300"/>
                </a:solidFill>
              </a:rPr>
              <a:t>Input Layer</a:t>
            </a:r>
            <a:r>
              <a:rPr lang="en-US"/>
              <a:t> </a:t>
            </a:r>
            <a:endParaRPr lang="en-US" sz="1400"/>
          </a:p>
        </p:txBody>
      </p:sp>
      <p:sp>
        <p:nvSpPr>
          <p:cNvPr id="1041" name="Text Box 36"/>
          <p:cNvSpPr txBox="1">
            <a:spLocks noChangeArrowheads="1"/>
          </p:cNvSpPr>
          <p:nvPr/>
        </p:nvSpPr>
        <p:spPr bwMode="auto">
          <a:xfrm>
            <a:off x="6400800" y="3062288"/>
            <a:ext cx="2209800" cy="366712"/>
          </a:xfrm>
          <a:prstGeom prst="rect">
            <a:avLst/>
          </a:prstGeom>
          <a:noFill/>
          <a:ln w="9525" algn="ctr">
            <a:noFill/>
            <a:miter lim="800000"/>
            <a:headEnd/>
            <a:tailEnd/>
          </a:ln>
        </p:spPr>
        <p:txBody>
          <a:bodyPr>
            <a:spAutoFit/>
          </a:bodyPr>
          <a:lstStyle/>
          <a:p>
            <a:pPr algn="ctr">
              <a:spcBef>
                <a:spcPct val="50000"/>
              </a:spcBef>
            </a:pPr>
            <a:r>
              <a:rPr lang="en-US" sz="1400" b="1">
                <a:solidFill>
                  <a:srgbClr val="FF3300"/>
                </a:solidFill>
              </a:rPr>
              <a:t>Output Layer</a:t>
            </a:r>
            <a:r>
              <a:rPr lang="en-US"/>
              <a:t> </a:t>
            </a:r>
            <a:endParaRPr lang="en-US" sz="1400"/>
          </a:p>
        </p:txBody>
      </p:sp>
      <p:sp>
        <p:nvSpPr>
          <p:cNvPr id="1044" name="Text Box 11"/>
          <p:cNvSpPr txBox="1">
            <a:spLocks noChangeArrowheads="1"/>
          </p:cNvSpPr>
          <p:nvPr/>
        </p:nvSpPr>
        <p:spPr bwMode="auto">
          <a:xfrm>
            <a:off x="457200" y="6248400"/>
            <a:ext cx="2514600" cy="307975"/>
          </a:xfrm>
          <a:prstGeom prst="rect">
            <a:avLst/>
          </a:prstGeom>
          <a:noFill/>
          <a:ln w="9525" algn="ctr">
            <a:noFill/>
            <a:miter lim="800000"/>
            <a:headEnd/>
            <a:tailEnd/>
          </a:ln>
        </p:spPr>
        <p:txBody>
          <a:bodyPr>
            <a:spAutoFit/>
          </a:bodyPr>
          <a:lstStyle/>
          <a:p>
            <a:pPr>
              <a:spcBef>
                <a:spcPct val="50000"/>
              </a:spcBef>
            </a:pPr>
            <a:r>
              <a:rPr lang="en-US" sz="1400" dirty="0">
                <a:solidFill>
                  <a:schemeClr val="bg1">
                    <a:lumMod val="50000"/>
                  </a:schemeClr>
                </a:solidFill>
              </a:rPr>
              <a:t>Adapted from Larose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0"/>
          <p:cNvSpPr>
            <a:spLocks noChangeArrowheads="1"/>
          </p:cNvSpPr>
          <p:nvPr/>
        </p:nvSpPr>
        <p:spPr bwMode="auto">
          <a:xfrm>
            <a:off x="1066800" y="1371600"/>
            <a:ext cx="7086600" cy="5029200"/>
          </a:xfrm>
          <a:prstGeom prst="rect">
            <a:avLst/>
          </a:prstGeom>
          <a:noFill/>
          <a:ln w="9525">
            <a:noFill/>
            <a:miter lim="800000"/>
            <a:headEnd/>
            <a:tailEnd/>
          </a:ln>
        </p:spPr>
        <p:txBody>
          <a:bodyPr/>
          <a:lstStyle/>
          <a:p>
            <a:pPr marL="342900" indent="-342900" eaLnBrk="1" hangingPunct="1">
              <a:spcBef>
                <a:spcPct val="20000"/>
              </a:spcBef>
              <a:buClr>
                <a:srgbClr val="104270"/>
              </a:buClr>
              <a:buFont typeface="Wingdings 2" pitchFamily="18" charset="2"/>
              <a:buBlip>
                <a:blip r:embed="rId4"/>
              </a:buBlip>
            </a:pPr>
            <a:r>
              <a:rPr lang="en-US" sz="2100" dirty="0">
                <a:solidFill>
                  <a:srgbClr val="000000"/>
                </a:solidFill>
                <a:latin typeface="Arial" charset="0"/>
              </a:rPr>
              <a:t>Neural network algorithms require inputs to be within a small numeric range.  This is easy to do for numeric variables using the min-max range approach as follows (values between 0 and 1)</a:t>
            </a:r>
          </a:p>
          <a:p>
            <a:pPr marL="342900" indent="-342900" eaLnBrk="1" hangingPunct="1">
              <a:spcBef>
                <a:spcPct val="20000"/>
              </a:spcBef>
              <a:buClr>
                <a:srgbClr val="104270"/>
              </a:buClr>
            </a:pPr>
            <a:endParaRPr lang="en-US" sz="2100" dirty="0" smtClean="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4"/>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4"/>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4"/>
              </a:buBlip>
            </a:pPr>
            <a:r>
              <a:rPr lang="en-US" sz="2100" dirty="0" smtClean="0">
                <a:solidFill>
                  <a:srgbClr val="000000"/>
                </a:solidFill>
                <a:latin typeface="Arial" charset="0"/>
              </a:rPr>
              <a:t>Other </a:t>
            </a:r>
            <a:r>
              <a:rPr lang="en-US" sz="2100" dirty="0">
                <a:solidFill>
                  <a:srgbClr val="000000"/>
                </a:solidFill>
                <a:latin typeface="Arial" charset="0"/>
              </a:rPr>
              <a:t>methods can be applied</a:t>
            </a:r>
          </a:p>
          <a:p>
            <a:pPr marL="342900" indent="-342900" eaLnBrk="1" hangingPunct="1">
              <a:spcBef>
                <a:spcPct val="20000"/>
              </a:spcBef>
              <a:buClr>
                <a:srgbClr val="104270"/>
              </a:buClr>
              <a:buFont typeface="Wingdings 2" pitchFamily="18" charset="2"/>
              <a:buBlip>
                <a:blip r:embed="rId4"/>
              </a:buBlip>
            </a:pPr>
            <a:r>
              <a:rPr lang="en-US" b="1" i="1" dirty="0">
                <a:solidFill>
                  <a:srgbClr val="000000"/>
                </a:solidFill>
                <a:latin typeface="Arial" charset="0"/>
              </a:rPr>
              <a:t>Neural Networks, as with Logistic Regression, do not handle missing values whereas Decision Trees do.  Many data mining software packages  automatically patches up for missing values but I recommend the modeler know the software is handling the missing values</a:t>
            </a:r>
          </a:p>
          <a:p>
            <a:pPr marL="342900" indent="-342900" eaLnBrk="1" hangingPunct="1">
              <a:spcBef>
                <a:spcPct val="20000"/>
              </a:spcBef>
              <a:buClr>
                <a:srgbClr val="104270"/>
              </a:buClr>
              <a:buFont typeface="Wingdings 2" pitchFamily="18" charset="2"/>
              <a:buBlip>
                <a:blip r:embed="rId4"/>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4"/>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4"/>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None/>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4"/>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4"/>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4"/>
              </a:buBlip>
            </a:pPr>
            <a:endParaRPr lang="en-US" sz="2100" dirty="0">
              <a:solidFill>
                <a:srgbClr val="000000"/>
              </a:solidFill>
              <a:latin typeface="Arial" charset="0"/>
            </a:endParaRPr>
          </a:p>
          <a:p>
            <a:pPr marL="742950" lvl="1" indent="-285750" eaLnBrk="1" hangingPunct="1">
              <a:spcBef>
                <a:spcPct val="20000"/>
              </a:spcBef>
              <a:buClr>
                <a:srgbClr val="104270"/>
              </a:buClr>
              <a:buFont typeface="Wingdings 2" pitchFamily="18" charset="2"/>
              <a:buNone/>
            </a:pPr>
            <a:endParaRPr lang="en-US" sz="19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4"/>
              </a:buBlip>
            </a:pPr>
            <a:endParaRPr lang="en-US" sz="2200"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4"/>
              </a:buBlip>
            </a:pPr>
            <a:endParaRPr lang="en-US" sz="1900"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4"/>
              </a:buBlip>
            </a:pPr>
            <a:endParaRPr lang="en-US" sz="1900" dirty="0">
              <a:solidFill>
                <a:srgbClr val="000000"/>
              </a:solidFill>
              <a:latin typeface="Arial" charset="0"/>
            </a:endParaRPr>
          </a:p>
          <a:p>
            <a:pPr marL="742950" lvl="1" indent="-285750" eaLnBrk="1" hangingPunct="1">
              <a:spcBef>
                <a:spcPct val="20000"/>
              </a:spcBef>
              <a:buClr>
                <a:srgbClr val="104270"/>
              </a:buClr>
              <a:buFont typeface="Wingdings 2" pitchFamily="18" charset="2"/>
              <a:buNone/>
            </a:pPr>
            <a:endParaRPr lang="en-US"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4"/>
              </a:buBlip>
            </a:pPr>
            <a:endParaRPr lang="en-US" dirty="0">
              <a:solidFill>
                <a:srgbClr val="000000"/>
              </a:solidFill>
              <a:latin typeface="Arial" charset="0"/>
            </a:endParaRPr>
          </a:p>
        </p:txBody>
      </p:sp>
      <p:sp>
        <p:nvSpPr>
          <p:cNvPr id="2052" name="Rectangle 2"/>
          <p:cNvSpPr>
            <a:spLocks noGrp="1" noChangeArrowheads="1"/>
          </p:cNvSpPr>
          <p:nvPr>
            <p:ph type="title"/>
          </p:nvPr>
        </p:nvSpPr>
        <p:spPr/>
        <p:txBody>
          <a:bodyPr/>
          <a:lstStyle/>
          <a:p>
            <a:pPr eaLnBrk="1" hangingPunct="1"/>
            <a:r>
              <a:rPr lang="en-US" sz="4000" b="1" smtClean="0"/>
              <a:t>Neural Networks </a:t>
            </a:r>
            <a:r>
              <a:rPr lang="en-US" sz="1200" b="1" smtClean="0"/>
              <a:t>(Cont)</a:t>
            </a:r>
            <a:endParaRPr lang="en-US" sz="4000" b="1" smtClean="0"/>
          </a:p>
        </p:txBody>
      </p:sp>
      <p:graphicFrame>
        <p:nvGraphicFramePr>
          <p:cNvPr id="2050" name="Object 39"/>
          <p:cNvGraphicFramePr>
            <a:graphicFrameLocks noGrp="1" noChangeAspect="1"/>
          </p:cNvGraphicFramePr>
          <p:nvPr>
            <p:ph idx="1"/>
          </p:nvPr>
        </p:nvGraphicFramePr>
        <p:xfrm>
          <a:off x="2514600" y="2921000"/>
          <a:ext cx="1981200" cy="660400"/>
        </p:xfrm>
        <a:graphic>
          <a:graphicData uri="http://schemas.openxmlformats.org/presentationml/2006/ole">
            <mc:AlternateContent xmlns:mc="http://schemas.openxmlformats.org/markup-compatibility/2006">
              <mc:Choice xmlns:v="urn:schemas-microsoft-com:vml" Requires="v">
                <p:oleObj spid="_x0000_s2057" name="Equation" r:id="rId5" imgW="1981080" imgH="660240" progId="Equation.3">
                  <p:embed/>
                </p:oleObj>
              </mc:Choice>
              <mc:Fallback>
                <p:oleObj name="Equation" r:id="rId5" imgW="1981080" imgH="660240" progId="Equation.3">
                  <p:embed/>
                  <p:pic>
                    <p:nvPicPr>
                      <p:cNvPr id="0" name="Object 3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14600" y="2921000"/>
                        <a:ext cx="1981200" cy="66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55" name="Footer Placeholder 7"/>
          <p:cNvSpPr>
            <a:spLocks noGrp="1"/>
          </p:cNvSpPr>
          <p:nvPr>
            <p:ph type="ftr" sz="quarter" idx="11"/>
          </p:nvPr>
        </p:nvSpPr>
        <p:spPr>
          <a:noFill/>
        </p:spPr>
        <p:txBody>
          <a:bodyPr/>
          <a:lstStyle/>
          <a:p>
            <a:r>
              <a:rPr lang="en-US" dirty="0" smtClean="0"/>
              <a:t>Hosted by the University of Arkansas</a:t>
            </a:r>
          </a:p>
        </p:txBody>
      </p:sp>
      <p:sp>
        <p:nvSpPr>
          <p:cNvPr id="2054" name="Slide Number Placeholder 6"/>
          <p:cNvSpPr>
            <a:spLocks noGrp="1"/>
          </p:cNvSpPr>
          <p:nvPr>
            <p:ph type="sldNum" sz="quarter" idx="12"/>
          </p:nvPr>
        </p:nvSpPr>
        <p:spPr>
          <a:noFill/>
        </p:spPr>
        <p:txBody>
          <a:bodyPr/>
          <a:lstStyle/>
          <a:p>
            <a:fld id="{25C0A560-CAFD-44C8-AC33-83B2B52A3B26}" type="slidenum">
              <a:rPr lang="en-US" smtClean="0"/>
              <a:pPr/>
              <a:t>7</a:t>
            </a:fld>
            <a:endParaRPr lang="en-US" smtClean="0"/>
          </a:p>
        </p:txBody>
      </p:sp>
      <p:sp>
        <p:nvSpPr>
          <p:cNvPr id="2053" name="Rectangle 5"/>
          <p:cNvSpPr>
            <a:spLocks noChangeArrowheads="1"/>
          </p:cNvSpPr>
          <p:nvPr/>
        </p:nvSpPr>
        <p:spPr bwMode="auto">
          <a:xfrm>
            <a:off x="1905000" y="1371600"/>
            <a:ext cx="7086600" cy="5029200"/>
          </a:xfrm>
          <a:prstGeom prst="rect">
            <a:avLst/>
          </a:prstGeom>
          <a:noFill/>
          <a:ln w="9525">
            <a:noFill/>
            <a:miter lim="800000"/>
            <a:headEnd/>
            <a:tailEnd/>
          </a:ln>
        </p:spPr>
        <p:txBody>
          <a:bodyPr/>
          <a:lstStyle/>
          <a:p>
            <a:pPr marL="742950" lvl="1" indent="-285750" eaLnBrk="1" hangingPunct="1">
              <a:spcBef>
                <a:spcPct val="20000"/>
              </a:spcBef>
              <a:buClr>
                <a:srgbClr val="104270"/>
              </a:buClr>
              <a:buFont typeface="Wingdings 2" pitchFamily="18" charset="2"/>
              <a:buBlip>
                <a:blip r:embed="rId4"/>
              </a:buBlip>
            </a:pPr>
            <a:endParaRPr lang="en-US">
              <a:solidFill>
                <a:srgbClr val="000000"/>
              </a:solidFill>
              <a:latin typeface="Arial" charset="0"/>
            </a:endParaRPr>
          </a:p>
          <a:p>
            <a:pPr marL="742950" lvl="1" indent="-285750" eaLnBrk="1" hangingPunct="1">
              <a:spcBef>
                <a:spcPct val="20000"/>
              </a:spcBef>
              <a:buClr>
                <a:srgbClr val="104270"/>
              </a:buClr>
              <a:buFont typeface="Wingdings 2" pitchFamily="18" charset="2"/>
              <a:buNone/>
            </a:pPr>
            <a:endParaRPr lang="en-US">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4"/>
              </a:buBlip>
            </a:pPr>
            <a:endParaRPr lang="en-US">
              <a:solidFill>
                <a:srgbClr val="000000"/>
              </a:solidFill>
              <a:latin typeface="Arial" charset="0"/>
            </a:endParaRPr>
          </a:p>
        </p:txBody>
      </p:sp>
      <p:sp>
        <p:nvSpPr>
          <p:cNvPr id="2056" name="Text Box 11"/>
          <p:cNvSpPr txBox="1">
            <a:spLocks noChangeArrowheads="1"/>
          </p:cNvSpPr>
          <p:nvPr/>
        </p:nvSpPr>
        <p:spPr bwMode="auto">
          <a:xfrm>
            <a:off x="457200" y="6248400"/>
            <a:ext cx="2514600" cy="307975"/>
          </a:xfrm>
          <a:prstGeom prst="rect">
            <a:avLst/>
          </a:prstGeom>
          <a:noFill/>
          <a:ln w="9525" algn="ctr">
            <a:noFill/>
            <a:miter lim="800000"/>
            <a:headEnd/>
            <a:tailEnd/>
          </a:ln>
        </p:spPr>
        <p:txBody>
          <a:bodyPr>
            <a:spAutoFit/>
          </a:bodyPr>
          <a:lstStyle/>
          <a:p>
            <a:pPr>
              <a:spcBef>
                <a:spcPct val="50000"/>
              </a:spcBef>
            </a:pPr>
            <a:r>
              <a:rPr lang="en-US" sz="1400" dirty="0">
                <a:solidFill>
                  <a:schemeClr val="bg1">
                    <a:lumMod val="50000"/>
                  </a:schemeClr>
                </a:solidFill>
              </a:rPr>
              <a:t>Adapted from Larose</a:t>
            </a:r>
          </a:p>
        </p:txBody>
      </p:sp>
      <p:sp>
        <p:nvSpPr>
          <p:cNvPr id="9" name="Date Placeholder 3"/>
          <p:cNvSpPr>
            <a:spLocks noGrp="1"/>
          </p:cNvSpPr>
          <p:nvPr>
            <p:ph type="dt" sz="half" idx="10"/>
          </p:nvPr>
        </p:nvSpPr>
        <p:spPr>
          <a:xfrm>
            <a:off x="457200" y="6553200"/>
            <a:ext cx="4081128" cy="212725"/>
          </a:xfrm>
        </p:spPr>
        <p:txBody>
          <a:bodyPr/>
          <a:lstStyle/>
          <a:p>
            <a:r>
              <a:rPr lang="en-US" dirty="0" smtClean="0"/>
              <a:t>Prepared by David Douglas, University of Arkansas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title"/>
          </p:nvPr>
        </p:nvSpPr>
        <p:spPr/>
        <p:txBody>
          <a:bodyPr/>
          <a:lstStyle/>
          <a:p>
            <a:pPr eaLnBrk="1" hangingPunct="1"/>
            <a:r>
              <a:rPr lang="en-US" sz="4000" b="1" smtClean="0"/>
              <a:t>Neural Networks </a:t>
            </a:r>
            <a:r>
              <a:rPr lang="en-US" sz="1200" b="1" smtClean="0"/>
              <a:t>(Cont)</a:t>
            </a:r>
            <a:endParaRPr lang="en-US" sz="4000" b="1" smtClean="0"/>
          </a:p>
        </p:txBody>
      </p:sp>
      <p:sp>
        <p:nvSpPr>
          <p:cNvPr id="11270" name="Footer Placeholder 6"/>
          <p:cNvSpPr>
            <a:spLocks noGrp="1"/>
          </p:cNvSpPr>
          <p:nvPr>
            <p:ph type="ftr" sz="quarter" idx="11"/>
          </p:nvPr>
        </p:nvSpPr>
        <p:spPr>
          <a:noFill/>
        </p:spPr>
        <p:txBody>
          <a:bodyPr/>
          <a:lstStyle/>
          <a:p>
            <a:r>
              <a:rPr lang="en-US" dirty="0" smtClean="0"/>
              <a:t>Hosted by the University of Arkansas</a:t>
            </a:r>
          </a:p>
        </p:txBody>
      </p:sp>
      <p:sp>
        <p:nvSpPr>
          <p:cNvPr id="11269" name="Slide Number Placeholder 5"/>
          <p:cNvSpPr>
            <a:spLocks noGrp="1"/>
          </p:cNvSpPr>
          <p:nvPr>
            <p:ph type="sldNum" sz="quarter" idx="12"/>
          </p:nvPr>
        </p:nvSpPr>
        <p:spPr>
          <a:noFill/>
        </p:spPr>
        <p:txBody>
          <a:bodyPr/>
          <a:lstStyle/>
          <a:p>
            <a:fld id="{2E77E9C4-E31D-474A-BD50-BA0AC478A2D7}" type="slidenum">
              <a:rPr lang="en-US" smtClean="0"/>
              <a:pPr/>
              <a:t>8</a:t>
            </a:fld>
            <a:endParaRPr lang="en-US" smtClean="0"/>
          </a:p>
        </p:txBody>
      </p:sp>
      <p:sp>
        <p:nvSpPr>
          <p:cNvPr id="11267" name="Rectangle 5"/>
          <p:cNvSpPr>
            <a:spLocks noChangeArrowheads="1"/>
          </p:cNvSpPr>
          <p:nvPr/>
        </p:nvSpPr>
        <p:spPr bwMode="auto">
          <a:xfrm>
            <a:off x="1905000" y="1295400"/>
            <a:ext cx="7086600" cy="5029200"/>
          </a:xfrm>
          <a:prstGeom prst="rect">
            <a:avLst/>
          </a:prstGeom>
          <a:noFill/>
          <a:ln w="9525">
            <a:noFill/>
            <a:miter lim="800000"/>
            <a:headEnd/>
            <a:tailEnd/>
          </a:ln>
        </p:spPr>
        <p:txBody>
          <a:bodyPr/>
          <a:lstStyle/>
          <a:p>
            <a:pPr marL="742950" lvl="1" indent="-285750" eaLnBrk="1" hangingPunct="1">
              <a:spcBef>
                <a:spcPct val="20000"/>
              </a:spcBef>
              <a:buClr>
                <a:srgbClr val="104270"/>
              </a:buClr>
              <a:buFont typeface="Wingdings 2" pitchFamily="18" charset="2"/>
              <a:buBlip>
                <a:blip r:embed="rId3"/>
              </a:buBlip>
            </a:pPr>
            <a:endParaRPr lang="en-US">
              <a:solidFill>
                <a:srgbClr val="000000"/>
              </a:solidFill>
              <a:latin typeface="Arial" charset="0"/>
            </a:endParaRPr>
          </a:p>
          <a:p>
            <a:pPr marL="742950" lvl="1" indent="-285750" eaLnBrk="1" hangingPunct="1">
              <a:spcBef>
                <a:spcPct val="20000"/>
              </a:spcBef>
              <a:buClr>
                <a:srgbClr val="104270"/>
              </a:buClr>
              <a:buFont typeface="Wingdings 2" pitchFamily="18" charset="2"/>
              <a:buNone/>
            </a:pPr>
            <a:endParaRPr lang="en-US">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3"/>
              </a:buBlip>
            </a:pPr>
            <a:endParaRPr lang="en-US">
              <a:solidFill>
                <a:srgbClr val="000000"/>
              </a:solidFill>
              <a:latin typeface="Arial" charset="0"/>
            </a:endParaRPr>
          </a:p>
        </p:txBody>
      </p:sp>
      <p:sp>
        <p:nvSpPr>
          <p:cNvPr id="11268" name="Rectangle 2"/>
          <p:cNvSpPr>
            <a:spLocks noChangeArrowheads="1"/>
          </p:cNvSpPr>
          <p:nvPr/>
        </p:nvSpPr>
        <p:spPr bwMode="auto">
          <a:xfrm>
            <a:off x="1066800" y="1447800"/>
            <a:ext cx="7086600" cy="5029200"/>
          </a:xfrm>
          <a:prstGeom prst="rect">
            <a:avLst/>
          </a:prstGeom>
          <a:noFill/>
          <a:ln w="9525">
            <a:noFill/>
            <a:miter lim="800000"/>
            <a:headEnd/>
            <a:tailEnd/>
          </a:ln>
        </p:spPr>
        <p:txBody>
          <a:bodyPr/>
          <a:lstStyle/>
          <a:p>
            <a:pPr marL="342900" indent="-342900" eaLnBrk="1" hangingPunct="1">
              <a:spcBef>
                <a:spcPct val="20000"/>
              </a:spcBef>
              <a:buClr>
                <a:srgbClr val="104270"/>
              </a:buClr>
              <a:buFont typeface="Wingdings 2" pitchFamily="18" charset="2"/>
              <a:buBlip>
                <a:blip r:embed="rId3"/>
              </a:buBlip>
            </a:pPr>
            <a:r>
              <a:rPr lang="en-US" sz="2400" b="1" dirty="0" smtClean="0">
                <a:latin typeface="Arial" charset="0"/>
              </a:rPr>
              <a:t>Categorical</a:t>
            </a:r>
            <a:endParaRPr lang="en-US" sz="2400" b="1" dirty="0">
              <a:latin typeface="Arial" charset="0"/>
            </a:endParaRPr>
          </a:p>
          <a:p>
            <a:pPr marL="742950" lvl="1" indent="-285750" eaLnBrk="1" hangingPunct="1">
              <a:spcBef>
                <a:spcPct val="20000"/>
              </a:spcBef>
              <a:buClr>
                <a:srgbClr val="104270"/>
              </a:buClr>
              <a:buFont typeface="Wingdings 2" pitchFamily="18" charset="2"/>
              <a:buBlip>
                <a:blip r:embed="rId3"/>
              </a:buBlip>
            </a:pPr>
            <a:r>
              <a:rPr lang="en-US" u="sng" dirty="0">
                <a:solidFill>
                  <a:srgbClr val="000000"/>
                </a:solidFill>
                <a:latin typeface="Arial" charset="0"/>
              </a:rPr>
              <a:t>Indicator Variables</a:t>
            </a:r>
            <a:r>
              <a:rPr lang="en-US" dirty="0">
                <a:solidFill>
                  <a:srgbClr val="000000"/>
                </a:solidFill>
                <a:latin typeface="Arial" charset="0"/>
              </a:rPr>
              <a:t> (sometimes referred to as 1 of n) used when number of category values small</a:t>
            </a:r>
          </a:p>
          <a:p>
            <a:pPr marL="742950" lvl="1" indent="-285750" eaLnBrk="1" hangingPunct="1">
              <a:spcBef>
                <a:spcPct val="20000"/>
              </a:spcBef>
              <a:buClr>
                <a:srgbClr val="104270"/>
              </a:buClr>
              <a:buFont typeface="Wingdings 2" pitchFamily="18" charset="2"/>
              <a:buBlip>
                <a:blip r:embed="rId3"/>
              </a:buBlip>
            </a:pPr>
            <a:r>
              <a:rPr lang="en-US" dirty="0">
                <a:solidFill>
                  <a:srgbClr val="000000"/>
                </a:solidFill>
                <a:latin typeface="Arial" charset="0"/>
              </a:rPr>
              <a:t>Categorical variable with </a:t>
            </a:r>
            <a:r>
              <a:rPr lang="en-US" i="1" dirty="0">
                <a:solidFill>
                  <a:srgbClr val="000000"/>
                </a:solidFill>
                <a:latin typeface="Arial" charset="0"/>
              </a:rPr>
              <a:t>k</a:t>
            </a:r>
            <a:r>
              <a:rPr lang="en-US" dirty="0">
                <a:solidFill>
                  <a:srgbClr val="000000"/>
                </a:solidFill>
                <a:latin typeface="Arial" charset="0"/>
              </a:rPr>
              <a:t> classes translated to </a:t>
            </a:r>
            <a:r>
              <a:rPr lang="en-US" i="1" dirty="0">
                <a:solidFill>
                  <a:srgbClr val="000000"/>
                </a:solidFill>
                <a:latin typeface="Arial" charset="0"/>
              </a:rPr>
              <a:t>k</a:t>
            </a:r>
            <a:r>
              <a:rPr lang="en-US" dirty="0">
                <a:solidFill>
                  <a:srgbClr val="000000"/>
                </a:solidFill>
                <a:latin typeface="Arial" charset="0"/>
              </a:rPr>
              <a:t> – 1 indicator variables</a:t>
            </a:r>
          </a:p>
          <a:p>
            <a:pPr marL="742950" lvl="1" indent="-285750" eaLnBrk="1" hangingPunct="1">
              <a:spcBef>
                <a:spcPct val="20000"/>
              </a:spcBef>
              <a:buClr>
                <a:srgbClr val="104270"/>
              </a:buClr>
              <a:buFont typeface="Wingdings 2" pitchFamily="18" charset="2"/>
              <a:buBlip>
                <a:blip r:embed="rId3"/>
              </a:buBlip>
            </a:pPr>
            <a:r>
              <a:rPr lang="en-US" dirty="0">
                <a:solidFill>
                  <a:srgbClr val="000000"/>
                </a:solidFill>
                <a:latin typeface="Arial" charset="0"/>
              </a:rPr>
              <a:t>For example, </a:t>
            </a:r>
            <a:r>
              <a:rPr lang="en-US" i="1" dirty="0">
                <a:solidFill>
                  <a:srgbClr val="000000"/>
                </a:solidFill>
                <a:latin typeface="Arial" charset="0"/>
              </a:rPr>
              <a:t>Gender</a:t>
            </a:r>
            <a:r>
              <a:rPr lang="en-US" dirty="0">
                <a:solidFill>
                  <a:srgbClr val="000000"/>
                </a:solidFill>
                <a:latin typeface="Arial" charset="0"/>
              </a:rPr>
              <a:t> attribute values are “Male”, “Female”, and “Unknown”</a:t>
            </a:r>
          </a:p>
          <a:p>
            <a:pPr marL="742950" lvl="1" indent="-285750" eaLnBrk="1" hangingPunct="1">
              <a:spcBef>
                <a:spcPct val="20000"/>
              </a:spcBef>
              <a:buClr>
                <a:srgbClr val="104270"/>
              </a:buClr>
              <a:buFont typeface="Wingdings 2" pitchFamily="18" charset="2"/>
              <a:buBlip>
                <a:blip r:embed="rId3"/>
              </a:buBlip>
            </a:pPr>
            <a:r>
              <a:rPr lang="en-US" dirty="0">
                <a:solidFill>
                  <a:srgbClr val="000000"/>
                </a:solidFill>
                <a:latin typeface="Arial" charset="0"/>
              </a:rPr>
              <a:t>Classes </a:t>
            </a:r>
            <a:r>
              <a:rPr lang="en-US" i="1" dirty="0">
                <a:solidFill>
                  <a:srgbClr val="000000"/>
                </a:solidFill>
                <a:latin typeface="Arial" charset="0"/>
              </a:rPr>
              <a:t>k</a:t>
            </a:r>
            <a:r>
              <a:rPr lang="en-US" dirty="0">
                <a:solidFill>
                  <a:srgbClr val="000000"/>
                </a:solidFill>
                <a:latin typeface="Arial" charset="0"/>
              </a:rPr>
              <a:t> = 3</a:t>
            </a:r>
          </a:p>
          <a:p>
            <a:pPr marL="742950" lvl="1" indent="-285750" eaLnBrk="1" hangingPunct="1">
              <a:spcBef>
                <a:spcPct val="20000"/>
              </a:spcBef>
              <a:buClr>
                <a:srgbClr val="104270"/>
              </a:buClr>
              <a:buFont typeface="Wingdings 2" pitchFamily="18" charset="2"/>
              <a:buBlip>
                <a:blip r:embed="rId3"/>
              </a:buBlip>
            </a:pPr>
            <a:r>
              <a:rPr lang="en-US" dirty="0">
                <a:solidFill>
                  <a:srgbClr val="000000"/>
                </a:solidFill>
                <a:latin typeface="Arial" charset="0"/>
              </a:rPr>
              <a:t>Create </a:t>
            </a:r>
            <a:r>
              <a:rPr lang="en-US" i="1" dirty="0">
                <a:solidFill>
                  <a:srgbClr val="000000"/>
                </a:solidFill>
                <a:latin typeface="Arial" charset="0"/>
              </a:rPr>
              <a:t>k</a:t>
            </a:r>
            <a:r>
              <a:rPr lang="en-US" dirty="0">
                <a:solidFill>
                  <a:srgbClr val="000000"/>
                </a:solidFill>
                <a:latin typeface="Arial" charset="0"/>
              </a:rPr>
              <a:t> – 1 = 2 indicator variables named </a:t>
            </a:r>
            <a:r>
              <a:rPr lang="en-US" i="1" dirty="0" err="1">
                <a:solidFill>
                  <a:srgbClr val="000000"/>
                </a:solidFill>
                <a:latin typeface="Arial" charset="0"/>
              </a:rPr>
              <a:t>Male_I</a:t>
            </a:r>
            <a:r>
              <a:rPr lang="en-US" dirty="0">
                <a:solidFill>
                  <a:srgbClr val="000000"/>
                </a:solidFill>
                <a:latin typeface="Arial" charset="0"/>
              </a:rPr>
              <a:t> and </a:t>
            </a:r>
            <a:r>
              <a:rPr lang="en-US" i="1" dirty="0" err="1">
                <a:solidFill>
                  <a:srgbClr val="000000"/>
                </a:solidFill>
                <a:latin typeface="Arial" charset="0"/>
              </a:rPr>
              <a:t>Female_I</a:t>
            </a:r>
            <a:endParaRPr lang="en-US" i="1"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3"/>
              </a:buBlip>
            </a:pPr>
            <a:r>
              <a:rPr lang="en-US" i="1" dirty="0">
                <a:solidFill>
                  <a:srgbClr val="000000"/>
                </a:solidFill>
                <a:latin typeface="Arial" charset="0"/>
              </a:rPr>
              <a:t>Male</a:t>
            </a:r>
            <a:r>
              <a:rPr lang="en-US" dirty="0">
                <a:solidFill>
                  <a:srgbClr val="000000"/>
                </a:solidFill>
                <a:latin typeface="Arial" charset="0"/>
              </a:rPr>
              <a:t> records have values </a:t>
            </a:r>
            <a:r>
              <a:rPr lang="en-US" i="1" dirty="0" err="1">
                <a:solidFill>
                  <a:srgbClr val="000000"/>
                </a:solidFill>
                <a:latin typeface="Arial" charset="0"/>
              </a:rPr>
              <a:t>Male_I</a:t>
            </a:r>
            <a:r>
              <a:rPr lang="en-US" dirty="0">
                <a:solidFill>
                  <a:srgbClr val="000000"/>
                </a:solidFill>
                <a:latin typeface="Arial" charset="0"/>
              </a:rPr>
              <a:t> = 1, </a:t>
            </a:r>
            <a:r>
              <a:rPr lang="en-US" i="1" dirty="0" err="1">
                <a:solidFill>
                  <a:srgbClr val="000000"/>
                </a:solidFill>
                <a:latin typeface="Arial" charset="0"/>
              </a:rPr>
              <a:t>Female_I</a:t>
            </a:r>
            <a:r>
              <a:rPr lang="en-US" dirty="0">
                <a:solidFill>
                  <a:srgbClr val="000000"/>
                </a:solidFill>
                <a:latin typeface="Arial" charset="0"/>
              </a:rPr>
              <a:t> = 0</a:t>
            </a:r>
          </a:p>
          <a:p>
            <a:pPr marL="742950" lvl="1" indent="-285750" eaLnBrk="1" hangingPunct="1">
              <a:spcBef>
                <a:spcPct val="20000"/>
              </a:spcBef>
              <a:buClr>
                <a:srgbClr val="104270"/>
              </a:buClr>
              <a:buFont typeface="Wingdings 2" pitchFamily="18" charset="2"/>
              <a:buBlip>
                <a:blip r:embed="rId3"/>
              </a:buBlip>
            </a:pPr>
            <a:r>
              <a:rPr lang="en-US" i="1" dirty="0">
                <a:solidFill>
                  <a:srgbClr val="000000"/>
                </a:solidFill>
                <a:latin typeface="Arial" charset="0"/>
              </a:rPr>
              <a:t>Female</a:t>
            </a:r>
            <a:r>
              <a:rPr lang="en-US" dirty="0">
                <a:solidFill>
                  <a:srgbClr val="000000"/>
                </a:solidFill>
                <a:latin typeface="Arial" charset="0"/>
              </a:rPr>
              <a:t> records have values </a:t>
            </a:r>
            <a:r>
              <a:rPr lang="en-US" i="1" dirty="0" err="1">
                <a:solidFill>
                  <a:srgbClr val="000000"/>
                </a:solidFill>
                <a:latin typeface="Arial" charset="0"/>
              </a:rPr>
              <a:t>Male_I</a:t>
            </a:r>
            <a:r>
              <a:rPr lang="en-US" dirty="0">
                <a:solidFill>
                  <a:srgbClr val="000000"/>
                </a:solidFill>
                <a:latin typeface="Arial" charset="0"/>
              </a:rPr>
              <a:t> = 0, </a:t>
            </a:r>
            <a:r>
              <a:rPr lang="en-US" i="1" dirty="0" err="1">
                <a:solidFill>
                  <a:srgbClr val="000000"/>
                </a:solidFill>
                <a:latin typeface="Arial" charset="0"/>
              </a:rPr>
              <a:t>Female_I</a:t>
            </a:r>
            <a:r>
              <a:rPr lang="en-US" dirty="0">
                <a:solidFill>
                  <a:srgbClr val="000000"/>
                </a:solidFill>
                <a:latin typeface="Arial" charset="0"/>
              </a:rPr>
              <a:t> = 1</a:t>
            </a:r>
          </a:p>
          <a:p>
            <a:pPr marL="742950" lvl="1" indent="-285750" eaLnBrk="1" hangingPunct="1">
              <a:spcBef>
                <a:spcPct val="20000"/>
              </a:spcBef>
              <a:buClr>
                <a:srgbClr val="104270"/>
              </a:buClr>
              <a:buFont typeface="Wingdings 2" pitchFamily="18" charset="2"/>
              <a:buBlip>
                <a:blip r:embed="rId3"/>
              </a:buBlip>
            </a:pPr>
            <a:r>
              <a:rPr lang="en-US" i="1" dirty="0">
                <a:solidFill>
                  <a:srgbClr val="000000"/>
                </a:solidFill>
                <a:latin typeface="Arial" charset="0"/>
              </a:rPr>
              <a:t>Unknown</a:t>
            </a:r>
            <a:r>
              <a:rPr lang="en-US" dirty="0">
                <a:solidFill>
                  <a:srgbClr val="000000"/>
                </a:solidFill>
                <a:latin typeface="Arial" charset="0"/>
              </a:rPr>
              <a:t> records have values </a:t>
            </a:r>
            <a:r>
              <a:rPr lang="en-US" i="1" dirty="0" err="1">
                <a:solidFill>
                  <a:srgbClr val="000000"/>
                </a:solidFill>
                <a:latin typeface="Arial" charset="0"/>
              </a:rPr>
              <a:t>Male_I</a:t>
            </a:r>
            <a:r>
              <a:rPr lang="en-US" dirty="0">
                <a:solidFill>
                  <a:srgbClr val="000000"/>
                </a:solidFill>
                <a:latin typeface="Arial" charset="0"/>
              </a:rPr>
              <a:t> = 0, </a:t>
            </a:r>
            <a:r>
              <a:rPr lang="en-US" i="1" dirty="0" err="1">
                <a:solidFill>
                  <a:srgbClr val="000000"/>
                </a:solidFill>
                <a:latin typeface="Arial" charset="0"/>
              </a:rPr>
              <a:t>Female_I</a:t>
            </a:r>
            <a:r>
              <a:rPr lang="en-US" dirty="0">
                <a:solidFill>
                  <a:srgbClr val="000000"/>
                </a:solidFill>
                <a:latin typeface="Arial" charset="0"/>
              </a:rPr>
              <a:t> = 0</a:t>
            </a:r>
          </a:p>
          <a:p>
            <a:pPr marL="342900" indent="-342900" eaLnBrk="1" hangingPunct="1">
              <a:spcBef>
                <a:spcPct val="20000"/>
              </a:spcBef>
              <a:buClr>
                <a:srgbClr val="104270"/>
              </a:buClr>
              <a:buFont typeface="Wingdings 2" pitchFamily="18" charset="2"/>
              <a:buBlip>
                <a:blip r:embed="rId3"/>
              </a:buBlip>
            </a:pPr>
            <a:endParaRPr lang="en-US"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3"/>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None/>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3"/>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3"/>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3"/>
              </a:buBlip>
            </a:pPr>
            <a:endParaRPr lang="en-US" sz="2100" dirty="0">
              <a:solidFill>
                <a:srgbClr val="000000"/>
              </a:solidFill>
              <a:latin typeface="Arial" charset="0"/>
            </a:endParaRPr>
          </a:p>
          <a:p>
            <a:pPr marL="742950" lvl="1" indent="-285750" eaLnBrk="1" hangingPunct="1">
              <a:spcBef>
                <a:spcPct val="20000"/>
              </a:spcBef>
              <a:buClr>
                <a:srgbClr val="104270"/>
              </a:buClr>
              <a:buFont typeface="Wingdings 2" pitchFamily="18" charset="2"/>
              <a:buNone/>
            </a:pPr>
            <a:endParaRPr lang="en-US" sz="19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3"/>
              </a:buBlip>
            </a:pPr>
            <a:endParaRPr lang="en-US" sz="2200"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3"/>
              </a:buBlip>
            </a:pPr>
            <a:endParaRPr lang="en-US" sz="1900"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3"/>
              </a:buBlip>
            </a:pPr>
            <a:endParaRPr lang="en-US" sz="1900" dirty="0">
              <a:solidFill>
                <a:srgbClr val="000000"/>
              </a:solidFill>
              <a:latin typeface="Arial" charset="0"/>
            </a:endParaRPr>
          </a:p>
          <a:p>
            <a:pPr marL="742950" lvl="1" indent="-285750" eaLnBrk="1" hangingPunct="1">
              <a:spcBef>
                <a:spcPct val="20000"/>
              </a:spcBef>
              <a:buClr>
                <a:srgbClr val="104270"/>
              </a:buClr>
              <a:buFont typeface="Wingdings 2" pitchFamily="18" charset="2"/>
              <a:buNone/>
            </a:pPr>
            <a:endParaRPr lang="en-US"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3"/>
              </a:buBlip>
            </a:pPr>
            <a:endParaRPr lang="en-US" dirty="0">
              <a:solidFill>
                <a:srgbClr val="000000"/>
              </a:solidFill>
              <a:latin typeface="Arial" charset="0"/>
            </a:endParaRPr>
          </a:p>
        </p:txBody>
      </p:sp>
      <p:sp>
        <p:nvSpPr>
          <p:cNvPr id="11271" name="Text Box 11"/>
          <p:cNvSpPr txBox="1">
            <a:spLocks noChangeArrowheads="1"/>
          </p:cNvSpPr>
          <p:nvPr/>
        </p:nvSpPr>
        <p:spPr bwMode="auto">
          <a:xfrm>
            <a:off x="457200" y="6248400"/>
            <a:ext cx="2514600" cy="307975"/>
          </a:xfrm>
          <a:prstGeom prst="rect">
            <a:avLst/>
          </a:prstGeom>
          <a:noFill/>
          <a:ln w="9525" algn="ctr">
            <a:noFill/>
            <a:miter lim="800000"/>
            <a:headEnd/>
            <a:tailEnd/>
          </a:ln>
        </p:spPr>
        <p:txBody>
          <a:bodyPr>
            <a:spAutoFit/>
          </a:bodyPr>
          <a:lstStyle/>
          <a:p>
            <a:pPr>
              <a:spcBef>
                <a:spcPct val="50000"/>
              </a:spcBef>
            </a:pPr>
            <a:r>
              <a:rPr lang="en-US" sz="1400" dirty="0">
                <a:solidFill>
                  <a:schemeClr val="bg1">
                    <a:lumMod val="50000"/>
                  </a:schemeClr>
                </a:solidFill>
              </a:rPr>
              <a:t>Adapted from Larose</a:t>
            </a:r>
          </a:p>
        </p:txBody>
      </p:sp>
      <p:sp>
        <p:nvSpPr>
          <p:cNvPr id="9" name="Date Placeholder 3"/>
          <p:cNvSpPr>
            <a:spLocks noGrp="1"/>
          </p:cNvSpPr>
          <p:nvPr>
            <p:ph type="dt" sz="half" idx="10"/>
          </p:nvPr>
        </p:nvSpPr>
        <p:spPr>
          <a:xfrm>
            <a:off x="457200" y="6553200"/>
            <a:ext cx="4081128" cy="212725"/>
          </a:xfrm>
        </p:spPr>
        <p:txBody>
          <a:bodyPr/>
          <a:lstStyle/>
          <a:p>
            <a:r>
              <a:rPr lang="en-US" dirty="0" smtClean="0"/>
              <a:t>Prepared by David Douglas, University of Arkansas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z="4000" b="1" smtClean="0"/>
              <a:t>Neural Networks </a:t>
            </a:r>
            <a:r>
              <a:rPr lang="en-US" sz="1200" b="1" smtClean="0"/>
              <a:t>(Cont)</a:t>
            </a:r>
            <a:endParaRPr lang="en-US" sz="4000" b="1" smtClean="0"/>
          </a:p>
        </p:txBody>
      </p:sp>
      <p:sp>
        <p:nvSpPr>
          <p:cNvPr id="12294" name="Footer Placeholder 5"/>
          <p:cNvSpPr>
            <a:spLocks noGrp="1"/>
          </p:cNvSpPr>
          <p:nvPr>
            <p:ph type="ftr" sz="quarter" idx="11"/>
          </p:nvPr>
        </p:nvSpPr>
        <p:spPr>
          <a:noFill/>
        </p:spPr>
        <p:txBody>
          <a:bodyPr/>
          <a:lstStyle/>
          <a:p>
            <a:r>
              <a:rPr lang="en-US" dirty="0" smtClean="0"/>
              <a:t>Hosted by the University of Arkansas</a:t>
            </a:r>
          </a:p>
        </p:txBody>
      </p:sp>
      <p:sp>
        <p:nvSpPr>
          <p:cNvPr id="12293" name="Slide Number Placeholder 4"/>
          <p:cNvSpPr>
            <a:spLocks noGrp="1"/>
          </p:cNvSpPr>
          <p:nvPr>
            <p:ph type="sldNum" sz="quarter" idx="12"/>
          </p:nvPr>
        </p:nvSpPr>
        <p:spPr>
          <a:noFill/>
        </p:spPr>
        <p:txBody>
          <a:bodyPr/>
          <a:lstStyle/>
          <a:p>
            <a:fld id="{86FF94A6-7412-46EA-AB50-9F1F865673DE}" type="slidenum">
              <a:rPr lang="en-US" smtClean="0"/>
              <a:pPr/>
              <a:t>9</a:t>
            </a:fld>
            <a:endParaRPr lang="en-US" smtClean="0"/>
          </a:p>
        </p:txBody>
      </p:sp>
      <p:sp>
        <p:nvSpPr>
          <p:cNvPr id="12291" name="Rectangle 4"/>
          <p:cNvSpPr>
            <a:spLocks noChangeArrowheads="1"/>
          </p:cNvSpPr>
          <p:nvPr/>
        </p:nvSpPr>
        <p:spPr bwMode="auto">
          <a:xfrm>
            <a:off x="1905000" y="1295400"/>
            <a:ext cx="7086600" cy="5029200"/>
          </a:xfrm>
          <a:prstGeom prst="rect">
            <a:avLst/>
          </a:prstGeom>
          <a:noFill/>
          <a:ln w="9525">
            <a:noFill/>
            <a:miter lim="800000"/>
            <a:headEnd/>
            <a:tailEnd/>
          </a:ln>
        </p:spPr>
        <p:txBody>
          <a:bodyPr/>
          <a:lstStyle/>
          <a:p>
            <a:pPr marL="742950" lvl="1" indent="-285750" eaLnBrk="1" hangingPunct="1">
              <a:spcBef>
                <a:spcPct val="20000"/>
              </a:spcBef>
              <a:buClr>
                <a:srgbClr val="104270"/>
              </a:buClr>
              <a:buFont typeface="Wingdings 2" pitchFamily="18" charset="2"/>
              <a:buBlip>
                <a:blip r:embed="rId3"/>
              </a:buBlip>
            </a:pPr>
            <a:endParaRPr lang="en-US">
              <a:solidFill>
                <a:srgbClr val="000000"/>
              </a:solidFill>
              <a:latin typeface="Arial" charset="0"/>
            </a:endParaRPr>
          </a:p>
          <a:p>
            <a:pPr marL="742950" lvl="1" indent="-285750" eaLnBrk="1" hangingPunct="1">
              <a:spcBef>
                <a:spcPct val="20000"/>
              </a:spcBef>
              <a:buClr>
                <a:srgbClr val="104270"/>
              </a:buClr>
              <a:buFont typeface="Wingdings 2" pitchFamily="18" charset="2"/>
              <a:buNone/>
            </a:pPr>
            <a:endParaRPr lang="en-US">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3"/>
              </a:buBlip>
            </a:pPr>
            <a:endParaRPr lang="en-US">
              <a:solidFill>
                <a:srgbClr val="000000"/>
              </a:solidFill>
              <a:latin typeface="Arial" charset="0"/>
            </a:endParaRPr>
          </a:p>
        </p:txBody>
      </p:sp>
      <p:sp>
        <p:nvSpPr>
          <p:cNvPr id="12292" name="Rectangle 5"/>
          <p:cNvSpPr>
            <a:spLocks noChangeArrowheads="1"/>
          </p:cNvSpPr>
          <p:nvPr/>
        </p:nvSpPr>
        <p:spPr bwMode="auto">
          <a:xfrm>
            <a:off x="1066800" y="1219200"/>
            <a:ext cx="7086600" cy="5029200"/>
          </a:xfrm>
          <a:prstGeom prst="rect">
            <a:avLst/>
          </a:prstGeom>
          <a:noFill/>
          <a:ln w="9525">
            <a:noFill/>
            <a:miter lim="800000"/>
            <a:headEnd/>
            <a:tailEnd/>
          </a:ln>
        </p:spPr>
        <p:txBody>
          <a:bodyPr/>
          <a:lstStyle/>
          <a:p>
            <a:pPr marL="342900" indent="-342900" eaLnBrk="1" hangingPunct="1">
              <a:spcBef>
                <a:spcPct val="20000"/>
              </a:spcBef>
              <a:buClr>
                <a:srgbClr val="104270"/>
              </a:buClr>
              <a:buFont typeface="Wingdings 2" pitchFamily="18" charset="2"/>
              <a:buBlip>
                <a:blip r:embed="rId3"/>
              </a:buBlip>
            </a:pPr>
            <a:r>
              <a:rPr lang="en-US" sz="2400" b="1" dirty="0">
                <a:latin typeface="Arial" charset="0"/>
              </a:rPr>
              <a:t>Categorical</a:t>
            </a:r>
          </a:p>
          <a:p>
            <a:pPr marL="742950" lvl="1" indent="-285750" eaLnBrk="1" hangingPunct="1">
              <a:spcBef>
                <a:spcPct val="20000"/>
              </a:spcBef>
              <a:buClr>
                <a:srgbClr val="104270"/>
              </a:buClr>
              <a:buFont typeface="Wingdings 2" pitchFamily="18" charset="2"/>
              <a:buBlip>
                <a:blip r:embed="rId3"/>
              </a:buBlip>
            </a:pPr>
            <a:r>
              <a:rPr lang="en-US" dirty="0">
                <a:solidFill>
                  <a:srgbClr val="000000"/>
                </a:solidFill>
                <a:latin typeface="Arial" charset="0"/>
              </a:rPr>
              <a:t>Be very careful when working with categorical variables in neural networks when mapping the variables to numbers.  The mapping introduces an ordering of the variables, which the neural network takes into account.  1 of n solves this problem but is cumbersome for a large number of categories.</a:t>
            </a:r>
          </a:p>
          <a:p>
            <a:pPr marL="742950" lvl="1" indent="-285750" eaLnBrk="1" hangingPunct="1">
              <a:spcBef>
                <a:spcPct val="20000"/>
              </a:spcBef>
              <a:buClr>
                <a:srgbClr val="104270"/>
              </a:buClr>
              <a:buFont typeface="Wingdings 2" pitchFamily="18" charset="2"/>
              <a:buBlip>
                <a:blip r:embed="rId3"/>
              </a:buBlip>
            </a:pPr>
            <a:r>
              <a:rPr lang="en-US" dirty="0">
                <a:solidFill>
                  <a:srgbClr val="000000"/>
                </a:solidFill>
                <a:latin typeface="Arial" charset="0"/>
              </a:rPr>
              <a:t>Codes for marital status (“single,” “divorced,” “married,” “widowed,” and “unknown”)  could be coded</a:t>
            </a:r>
          </a:p>
          <a:p>
            <a:pPr marL="1143000" lvl="2" indent="-228600" eaLnBrk="1" hangingPunct="1">
              <a:spcBef>
                <a:spcPct val="20000"/>
              </a:spcBef>
              <a:buClr>
                <a:srgbClr val="104270"/>
              </a:buClr>
              <a:buFont typeface="Wingdings 2" pitchFamily="18" charset="2"/>
              <a:buBlip>
                <a:blip r:embed="rId3"/>
              </a:buBlip>
            </a:pPr>
            <a:r>
              <a:rPr lang="en-US" sz="1600" dirty="0">
                <a:solidFill>
                  <a:srgbClr val="000000"/>
                </a:solidFill>
                <a:latin typeface="Arial" charset="0"/>
              </a:rPr>
              <a:t>Single		0</a:t>
            </a:r>
          </a:p>
          <a:p>
            <a:pPr marL="1143000" lvl="2" indent="-228600" eaLnBrk="1" hangingPunct="1">
              <a:spcBef>
                <a:spcPct val="20000"/>
              </a:spcBef>
              <a:buClr>
                <a:srgbClr val="104270"/>
              </a:buClr>
              <a:buFont typeface="Wingdings 2" pitchFamily="18" charset="2"/>
              <a:buBlip>
                <a:blip r:embed="rId3"/>
              </a:buBlip>
            </a:pPr>
            <a:r>
              <a:rPr lang="en-US" sz="1600" dirty="0">
                <a:solidFill>
                  <a:srgbClr val="000000"/>
                </a:solidFill>
                <a:latin typeface="Arial" charset="0"/>
              </a:rPr>
              <a:t>Divorced	.2	</a:t>
            </a:r>
          </a:p>
          <a:p>
            <a:pPr marL="1143000" lvl="2" indent="-228600" eaLnBrk="1" hangingPunct="1">
              <a:spcBef>
                <a:spcPct val="20000"/>
              </a:spcBef>
              <a:buClr>
                <a:srgbClr val="104270"/>
              </a:buClr>
              <a:buFont typeface="Wingdings 2" pitchFamily="18" charset="2"/>
              <a:buBlip>
                <a:blip r:embed="rId3"/>
              </a:buBlip>
            </a:pPr>
            <a:r>
              <a:rPr lang="en-US" sz="1600" dirty="0">
                <a:solidFill>
                  <a:srgbClr val="000000"/>
                </a:solidFill>
                <a:latin typeface="Arial" charset="0"/>
              </a:rPr>
              <a:t>Married	.4</a:t>
            </a:r>
          </a:p>
          <a:p>
            <a:pPr marL="1143000" lvl="2" indent="-228600" eaLnBrk="1" hangingPunct="1">
              <a:spcBef>
                <a:spcPct val="20000"/>
              </a:spcBef>
              <a:buClr>
                <a:srgbClr val="104270"/>
              </a:buClr>
              <a:buFont typeface="Wingdings 2" pitchFamily="18" charset="2"/>
              <a:buBlip>
                <a:blip r:embed="rId3"/>
              </a:buBlip>
            </a:pPr>
            <a:r>
              <a:rPr lang="en-US" sz="1600" dirty="0">
                <a:solidFill>
                  <a:srgbClr val="000000"/>
                </a:solidFill>
                <a:latin typeface="Arial" charset="0"/>
              </a:rPr>
              <a:t>Separated	.6</a:t>
            </a:r>
          </a:p>
          <a:p>
            <a:pPr marL="1143000" lvl="2" indent="-228600" eaLnBrk="1" hangingPunct="1">
              <a:spcBef>
                <a:spcPct val="20000"/>
              </a:spcBef>
              <a:buClr>
                <a:srgbClr val="104270"/>
              </a:buClr>
              <a:buFont typeface="Wingdings 2" pitchFamily="18" charset="2"/>
              <a:buBlip>
                <a:blip r:embed="rId3"/>
              </a:buBlip>
            </a:pPr>
            <a:r>
              <a:rPr lang="en-US" sz="1600" dirty="0">
                <a:solidFill>
                  <a:srgbClr val="000000"/>
                </a:solidFill>
                <a:latin typeface="Arial" charset="0"/>
              </a:rPr>
              <a:t>Widowed	.8</a:t>
            </a:r>
          </a:p>
          <a:p>
            <a:pPr marL="1143000" lvl="2" indent="-228600" eaLnBrk="1" hangingPunct="1">
              <a:spcBef>
                <a:spcPct val="20000"/>
              </a:spcBef>
              <a:buClr>
                <a:srgbClr val="104270"/>
              </a:buClr>
              <a:buFont typeface="Wingdings 2" pitchFamily="18" charset="2"/>
              <a:buBlip>
                <a:blip r:embed="rId3"/>
              </a:buBlip>
            </a:pPr>
            <a:r>
              <a:rPr lang="en-US" sz="1600" dirty="0">
                <a:solidFill>
                  <a:srgbClr val="000000"/>
                </a:solidFill>
                <a:latin typeface="Arial" charset="0"/>
              </a:rPr>
              <a:t>Unknown 	1.0</a:t>
            </a:r>
          </a:p>
          <a:p>
            <a:pPr marL="1143000" lvl="2" indent="-228600" eaLnBrk="1" hangingPunct="1">
              <a:spcBef>
                <a:spcPct val="20000"/>
              </a:spcBef>
              <a:buClr>
                <a:srgbClr val="104270"/>
              </a:buClr>
              <a:buFont typeface="Wingdings 2" pitchFamily="18" charset="2"/>
              <a:buBlip>
                <a:blip r:embed="rId3"/>
              </a:buBlip>
            </a:pPr>
            <a:endParaRPr lang="en-US" sz="1600" dirty="0">
              <a:solidFill>
                <a:srgbClr val="000000"/>
              </a:solidFill>
              <a:latin typeface="Arial" charset="0"/>
            </a:endParaRPr>
          </a:p>
          <a:p>
            <a:pPr marL="1143000" lvl="2" indent="-228600" eaLnBrk="1" hangingPunct="1">
              <a:spcBef>
                <a:spcPct val="20000"/>
              </a:spcBef>
              <a:buClr>
                <a:srgbClr val="104270"/>
              </a:buClr>
              <a:buFont typeface="Wingdings 2" pitchFamily="18" charset="2"/>
              <a:buBlip>
                <a:blip r:embed="rId3"/>
              </a:buBlip>
            </a:pPr>
            <a:r>
              <a:rPr lang="en-US" sz="1600" dirty="0">
                <a:solidFill>
                  <a:srgbClr val="000000"/>
                </a:solidFill>
                <a:latin typeface="Arial" charset="0"/>
              </a:rPr>
              <a:t>Note the implied ordering </a:t>
            </a:r>
          </a:p>
          <a:p>
            <a:pPr marL="342900" indent="-342900" eaLnBrk="1" hangingPunct="1">
              <a:spcBef>
                <a:spcPct val="20000"/>
              </a:spcBef>
              <a:buClr>
                <a:srgbClr val="104270"/>
              </a:buClr>
              <a:buFont typeface="Wingdings 2" pitchFamily="18" charset="2"/>
              <a:buBlip>
                <a:blip r:embed="rId3"/>
              </a:buBlip>
            </a:pPr>
            <a:endParaRPr lang="en-US"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3"/>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None/>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3"/>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3"/>
              </a:buBlip>
            </a:pPr>
            <a:endParaRPr lang="en-US" sz="21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3"/>
              </a:buBlip>
            </a:pPr>
            <a:endParaRPr lang="en-US" sz="2100" dirty="0">
              <a:solidFill>
                <a:srgbClr val="000000"/>
              </a:solidFill>
              <a:latin typeface="Arial" charset="0"/>
            </a:endParaRPr>
          </a:p>
          <a:p>
            <a:pPr marL="742950" lvl="1" indent="-285750" eaLnBrk="1" hangingPunct="1">
              <a:spcBef>
                <a:spcPct val="20000"/>
              </a:spcBef>
              <a:buClr>
                <a:srgbClr val="104270"/>
              </a:buClr>
              <a:buFont typeface="Wingdings 2" pitchFamily="18" charset="2"/>
              <a:buNone/>
            </a:pPr>
            <a:endParaRPr lang="en-US" sz="1900" dirty="0">
              <a:solidFill>
                <a:srgbClr val="000000"/>
              </a:solidFill>
              <a:latin typeface="Arial" charset="0"/>
            </a:endParaRPr>
          </a:p>
          <a:p>
            <a:pPr marL="342900" indent="-342900" eaLnBrk="1" hangingPunct="1">
              <a:spcBef>
                <a:spcPct val="20000"/>
              </a:spcBef>
              <a:buClr>
                <a:srgbClr val="104270"/>
              </a:buClr>
              <a:buFont typeface="Wingdings 2" pitchFamily="18" charset="2"/>
              <a:buBlip>
                <a:blip r:embed="rId3"/>
              </a:buBlip>
            </a:pPr>
            <a:endParaRPr lang="en-US" sz="2200"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3"/>
              </a:buBlip>
            </a:pPr>
            <a:endParaRPr lang="en-US" sz="1900"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3"/>
              </a:buBlip>
            </a:pPr>
            <a:endParaRPr lang="en-US" sz="1900" dirty="0">
              <a:solidFill>
                <a:srgbClr val="000000"/>
              </a:solidFill>
              <a:latin typeface="Arial" charset="0"/>
            </a:endParaRPr>
          </a:p>
          <a:p>
            <a:pPr marL="742950" lvl="1" indent="-285750" eaLnBrk="1" hangingPunct="1">
              <a:spcBef>
                <a:spcPct val="20000"/>
              </a:spcBef>
              <a:buClr>
                <a:srgbClr val="104270"/>
              </a:buClr>
              <a:buFont typeface="Wingdings 2" pitchFamily="18" charset="2"/>
              <a:buNone/>
            </a:pPr>
            <a:endParaRPr lang="en-US" dirty="0">
              <a:solidFill>
                <a:srgbClr val="000000"/>
              </a:solidFill>
              <a:latin typeface="Arial" charset="0"/>
            </a:endParaRPr>
          </a:p>
          <a:p>
            <a:pPr marL="742950" lvl="1" indent="-285750" eaLnBrk="1" hangingPunct="1">
              <a:spcBef>
                <a:spcPct val="20000"/>
              </a:spcBef>
              <a:buClr>
                <a:srgbClr val="104270"/>
              </a:buClr>
              <a:buFont typeface="Wingdings 2" pitchFamily="18" charset="2"/>
              <a:buBlip>
                <a:blip r:embed="rId3"/>
              </a:buBlip>
            </a:pPr>
            <a:endParaRPr lang="en-US" dirty="0">
              <a:solidFill>
                <a:srgbClr val="000000"/>
              </a:solidFill>
              <a:latin typeface="Arial" charset="0"/>
            </a:endParaRPr>
          </a:p>
        </p:txBody>
      </p:sp>
      <p:sp>
        <p:nvSpPr>
          <p:cNvPr id="12295" name="Text Box 10"/>
          <p:cNvSpPr txBox="1">
            <a:spLocks noChangeArrowheads="1"/>
          </p:cNvSpPr>
          <p:nvPr/>
        </p:nvSpPr>
        <p:spPr bwMode="auto">
          <a:xfrm>
            <a:off x="304800" y="6248400"/>
            <a:ext cx="3352800" cy="307975"/>
          </a:xfrm>
          <a:prstGeom prst="rect">
            <a:avLst/>
          </a:prstGeom>
          <a:noFill/>
          <a:ln w="9525" algn="ctr">
            <a:noFill/>
            <a:miter lim="800000"/>
            <a:headEnd/>
            <a:tailEnd/>
          </a:ln>
        </p:spPr>
        <p:txBody>
          <a:bodyPr>
            <a:spAutoFit/>
          </a:bodyPr>
          <a:lstStyle/>
          <a:p>
            <a:pPr>
              <a:spcBef>
                <a:spcPct val="50000"/>
              </a:spcBef>
            </a:pPr>
            <a:r>
              <a:rPr lang="en-US" sz="1400" dirty="0">
                <a:solidFill>
                  <a:schemeClr val="bg1">
                    <a:lumMod val="50000"/>
                  </a:schemeClr>
                </a:solidFill>
              </a:rPr>
              <a:t>Adapted from Barry &amp; </a:t>
            </a:r>
            <a:r>
              <a:rPr lang="en-US" sz="1400" dirty="0" err="1">
                <a:solidFill>
                  <a:schemeClr val="bg1">
                    <a:lumMod val="50000"/>
                  </a:schemeClr>
                </a:solidFill>
              </a:rPr>
              <a:t>Linoff</a:t>
            </a:r>
            <a:endParaRPr lang="en-US" sz="1400" dirty="0">
              <a:solidFill>
                <a:schemeClr val="bg1">
                  <a:lumMod val="50000"/>
                </a:schemeClr>
              </a:solidFill>
            </a:endParaRPr>
          </a:p>
        </p:txBody>
      </p:sp>
      <p:sp>
        <p:nvSpPr>
          <p:cNvPr id="9" name="Date Placeholder 3"/>
          <p:cNvSpPr>
            <a:spLocks noGrp="1"/>
          </p:cNvSpPr>
          <p:nvPr>
            <p:ph type="dt" sz="half" idx="10"/>
          </p:nvPr>
        </p:nvSpPr>
        <p:spPr>
          <a:xfrm>
            <a:off x="457200" y="6553200"/>
            <a:ext cx="4081128" cy="212725"/>
          </a:xfrm>
        </p:spPr>
        <p:txBody>
          <a:bodyPr/>
          <a:lstStyle/>
          <a:p>
            <a:r>
              <a:rPr lang="en-US" dirty="0" smtClean="0"/>
              <a:t>Prepared by David Douglas, University of Arkansas</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633</TotalTime>
  <Words>1660</Words>
  <Application>Microsoft Office PowerPoint</Application>
  <PresentationFormat>On-screen Show (4:3)</PresentationFormat>
  <Paragraphs>420</Paragraphs>
  <Slides>18</Slides>
  <Notes>18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Aspect</vt:lpstr>
      <vt:lpstr>Equation</vt:lpstr>
      <vt:lpstr>Data Mining Concepts</vt:lpstr>
      <vt:lpstr>Neural Networks</vt:lpstr>
      <vt:lpstr>Neural Networks (cont)</vt:lpstr>
      <vt:lpstr>Neural Networks (cont)</vt:lpstr>
      <vt:lpstr>Neural Networks (Cont)</vt:lpstr>
      <vt:lpstr>Neural Networks (Cont)</vt:lpstr>
      <vt:lpstr>Neural Networks (Cont)</vt:lpstr>
      <vt:lpstr>Neural Networks (Cont)</vt:lpstr>
      <vt:lpstr>Neural Networks (Cont)</vt:lpstr>
      <vt:lpstr>Neural Networks (Cont)</vt:lpstr>
      <vt:lpstr>A Numeric Example</vt:lpstr>
      <vt:lpstr>Numeric Example (Cont)</vt:lpstr>
      <vt:lpstr>Numeric Example (Cont)</vt:lpstr>
      <vt:lpstr>Numeric Example (Cont)</vt:lpstr>
      <vt:lpstr>Numeric Example (Cont)</vt:lpstr>
      <vt:lpstr>Numeric Example (Cont)</vt:lpstr>
      <vt:lpstr>Learning rate and Momentum</vt:lpstr>
      <vt:lpstr>Lessons Learned</vt:lpstr>
    </vt:vector>
  </TitlesOfParts>
  <Company>New Mexico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 Concepts</dc:title>
  <dc:creator>jkreie</dc:creator>
  <cp:lastModifiedBy>David Douglas</cp:lastModifiedBy>
  <cp:revision>98</cp:revision>
  <dcterms:created xsi:type="dcterms:W3CDTF">2010-06-28T16:51:40Z</dcterms:created>
  <dcterms:modified xsi:type="dcterms:W3CDTF">2011-12-08T20:45:50Z</dcterms:modified>
</cp:coreProperties>
</file>