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75" r:id="rId3"/>
    <p:sldId id="257" r:id="rId4"/>
    <p:sldId id="264" r:id="rId5"/>
    <p:sldId id="265" r:id="rId6"/>
    <p:sldId id="266" r:id="rId7"/>
    <p:sldId id="267" r:id="rId8"/>
    <p:sldId id="268" r:id="rId9"/>
    <p:sldId id="269" r:id="rId10"/>
    <p:sldId id="270" r:id="rId11"/>
    <p:sldId id="271" r:id="rId12"/>
    <p:sldId id="272" r:id="rId13"/>
    <p:sldId id="273" r:id="rId14"/>
    <p:sldId id="27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918" y="180"/>
      </p:cViewPr>
      <p:guideLst>
        <p:guide orient="horz" pos="2160"/>
        <p:guide pos="2880"/>
      </p:guideLst>
    </p:cSldViewPr>
  </p:slideViewPr>
  <p:notesTextViewPr>
    <p:cViewPr>
      <p:scale>
        <a:sx n="100" d="100"/>
        <a:sy n="100" d="100"/>
      </p:scale>
      <p:origin x="0" y="0"/>
    </p:cViewPr>
  </p:notesTextViewPr>
  <p:notesViewPr>
    <p:cSldViewPr>
      <p:cViewPr>
        <p:scale>
          <a:sx n="100" d="100"/>
          <a:sy n="100" d="100"/>
        </p:scale>
        <p:origin x="-2832" y="75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90CA9C3-8214-4BED-9725-80FD8A8C06E6}" type="datetimeFigureOut">
              <a:rPr lang="en-US" smtClean="0"/>
              <a:pPr/>
              <a:t>12/8/2011</a:t>
            </a:fld>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4583D88-CA8D-4C4E-A3E8-FC87F2571FCB}" type="slidenum">
              <a:rPr lang="en-US" smtClean="0"/>
              <a:pPr/>
              <a:t>‹#›</a:t>
            </a:fld>
            <a:endParaRPr lang="en-US"/>
          </a:p>
        </p:txBody>
      </p:sp>
    </p:spTree>
    <p:extLst>
      <p:ext uri="{BB962C8B-B14F-4D97-AF65-F5344CB8AC3E}">
        <p14:creationId xmlns:p14="http://schemas.microsoft.com/office/powerpoint/2010/main" val="3685730137"/>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0DA952-44F5-488A-89CC-9C06CB8ABE2F}" type="datetimeFigureOut">
              <a:rPr lang="en-US" smtClean="0"/>
              <a:pPr/>
              <a:t>12/8/2011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850DC6-43F6-4322-B992-A5F2B178F3B8}" type="slidenum">
              <a:rPr lang="en-US" smtClean="0"/>
              <a:pPr/>
              <a:t>‹#›</a:t>
            </a:fld>
            <a:endParaRPr lang="en-US"/>
          </a:p>
        </p:txBody>
      </p:sp>
    </p:spTree>
    <p:extLst>
      <p:ext uri="{BB962C8B-B14F-4D97-AF65-F5344CB8AC3E}">
        <p14:creationId xmlns:p14="http://schemas.microsoft.com/office/powerpoint/2010/main" val="518027458"/>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0" y="0"/>
            <a:ext cx="2971800" cy="457200"/>
          </a:xfrm>
          <a:prstGeom prst="rect">
            <a:avLst/>
          </a:prstGeom>
        </p:spPr>
        <p:txBody>
          <a:bodyPr/>
          <a:lstStyle/>
          <a:p>
            <a:r>
              <a:rPr lang="en-US" dirty="0" smtClean="0"/>
              <a:t>Hosted by University of Arkansas</a:t>
            </a:r>
            <a:endParaRPr lang="en-US" dirty="0"/>
          </a:p>
        </p:txBody>
      </p:sp>
      <p:sp>
        <p:nvSpPr>
          <p:cNvPr id="6" name="Slide Number Placeholder 5"/>
          <p:cNvSpPr>
            <a:spLocks noGrp="1"/>
          </p:cNvSpPr>
          <p:nvPr>
            <p:ph type="sldNum" sz="quarter" idx="12"/>
          </p:nvPr>
        </p:nvSpPr>
        <p:spPr/>
        <p:txBody>
          <a:bodyPr/>
          <a:lstStyle/>
          <a:p>
            <a:fld id="{7C850DC6-43F6-4322-B992-A5F2B178F3B8}"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0" y="0"/>
            <a:ext cx="2971800" cy="457200"/>
          </a:xfrm>
          <a:prstGeom prst="rect">
            <a:avLst/>
          </a:prstGeom>
        </p:spPr>
        <p:txBody>
          <a:bodyPr/>
          <a:lstStyle/>
          <a:p>
            <a:r>
              <a:rPr lang="en-US" dirty="0" smtClean="0"/>
              <a:t>Hosted by University of Arkansas</a:t>
            </a:r>
            <a:endParaRPr lang="en-US" dirty="0"/>
          </a:p>
        </p:txBody>
      </p:sp>
      <p:sp>
        <p:nvSpPr>
          <p:cNvPr id="6" name="Slide Number Placeholder 5"/>
          <p:cNvSpPr>
            <a:spLocks noGrp="1"/>
          </p:cNvSpPr>
          <p:nvPr>
            <p:ph type="sldNum" sz="quarter" idx="12"/>
          </p:nvPr>
        </p:nvSpPr>
        <p:spPr/>
        <p:txBody>
          <a:bodyPr/>
          <a:lstStyle/>
          <a:p>
            <a:fld id="{7C850DC6-43F6-4322-B992-A5F2B178F3B8}"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0" y="0"/>
            <a:ext cx="2971800" cy="457200"/>
          </a:xfrm>
          <a:prstGeom prst="rect">
            <a:avLst/>
          </a:prstGeom>
        </p:spPr>
        <p:txBody>
          <a:bodyPr/>
          <a:lstStyle/>
          <a:p>
            <a:r>
              <a:rPr lang="en-US" dirty="0" smtClean="0"/>
              <a:t>Hosted by University of Arkansas</a:t>
            </a:r>
            <a:endParaRPr lang="en-US" dirty="0"/>
          </a:p>
        </p:txBody>
      </p:sp>
      <p:sp>
        <p:nvSpPr>
          <p:cNvPr id="6" name="Slide Number Placeholder 5"/>
          <p:cNvSpPr>
            <a:spLocks noGrp="1"/>
          </p:cNvSpPr>
          <p:nvPr>
            <p:ph type="sldNum" sz="quarter" idx="12"/>
          </p:nvPr>
        </p:nvSpPr>
        <p:spPr/>
        <p:txBody>
          <a:bodyPr/>
          <a:lstStyle/>
          <a:p>
            <a:fld id="{7C850DC6-43F6-4322-B992-A5F2B178F3B8}"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0" y="0"/>
            <a:ext cx="2971800" cy="457200"/>
          </a:xfrm>
          <a:prstGeom prst="rect">
            <a:avLst/>
          </a:prstGeom>
        </p:spPr>
        <p:txBody>
          <a:bodyPr/>
          <a:lstStyle/>
          <a:p>
            <a:r>
              <a:rPr lang="en-US" dirty="0" smtClean="0"/>
              <a:t>Hosted by University of Arkansas</a:t>
            </a:r>
            <a:endParaRPr lang="en-US" dirty="0"/>
          </a:p>
        </p:txBody>
      </p:sp>
      <p:sp>
        <p:nvSpPr>
          <p:cNvPr id="6" name="Slide Number Placeholder 5"/>
          <p:cNvSpPr>
            <a:spLocks noGrp="1"/>
          </p:cNvSpPr>
          <p:nvPr>
            <p:ph type="sldNum" sz="quarter" idx="12"/>
          </p:nvPr>
        </p:nvSpPr>
        <p:spPr/>
        <p:txBody>
          <a:bodyPr/>
          <a:lstStyle/>
          <a:p>
            <a:fld id="{7C850DC6-43F6-4322-B992-A5F2B178F3B8}"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0" y="0"/>
            <a:ext cx="2971800" cy="457200"/>
          </a:xfrm>
          <a:prstGeom prst="rect">
            <a:avLst/>
          </a:prstGeom>
        </p:spPr>
        <p:txBody>
          <a:bodyPr/>
          <a:lstStyle/>
          <a:p>
            <a:r>
              <a:rPr lang="en-US" dirty="0" smtClean="0"/>
              <a:t>Hosted by University of Arkansas</a:t>
            </a:r>
            <a:endParaRPr lang="en-US" dirty="0"/>
          </a:p>
        </p:txBody>
      </p:sp>
      <p:sp>
        <p:nvSpPr>
          <p:cNvPr id="6" name="Slide Number Placeholder 5"/>
          <p:cNvSpPr>
            <a:spLocks noGrp="1"/>
          </p:cNvSpPr>
          <p:nvPr>
            <p:ph type="sldNum" sz="quarter" idx="12"/>
          </p:nvPr>
        </p:nvSpPr>
        <p:spPr/>
        <p:txBody>
          <a:bodyPr/>
          <a:lstStyle/>
          <a:p>
            <a:fld id="{7C850DC6-43F6-4322-B992-A5F2B178F3B8}"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0" y="0"/>
            <a:ext cx="2971800" cy="457200"/>
          </a:xfrm>
          <a:prstGeom prst="rect">
            <a:avLst/>
          </a:prstGeom>
        </p:spPr>
        <p:txBody>
          <a:bodyPr/>
          <a:lstStyle/>
          <a:p>
            <a:r>
              <a:rPr lang="en-US" dirty="0" smtClean="0"/>
              <a:t>Hosted by University of Arkansas</a:t>
            </a:r>
            <a:endParaRPr lang="en-US" dirty="0"/>
          </a:p>
        </p:txBody>
      </p:sp>
      <p:sp>
        <p:nvSpPr>
          <p:cNvPr id="6" name="Slide Number Placeholder 5"/>
          <p:cNvSpPr>
            <a:spLocks noGrp="1"/>
          </p:cNvSpPr>
          <p:nvPr>
            <p:ph type="sldNum" sz="quarter" idx="12"/>
          </p:nvPr>
        </p:nvSpPr>
        <p:spPr/>
        <p:txBody>
          <a:bodyPr/>
          <a:lstStyle/>
          <a:p>
            <a:fld id="{7C850DC6-43F6-4322-B992-A5F2B178F3B8}"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0" y="0"/>
            <a:ext cx="2971800" cy="457200"/>
          </a:xfrm>
          <a:prstGeom prst="rect">
            <a:avLst/>
          </a:prstGeom>
        </p:spPr>
        <p:txBody>
          <a:bodyPr/>
          <a:lstStyle/>
          <a:p>
            <a:r>
              <a:rPr lang="en-US" dirty="0" smtClean="0"/>
              <a:t>Hosted by University of Arkansas</a:t>
            </a:r>
            <a:endParaRPr lang="en-US" dirty="0"/>
          </a:p>
        </p:txBody>
      </p:sp>
      <p:sp>
        <p:nvSpPr>
          <p:cNvPr id="6" name="Slide Number Placeholder 5"/>
          <p:cNvSpPr>
            <a:spLocks noGrp="1"/>
          </p:cNvSpPr>
          <p:nvPr>
            <p:ph type="sldNum" sz="quarter" idx="12"/>
          </p:nvPr>
        </p:nvSpPr>
        <p:spPr/>
        <p:txBody>
          <a:bodyPr/>
          <a:lstStyle/>
          <a:p>
            <a:fld id="{7C850DC6-43F6-4322-B992-A5F2B178F3B8}"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0" y="0"/>
            <a:ext cx="2971800" cy="457200"/>
          </a:xfrm>
          <a:prstGeom prst="rect">
            <a:avLst/>
          </a:prstGeom>
        </p:spPr>
        <p:txBody>
          <a:bodyPr/>
          <a:lstStyle/>
          <a:p>
            <a:r>
              <a:rPr lang="en-US" dirty="0" smtClean="0"/>
              <a:t>Hosted by University of Arkansas</a:t>
            </a:r>
            <a:endParaRPr lang="en-US" dirty="0"/>
          </a:p>
        </p:txBody>
      </p:sp>
      <p:sp>
        <p:nvSpPr>
          <p:cNvPr id="6" name="Slide Number Placeholder 5"/>
          <p:cNvSpPr>
            <a:spLocks noGrp="1"/>
          </p:cNvSpPr>
          <p:nvPr>
            <p:ph type="sldNum" sz="quarter" idx="12"/>
          </p:nvPr>
        </p:nvSpPr>
        <p:spPr/>
        <p:txBody>
          <a:bodyPr/>
          <a:lstStyle/>
          <a:p>
            <a:fld id="{7C850DC6-43F6-4322-B992-A5F2B178F3B8}"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0" y="0"/>
            <a:ext cx="2971800" cy="457200"/>
          </a:xfrm>
          <a:prstGeom prst="rect">
            <a:avLst/>
          </a:prstGeom>
        </p:spPr>
        <p:txBody>
          <a:bodyPr/>
          <a:lstStyle/>
          <a:p>
            <a:r>
              <a:rPr lang="en-US" dirty="0" smtClean="0"/>
              <a:t>Hosted by University of Arkansas</a:t>
            </a:r>
            <a:endParaRPr lang="en-US" dirty="0"/>
          </a:p>
        </p:txBody>
      </p:sp>
      <p:sp>
        <p:nvSpPr>
          <p:cNvPr id="6" name="Slide Number Placeholder 5"/>
          <p:cNvSpPr>
            <a:spLocks noGrp="1"/>
          </p:cNvSpPr>
          <p:nvPr>
            <p:ph type="sldNum" sz="quarter" idx="12"/>
          </p:nvPr>
        </p:nvSpPr>
        <p:spPr/>
        <p:txBody>
          <a:bodyPr/>
          <a:lstStyle/>
          <a:p>
            <a:fld id="{7C850DC6-43F6-4322-B992-A5F2B178F3B8}"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0" y="0"/>
            <a:ext cx="2971800" cy="457200"/>
          </a:xfrm>
          <a:prstGeom prst="rect">
            <a:avLst/>
          </a:prstGeom>
        </p:spPr>
        <p:txBody>
          <a:bodyPr/>
          <a:lstStyle/>
          <a:p>
            <a:r>
              <a:rPr lang="en-US" dirty="0" smtClean="0"/>
              <a:t>Hosted by University of Arkansas</a:t>
            </a:r>
            <a:endParaRPr lang="en-US" dirty="0"/>
          </a:p>
        </p:txBody>
      </p:sp>
      <p:sp>
        <p:nvSpPr>
          <p:cNvPr id="6" name="Slide Number Placeholder 5"/>
          <p:cNvSpPr>
            <a:spLocks noGrp="1"/>
          </p:cNvSpPr>
          <p:nvPr>
            <p:ph type="sldNum" sz="quarter" idx="12"/>
          </p:nvPr>
        </p:nvSpPr>
        <p:spPr/>
        <p:txBody>
          <a:bodyPr/>
          <a:lstStyle/>
          <a:p>
            <a:fld id="{7C850DC6-43F6-4322-B992-A5F2B178F3B8}"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normAutofit/>
          </a:bodyPr>
          <a:lstStyle>
            <a:lvl1pPr algn="r">
              <a:defRPr sz="36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accent1">
                    <a:lumMod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1" name="Slide Number Placeholder 10"/>
          <p:cNvSpPr>
            <a:spLocks noGrp="1"/>
          </p:cNvSpPr>
          <p:nvPr>
            <p:ph type="sldNum" sz="quarter" idx="12"/>
          </p:nvPr>
        </p:nvSpPr>
        <p:spPr>
          <a:xfrm>
            <a:off x="8348328" y="6553200"/>
            <a:ext cx="457200" cy="212725"/>
          </a:xfrm>
        </p:spPr>
        <p:txBody>
          <a:bodyPr/>
          <a:lstStyle>
            <a:extLst/>
          </a:lstStyle>
          <a:p>
            <a:fld id="{91974DF9-AD47-4691-BA21-BBFCE3637A9A}" type="slidenum">
              <a:rPr kumimoji="0" lang="en-US" smtClean="0"/>
              <a:pPr/>
              <a:t>‹#›</a:t>
            </a:fld>
            <a:endParaRPr kumimoji="0" lang="en-US"/>
          </a:p>
        </p:txBody>
      </p:sp>
      <p:sp>
        <p:nvSpPr>
          <p:cNvPr id="13" name="Date Placeholder 3"/>
          <p:cNvSpPr>
            <a:spLocks noGrp="1"/>
          </p:cNvSpPr>
          <p:nvPr>
            <p:ph type="dt" sz="half" idx="10"/>
          </p:nvPr>
        </p:nvSpPr>
        <p:spPr>
          <a:xfrm>
            <a:off x="457200" y="6553200"/>
            <a:ext cx="4081128" cy="212725"/>
          </a:xfrm>
        </p:spPr>
        <p:txBody>
          <a:bodyPr/>
          <a:lstStyle>
            <a:lvl1pPr>
              <a:defRPr/>
            </a:lvl1pPr>
            <a:extLst/>
          </a:lstStyle>
          <a:p>
            <a:r>
              <a:rPr lang="en-US" dirty="0" smtClean="0"/>
              <a:t>Prepared by David Douglas, University of Arkansas</a:t>
            </a:r>
            <a:endParaRPr lang="en-US" dirty="0"/>
          </a:p>
        </p:txBody>
      </p:sp>
      <p:sp>
        <p:nvSpPr>
          <p:cNvPr id="14" name="Footer Placeholder 4"/>
          <p:cNvSpPr>
            <a:spLocks noGrp="1"/>
          </p:cNvSpPr>
          <p:nvPr>
            <p:ph type="ftr" sz="quarter" idx="11"/>
          </p:nvPr>
        </p:nvSpPr>
        <p:spPr>
          <a:xfrm>
            <a:off x="5181600" y="6553200"/>
            <a:ext cx="3048000" cy="212725"/>
          </a:xfrm>
        </p:spPr>
        <p:txBody>
          <a:bodyPr/>
          <a:lstStyle>
            <a:lvl1pPr>
              <a:defRPr b="1"/>
            </a:lvl1pPr>
            <a:extLst/>
          </a:lstStyle>
          <a:p>
            <a:r>
              <a:rPr lang="en-US" dirty="0" smtClean="0"/>
              <a:t>Hosted by the University of Arkansas</a:t>
            </a:r>
            <a:endParaRPr lang="en-US" dirty="0"/>
          </a:p>
        </p:txBody>
      </p:sp>
      <p:sp>
        <p:nvSpPr>
          <p:cNvPr id="9" name="Footer Placeholder 4"/>
          <p:cNvSpPr txBox="1">
            <a:spLocks/>
          </p:cNvSpPr>
          <p:nvPr userDrawn="1"/>
        </p:nvSpPr>
        <p:spPr>
          <a:xfrm>
            <a:off x="381000" y="76200"/>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IBM SPSS Modeler 14.2</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7" name="Date Placeholder 3"/>
          <p:cNvSpPr>
            <a:spLocks noGrp="1"/>
          </p:cNvSpPr>
          <p:nvPr>
            <p:ph type="dt" sz="half" idx="10"/>
          </p:nvPr>
        </p:nvSpPr>
        <p:spPr>
          <a:xfrm>
            <a:off x="457200" y="6553200"/>
            <a:ext cx="4081128" cy="212725"/>
          </a:xfrm>
        </p:spPr>
        <p:txBody>
          <a:bodyPr/>
          <a:lstStyle>
            <a:lvl1pPr>
              <a:defRPr/>
            </a:lvl1pPr>
            <a:extLst/>
          </a:lstStyle>
          <a:p>
            <a:r>
              <a:rPr lang="en-US" dirty="0" smtClean="0"/>
              <a:t>Prepared by David Douglas, University of Arkansas</a:t>
            </a:r>
            <a:endParaRPr lang="en-US" dirty="0"/>
          </a:p>
        </p:txBody>
      </p:sp>
      <p:sp>
        <p:nvSpPr>
          <p:cNvPr id="8" name="Footer Placeholder 4"/>
          <p:cNvSpPr>
            <a:spLocks noGrp="1"/>
          </p:cNvSpPr>
          <p:nvPr>
            <p:ph type="ftr" sz="quarter" idx="11"/>
          </p:nvPr>
        </p:nvSpPr>
        <p:spPr>
          <a:xfrm>
            <a:off x="5181600" y="6553200"/>
            <a:ext cx="3048000" cy="212725"/>
          </a:xfrm>
        </p:spPr>
        <p:txBody>
          <a:bodyPr/>
          <a:lstStyle>
            <a:lvl1pPr>
              <a:defRPr b="1"/>
            </a:lvl1pPr>
            <a:extLst/>
          </a:lstStyle>
          <a:p>
            <a:r>
              <a:rPr lang="en-US" dirty="0" smtClean="0"/>
              <a:t>Hosted by the University of Arkansas</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7" name="Date Placeholder 3"/>
          <p:cNvSpPr>
            <a:spLocks noGrp="1"/>
          </p:cNvSpPr>
          <p:nvPr>
            <p:ph type="dt" sz="half" idx="10"/>
          </p:nvPr>
        </p:nvSpPr>
        <p:spPr>
          <a:xfrm>
            <a:off x="457200" y="6553200"/>
            <a:ext cx="4081128" cy="212725"/>
          </a:xfrm>
        </p:spPr>
        <p:txBody>
          <a:bodyPr/>
          <a:lstStyle>
            <a:lvl1pPr>
              <a:defRPr/>
            </a:lvl1pPr>
            <a:extLst/>
          </a:lstStyle>
          <a:p>
            <a:r>
              <a:rPr lang="en-US" dirty="0" smtClean="0"/>
              <a:t>Prepared by David Douglas, University of Arkansas</a:t>
            </a:r>
            <a:endParaRPr lang="en-US" dirty="0"/>
          </a:p>
        </p:txBody>
      </p:sp>
      <p:sp>
        <p:nvSpPr>
          <p:cNvPr id="8" name="Footer Placeholder 4"/>
          <p:cNvSpPr>
            <a:spLocks noGrp="1"/>
          </p:cNvSpPr>
          <p:nvPr>
            <p:ph type="ftr" sz="quarter" idx="11"/>
          </p:nvPr>
        </p:nvSpPr>
        <p:spPr>
          <a:xfrm>
            <a:off x="5181600" y="6553200"/>
            <a:ext cx="3048000" cy="212725"/>
          </a:xfrm>
        </p:spPr>
        <p:txBody>
          <a:bodyPr/>
          <a:lstStyle>
            <a:lvl1pPr>
              <a:defRPr b="1"/>
            </a:lvl1pPr>
            <a:extLst/>
          </a:lstStyle>
          <a:p>
            <a:r>
              <a:rPr lang="en-US" dirty="0" smtClean="0"/>
              <a:t>Hosted by the University of Arkansas</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83880" cy="1051560"/>
          </a:xfrm>
        </p:spPr>
        <p:txBody>
          <a:bodyPr>
            <a:normAutofit/>
          </a:bodyPr>
          <a:lstStyle>
            <a:lvl1pPr>
              <a:defRPr sz="280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457200" y="1447800"/>
            <a:ext cx="8183880" cy="4568952"/>
          </a:xfrm>
        </p:spPr>
        <p:txBody>
          <a:bodyPr>
            <a:normAutofit/>
          </a:bodyPr>
          <a:lstStyle>
            <a:lvl1pPr>
              <a:defRPr sz="2400"/>
            </a:lvl1pPr>
            <a:lvl2pPr>
              <a:defRPr sz="2000"/>
            </a:lvl2pPr>
            <a:lvl3pPr>
              <a:defRPr sz="2000"/>
            </a:lvl3pPr>
            <a:lvl4pPr>
              <a:defRPr sz="18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553200"/>
            <a:ext cx="4081128" cy="212725"/>
          </a:xfrm>
          <a:prstGeom prst="rect">
            <a:avLst/>
          </a:prstGeom>
        </p:spPr>
        <p:txBody>
          <a:bodyPr/>
          <a:lstStyle>
            <a:lvl1pPr>
              <a:defRPr/>
            </a:lvl1pPr>
            <a:extLst/>
          </a:lstStyle>
          <a:p>
            <a:r>
              <a:rPr lang="en-US" dirty="0" smtClean="0"/>
              <a:t>Prepared by David Douglas, University of Arkansas</a:t>
            </a:r>
            <a:endParaRPr lang="en-US" dirty="0"/>
          </a:p>
        </p:txBody>
      </p:sp>
      <p:sp>
        <p:nvSpPr>
          <p:cNvPr id="5" name="Footer Placeholder 4"/>
          <p:cNvSpPr>
            <a:spLocks noGrp="1"/>
          </p:cNvSpPr>
          <p:nvPr>
            <p:ph type="ftr" sz="quarter" idx="11"/>
          </p:nvPr>
        </p:nvSpPr>
        <p:spPr>
          <a:xfrm>
            <a:off x="5105400" y="6553200"/>
            <a:ext cx="3124200" cy="212725"/>
          </a:xfrm>
          <a:prstGeom prst="rect">
            <a:avLst/>
          </a:prstGeom>
        </p:spPr>
        <p:txBody>
          <a:bodyPr/>
          <a:lstStyle>
            <a:lvl1pPr>
              <a:defRPr b="1"/>
            </a:lvl1pPr>
            <a:extLst/>
          </a:lstStyle>
          <a:p>
            <a:r>
              <a:rPr lang="en-US" dirty="0" smtClean="0"/>
              <a:t>Hosted by the University of Arkansas</a:t>
            </a:r>
            <a:endParaRPr lang="en-US" dirty="0"/>
          </a:p>
        </p:txBody>
      </p:sp>
      <p:sp>
        <p:nvSpPr>
          <p:cNvPr id="6" name="Slide Number Placeholder 5"/>
          <p:cNvSpPr>
            <a:spLocks noGrp="1"/>
          </p:cNvSpPr>
          <p:nvPr>
            <p:ph type="sldNum" sz="quarter" idx="12"/>
          </p:nvPr>
        </p:nvSpPr>
        <p:spPr>
          <a:xfrm>
            <a:off x="8348328" y="6553200"/>
            <a:ext cx="457200" cy="212725"/>
          </a:xfrm>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userDrawn="1"/>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381000"/>
            <a:ext cx="8183880" cy="676656"/>
          </a:xfrm>
        </p:spPr>
        <p:txBody>
          <a:bodyPr lIns="91440" bIns="0" anchor="b">
            <a:normAutofit/>
          </a:bodyPr>
          <a:lstStyle>
            <a:lvl1pPr algn="l">
              <a:buNone/>
              <a:defRPr sz="2800" b="0" cap="none" baseline="0">
                <a:solidFill>
                  <a:schemeClr val="tx2">
                    <a:lumMod val="60000"/>
                    <a:lumOff val="40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1076868"/>
            <a:ext cx="8183880" cy="420624"/>
          </a:xfrm>
        </p:spPr>
        <p:txBody>
          <a:bodyPr lIns="118872" tIns="0" anchor="t"/>
          <a:lstStyle>
            <a:lvl1pPr marL="0" marR="36576" indent="0" algn="l">
              <a:spcBef>
                <a:spcPts val="0"/>
              </a:spcBef>
              <a:spcAft>
                <a:spcPts val="0"/>
              </a:spcAft>
              <a:buNone/>
              <a:defRPr sz="1800" b="0">
                <a:solidFill>
                  <a:schemeClr val="tx2">
                    <a:lumMod val="60000"/>
                    <a:lumOff val="4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12" name="Date Placeholder 11"/>
          <p:cNvSpPr>
            <a:spLocks noGrp="1"/>
          </p:cNvSpPr>
          <p:nvPr>
            <p:ph type="dt" sz="half" idx="10"/>
          </p:nvPr>
        </p:nvSpPr>
        <p:spPr>
          <a:xfrm>
            <a:off x="1676400" y="6553200"/>
            <a:ext cx="3852528" cy="304800"/>
          </a:xfrm>
          <a:prstGeom prst="rect">
            <a:avLst/>
          </a:prstGeom>
        </p:spPr>
        <p:txBody>
          <a:bodyPr/>
          <a:lstStyle/>
          <a:p>
            <a:r>
              <a:rPr lang="en-US" dirty="0" smtClean="0"/>
              <a:t>Prepared by David Douglas, University of Arkansas</a:t>
            </a:r>
            <a:endParaRPr lang="en-US" dirty="0"/>
          </a:p>
        </p:txBody>
      </p:sp>
      <p:sp>
        <p:nvSpPr>
          <p:cNvPr id="13" name="Slide Number Placeholder 12"/>
          <p:cNvSpPr>
            <a:spLocks noGrp="1"/>
          </p:cNvSpPr>
          <p:nvPr>
            <p:ph type="sldNum" sz="quarter" idx="11"/>
          </p:nvPr>
        </p:nvSpPr>
        <p:spPr/>
        <p:txBody>
          <a:bodyPr/>
          <a:lstStyle/>
          <a:p>
            <a:fld id="{91974DF9-AD47-4691-BA21-BBFCE3637A9A}" type="slidenum">
              <a:rPr lang="en-US" smtClean="0"/>
              <a:pPr/>
              <a:t>‹#›</a:t>
            </a:fld>
            <a:endParaRPr lang="en-US"/>
          </a:p>
        </p:txBody>
      </p:sp>
      <p:sp>
        <p:nvSpPr>
          <p:cNvPr id="15" name="Footer Placeholder 14"/>
          <p:cNvSpPr>
            <a:spLocks noGrp="1"/>
          </p:cNvSpPr>
          <p:nvPr>
            <p:ph type="ftr" sz="quarter" idx="12"/>
          </p:nvPr>
        </p:nvSpPr>
        <p:spPr>
          <a:xfrm>
            <a:off x="5715000" y="6553200"/>
            <a:ext cx="2633328" cy="304800"/>
          </a:xfrm>
          <a:prstGeom prst="rect">
            <a:avLst/>
          </a:prstGeom>
        </p:spPr>
        <p:txBody>
          <a:bodyPr/>
          <a:lstStyle>
            <a:lvl1pPr>
              <a:defRPr/>
            </a:lvl1pPr>
          </a:lstStyle>
          <a:p>
            <a:r>
              <a:rPr lang="en-US" dirty="0" smtClean="0"/>
              <a:t>Hosted by University of Arkansas</a:t>
            </a:r>
            <a:endParaRPr lang="en-US" dirty="0"/>
          </a:p>
        </p:txBody>
      </p:sp>
      <p:sp>
        <p:nvSpPr>
          <p:cNvPr id="8" name="Footer Placeholder 4"/>
          <p:cNvSpPr txBox="1">
            <a:spLocks/>
          </p:cNvSpPr>
          <p:nvPr userDrawn="1"/>
        </p:nvSpPr>
        <p:spPr>
          <a:xfrm>
            <a:off x="381000" y="76200"/>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IBM SPSS Modeler 14.2</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83392" y="1600200"/>
            <a:ext cx="3931920" cy="4389120"/>
          </a:xfrm>
        </p:spPr>
        <p:txBody>
          <a:bodyPr>
            <a:normAutofit/>
          </a:bodyPr>
          <a:lstStyle>
            <a:lvl1pPr>
              <a:defRPr sz="2000"/>
            </a:lvl1pPr>
            <a:lvl2pPr>
              <a:defRPr sz="1800"/>
            </a:lvl2pPr>
            <a:lvl3pPr>
              <a:defRPr sz="1600"/>
            </a:lvl3pPr>
            <a:lvl4pPr>
              <a:defRPr sz="1400"/>
            </a:lvl4pPr>
            <a:lvl5pPr>
              <a:defRPr sz="14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24400" y="1600200"/>
            <a:ext cx="3931920" cy="4389120"/>
          </a:xfrm>
        </p:spPr>
        <p:txBody>
          <a:bodyPr>
            <a:normAutofit/>
          </a:bodyPr>
          <a:lstStyle>
            <a:lvl1pPr>
              <a:defRPr sz="2000"/>
            </a:lvl1pPr>
            <a:lvl2pPr>
              <a:defRPr sz="1800"/>
            </a:lvl2pPr>
            <a:lvl3pPr>
              <a:defRPr sz="1600"/>
            </a:lvl3pPr>
            <a:lvl4pPr>
              <a:defRPr sz="1400"/>
            </a:lvl4pPr>
            <a:lvl5pPr>
              <a:defRPr sz="14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8" name="Date Placeholder 3"/>
          <p:cNvSpPr>
            <a:spLocks noGrp="1"/>
          </p:cNvSpPr>
          <p:nvPr>
            <p:ph type="dt" sz="half" idx="10"/>
          </p:nvPr>
        </p:nvSpPr>
        <p:spPr>
          <a:xfrm>
            <a:off x="1676400" y="6553200"/>
            <a:ext cx="4081128" cy="212725"/>
          </a:xfrm>
        </p:spPr>
        <p:txBody>
          <a:bodyPr/>
          <a:lstStyle>
            <a:lvl1pPr>
              <a:defRPr/>
            </a:lvl1pPr>
            <a:extLst/>
          </a:lstStyle>
          <a:p>
            <a:r>
              <a:rPr lang="en-US" dirty="0" smtClean="0"/>
              <a:t>Prepared by David Douglas, University of Arkansas</a:t>
            </a:r>
            <a:endParaRPr lang="en-US" dirty="0"/>
          </a:p>
        </p:txBody>
      </p:sp>
      <p:sp>
        <p:nvSpPr>
          <p:cNvPr id="9" name="Footer Placeholder 4"/>
          <p:cNvSpPr>
            <a:spLocks noGrp="1"/>
          </p:cNvSpPr>
          <p:nvPr>
            <p:ph type="ftr" sz="quarter" idx="11"/>
          </p:nvPr>
        </p:nvSpPr>
        <p:spPr>
          <a:xfrm>
            <a:off x="5824872" y="6553200"/>
            <a:ext cx="2557128" cy="212725"/>
          </a:xfrm>
        </p:spPr>
        <p:txBody>
          <a:bodyPr/>
          <a:lstStyle>
            <a:lvl1pPr>
              <a:defRPr b="1"/>
            </a:lvl1pPr>
            <a:extLst/>
          </a:lstStyle>
          <a:p>
            <a:r>
              <a:rPr lang="en-US" dirty="0" smtClean="0"/>
              <a:t>Hosted by University of Arkansas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1585278"/>
            <a:ext cx="3931920" cy="792162"/>
          </a:xfrm>
        </p:spPr>
        <p:txBody>
          <a:bodyPr lIns="146304" anchor="ctr">
            <a:normAutofit/>
          </a:bodyPr>
          <a:lstStyle>
            <a:lvl1pPr marL="0" indent="0" algn="l">
              <a:buNone/>
              <a:defRPr sz="18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1585278"/>
            <a:ext cx="3931920" cy="792162"/>
          </a:xfrm>
        </p:spPr>
        <p:txBody>
          <a:bodyPr lIns="137160" anchor="ctr">
            <a:normAutofit/>
          </a:bodyPr>
          <a:lstStyle>
            <a:lvl1pPr marL="0" indent="0" algn="l">
              <a:buNone/>
              <a:defRPr sz="18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2453640"/>
            <a:ext cx="3931920" cy="3489960"/>
          </a:xfrm>
        </p:spPr>
        <p:txBody>
          <a:bodyPr anchor="t">
            <a:normAutofit/>
          </a:bodyPr>
          <a:lstStyle>
            <a:lvl1pPr algn="l">
              <a:defRPr sz="1800"/>
            </a:lvl1pPr>
            <a:lvl2pPr algn="l">
              <a:defRPr sz="1600"/>
            </a:lvl2pPr>
            <a:lvl3pPr algn="l">
              <a:defRPr sz="1400"/>
            </a:lvl3pPr>
            <a:lvl4pPr algn="l">
              <a:defRPr sz="1200"/>
            </a:lvl4pPr>
            <a:lvl5pPr algn="l">
              <a:defRPr sz="1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2453640"/>
            <a:ext cx="3931920" cy="3489960"/>
          </a:xfrm>
        </p:spPr>
        <p:txBody>
          <a:bodyPr anchor="t">
            <a:normAutofit/>
          </a:bodyPr>
          <a:lstStyle>
            <a:lvl1pPr algn="l">
              <a:defRPr sz="1800"/>
            </a:lvl1pPr>
            <a:lvl2pPr algn="l">
              <a:defRPr sz="1600"/>
            </a:lvl2pPr>
            <a:lvl3pPr algn="l">
              <a:defRPr sz="1400"/>
            </a:lvl3pPr>
            <a:lvl4pPr algn="l">
              <a:defRPr sz="1200"/>
            </a:lvl4pPr>
            <a:lvl5pPr algn="l">
              <a:defRPr sz="1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Slide Number Placeholder 8"/>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10" name="Date Placeholder 3"/>
          <p:cNvSpPr>
            <a:spLocks noGrp="1"/>
          </p:cNvSpPr>
          <p:nvPr>
            <p:ph type="dt" sz="half" idx="10"/>
          </p:nvPr>
        </p:nvSpPr>
        <p:spPr>
          <a:xfrm>
            <a:off x="1676400" y="6553200"/>
            <a:ext cx="4081128" cy="212725"/>
          </a:xfrm>
        </p:spPr>
        <p:txBody>
          <a:bodyPr/>
          <a:lstStyle>
            <a:lvl1pPr>
              <a:defRPr/>
            </a:lvl1pPr>
            <a:extLst/>
          </a:lstStyle>
          <a:p>
            <a:r>
              <a:rPr lang="en-US" dirty="0" smtClean="0"/>
              <a:t>Prepared by David Douglas, University of Arkansas</a:t>
            </a:r>
            <a:endParaRPr lang="en-US" dirty="0"/>
          </a:p>
        </p:txBody>
      </p:sp>
      <p:sp>
        <p:nvSpPr>
          <p:cNvPr id="11" name="Footer Placeholder 4"/>
          <p:cNvSpPr>
            <a:spLocks noGrp="1"/>
          </p:cNvSpPr>
          <p:nvPr>
            <p:ph type="ftr" sz="quarter" idx="11"/>
          </p:nvPr>
        </p:nvSpPr>
        <p:spPr>
          <a:xfrm>
            <a:off x="5824872" y="6553200"/>
            <a:ext cx="2557128" cy="212725"/>
          </a:xfrm>
        </p:spPr>
        <p:txBody>
          <a:bodyPr/>
          <a:lstStyle>
            <a:lvl1pPr>
              <a:defRPr b="1"/>
            </a:lvl1pPr>
            <a:extLst/>
          </a:lstStyle>
          <a:p>
            <a:r>
              <a:rPr lang="en-US" dirty="0" smtClean="0"/>
              <a:t>Hosted by University of Arkansas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5" name="Slide Number Placeholder 4"/>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6" name="Date Placeholder 3"/>
          <p:cNvSpPr>
            <a:spLocks noGrp="1"/>
          </p:cNvSpPr>
          <p:nvPr>
            <p:ph type="dt" sz="half" idx="10"/>
          </p:nvPr>
        </p:nvSpPr>
        <p:spPr>
          <a:xfrm>
            <a:off x="1676400" y="6553200"/>
            <a:ext cx="4081128" cy="212725"/>
          </a:xfrm>
        </p:spPr>
        <p:txBody>
          <a:bodyPr/>
          <a:lstStyle>
            <a:lvl1pPr>
              <a:defRPr/>
            </a:lvl1pPr>
            <a:extLst/>
          </a:lstStyle>
          <a:p>
            <a:r>
              <a:rPr lang="en-US" dirty="0" smtClean="0"/>
              <a:t>Prepared by David Douglas, University of Arkansas</a:t>
            </a:r>
            <a:endParaRPr lang="en-US" dirty="0"/>
          </a:p>
        </p:txBody>
      </p:sp>
      <p:sp>
        <p:nvSpPr>
          <p:cNvPr id="7" name="Footer Placeholder 4"/>
          <p:cNvSpPr>
            <a:spLocks noGrp="1"/>
          </p:cNvSpPr>
          <p:nvPr>
            <p:ph type="ftr" sz="quarter" idx="11"/>
          </p:nvPr>
        </p:nvSpPr>
        <p:spPr>
          <a:xfrm>
            <a:off x="5824872" y="6553200"/>
            <a:ext cx="2557128" cy="212725"/>
          </a:xfrm>
        </p:spPr>
        <p:txBody>
          <a:bodyPr/>
          <a:lstStyle>
            <a:lvl1pPr>
              <a:defRPr b="1"/>
            </a:lvl1pPr>
            <a:extLst/>
          </a:lstStyle>
          <a:p>
            <a:r>
              <a:rPr lang="en-US" dirty="0" smtClean="0"/>
              <a:t>Hosted by University of Arkansas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a:xfrm>
            <a:off x="685800" y="6542149"/>
            <a:ext cx="3733800" cy="365125"/>
          </a:xfrm>
          <a:prstGeom prst="rect">
            <a:avLst/>
          </a:prstGeom>
        </p:spPr>
        <p:txBody>
          <a:bodyPr/>
          <a:lstStyle>
            <a:extLst/>
          </a:lstStyle>
          <a:p>
            <a:r>
              <a:rPr lang="en-US" dirty="0" smtClean="0"/>
              <a:t>Prepared by David Douglas, University of Arkansas</a:t>
            </a:r>
            <a:endParaRPr lang="en-US" dirty="0"/>
          </a:p>
        </p:txBody>
      </p:sp>
      <p:sp>
        <p:nvSpPr>
          <p:cNvPr id="3" name="Footer Placeholder 2"/>
          <p:cNvSpPr>
            <a:spLocks noGrp="1"/>
          </p:cNvSpPr>
          <p:nvPr>
            <p:ph type="ftr" sz="quarter" idx="11"/>
          </p:nvPr>
        </p:nvSpPr>
        <p:spPr>
          <a:xfrm>
            <a:off x="5257800" y="6492875"/>
            <a:ext cx="3319128" cy="365125"/>
          </a:xfrm>
          <a:prstGeom prst="rect">
            <a:avLst/>
          </a:prstGeom>
        </p:spPr>
        <p:txBody>
          <a:bodyPr/>
          <a:lstStyle>
            <a:lvl1pPr>
              <a:defRPr/>
            </a:lvl1pPr>
            <a:extLst/>
          </a:lstStyle>
          <a:p>
            <a:r>
              <a:rPr lang="en-US" dirty="0" smtClean="0"/>
              <a:t>Hosted by University of Arkansas</a:t>
            </a:r>
            <a:endParaRPr lang="en-US" dirty="0"/>
          </a:p>
        </p:txBody>
      </p:sp>
      <p:sp>
        <p:nvSpPr>
          <p:cNvPr id="4" name="Slide Number Placeholder 3"/>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6" name="Footer Placeholder 4"/>
          <p:cNvSpPr txBox="1">
            <a:spLocks/>
          </p:cNvSpPr>
          <p:nvPr userDrawn="1"/>
        </p:nvSpPr>
        <p:spPr>
          <a:xfrm>
            <a:off x="381000" y="76200"/>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IBM SPSS Modeler 14.2</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8" name="Date Placeholder 3"/>
          <p:cNvSpPr>
            <a:spLocks noGrp="1"/>
          </p:cNvSpPr>
          <p:nvPr>
            <p:ph type="dt" sz="half" idx="10"/>
          </p:nvPr>
        </p:nvSpPr>
        <p:spPr>
          <a:xfrm>
            <a:off x="457200" y="6553200"/>
            <a:ext cx="4081128" cy="212725"/>
          </a:xfrm>
        </p:spPr>
        <p:txBody>
          <a:bodyPr/>
          <a:lstStyle>
            <a:lvl1pPr>
              <a:defRPr/>
            </a:lvl1pPr>
            <a:extLst/>
          </a:lstStyle>
          <a:p>
            <a:r>
              <a:rPr lang="en-US" dirty="0" smtClean="0"/>
              <a:t>Prepared by David Douglas, University of Arkansas</a:t>
            </a:r>
            <a:endParaRPr lang="en-US" dirty="0"/>
          </a:p>
        </p:txBody>
      </p:sp>
      <p:sp>
        <p:nvSpPr>
          <p:cNvPr id="9" name="Footer Placeholder 4"/>
          <p:cNvSpPr>
            <a:spLocks noGrp="1"/>
          </p:cNvSpPr>
          <p:nvPr>
            <p:ph type="ftr" sz="quarter" idx="11"/>
          </p:nvPr>
        </p:nvSpPr>
        <p:spPr>
          <a:xfrm>
            <a:off x="5181600" y="6553200"/>
            <a:ext cx="3048000" cy="212725"/>
          </a:xfrm>
        </p:spPr>
        <p:txBody>
          <a:bodyPr/>
          <a:lstStyle>
            <a:lvl1pPr>
              <a:defRPr b="1"/>
            </a:lvl1pPr>
            <a:extLst/>
          </a:lstStyle>
          <a:p>
            <a:r>
              <a:rPr lang="en-US" dirty="0" smtClean="0"/>
              <a:t>Hosted by the University of Arkansas</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userDrawn="1"/>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
        <p:nvSpPr>
          <p:cNvPr id="10" name="Date Placeholder 3"/>
          <p:cNvSpPr>
            <a:spLocks noGrp="1"/>
          </p:cNvSpPr>
          <p:nvPr>
            <p:ph type="dt" sz="half" idx="10"/>
          </p:nvPr>
        </p:nvSpPr>
        <p:spPr>
          <a:xfrm>
            <a:off x="457200" y="6553200"/>
            <a:ext cx="4081128" cy="212725"/>
          </a:xfrm>
        </p:spPr>
        <p:txBody>
          <a:bodyPr/>
          <a:lstStyle>
            <a:lvl1pPr>
              <a:defRPr/>
            </a:lvl1pPr>
            <a:extLst/>
          </a:lstStyle>
          <a:p>
            <a:r>
              <a:rPr lang="en-US" dirty="0" smtClean="0"/>
              <a:t>Prepared by David Douglas, University of Arkansas</a:t>
            </a:r>
            <a:endParaRPr lang="en-US" dirty="0"/>
          </a:p>
        </p:txBody>
      </p:sp>
      <p:sp>
        <p:nvSpPr>
          <p:cNvPr id="12" name="Footer Placeholder 4"/>
          <p:cNvSpPr>
            <a:spLocks noGrp="1"/>
          </p:cNvSpPr>
          <p:nvPr>
            <p:ph type="ftr" sz="quarter" idx="11"/>
          </p:nvPr>
        </p:nvSpPr>
        <p:spPr>
          <a:xfrm>
            <a:off x="5181600" y="6553200"/>
            <a:ext cx="3048000" cy="212725"/>
          </a:xfrm>
        </p:spPr>
        <p:txBody>
          <a:bodyPr/>
          <a:lstStyle>
            <a:lvl1pPr>
              <a:defRPr b="1"/>
            </a:lvl1pPr>
            <a:extLst/>
          </a:lstStyle>
          <a:p>
            <a:r>
              <a:rPr lang="en-US" dirty="0" smtClean="0"/>
              <a:t>Hosted by the University of Arkansas</a:t>
            </a:r>
            <a:endParaRPr lang="en-US" dirty="0"/>
          </a:p>
        </p:txBody>
      </p:sp>
      <p:sp>
        <p:nvSpPr>
          <p:cNvPr id="13" name="Footer Placeholder 4"/>
          <p:cNvSpPr txBox="1">
            <a:spLocks/>
          </p:cNvSpPr>
          <p:nvPr userDrawn="1"/>
        </p:nvSpPr>
        <p:spPr>
          <a:xfrm>
            <a:off x="381000" y="76200"/>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IBM SPSS Modeler 14.2</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457200" y="381000"/>
            <a:ext cx="8183880" cy="1051560"/>
          </a:xfrm>
          <a:prstGeom prst="rect">
            <a:avLst/>
          </a:prstGeom>
        </p:spPr>
        <p:txBody>
          <a:bodyPr vert="horz" anchor="b">
            <a:normAutofit/>
          </a:bodyPr>
          <a:lstStyle>
            <a:extLst/>
          </a:lstStyle>
          <a:p>
            <a:r>
              <a:rPr kumimoji="0" lang="en-US" dirty="0" smtClean="0"/>
              <a:t>Click to edit Master title style</a:t>
            </a:r>
            <a:endParaRPr kumimoji="0" lang="en-US" dirty="0"/>
          </a:p>
        </p:txBody>
      </p:sp>
      <p:sp>
        <p:nvSpPr>
          <p:cNvPr id="4" name="Text Placeholder 3"/>
          <p:cNvSpPr>
            <a:spLocks noGrp="1"/>
          </p:cNvSpPr>
          <p:nvPr>
            <p:ph type="body" idx="1"/>
          </p:nvPr>
        </p:nvSpPr>
        <p:spPr>
          <a:xfrm>
            <a:off x="457200" y="1524000"/>
            <a:ext cx="8153400" cy="4495800"/>
          </a:xfrm>
          <a:prstGeom prst="rect">
            <a:avLst/>
          </a:prstGeom>
        </p:spPr>
        <p:txBody>
          <a:bodyPr vert="horz" lIns="182880" tIns="91440">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5" name="Slide Number Placeholder 4"/>
          <p:cNvSpPr>
            <a:spLocks noGrp="1"/>
          </p:cNvSpPr>
          <p:nvPr>
            <p:ph type="sldNum" sz="quarter" idx="4"/>
          </p:nvPr>
        </p:nvSpPr>
        <p:spPr>
          <a:xfrm>
            <a:off x="8348328" y="6553200"/>
            <a:ext cx="457200" cy="212725"/>
          </a:xfrm>
          <a:prstGeom prst="rect">
            <a:avLst/>
          </a:prstGeom>
        </p:spPr>
        <p:txBody>
          <a:bodyPr vert="horz" anchor="b"/>
          <a:lstStyle>
            <a:lvl1pPr algn="r" eaLnBrk="1" latinLnBrk="0" hangingPunct="1">
              <a:defRPr kumimoji="0" sz="1000">
                <a:solidFill>
                  <a:schemeClr val="tx2">
                    <a:lumMod val="75000"/>
                  </a:schemeClr>
                </a:solidFill>
              </a:defRPr>
            </a:lvl1pPr>
            <a:extLst/>
          </a:lstStyle>
          <a:p>
            <a:fld id="{91974DF9-AD47-4691-BA21-BBFCE3637A9A}" type="slidenum">
              <a:rPr lang="en-US" smtClean="0"/>
              <a:pPr/>
              <a:t>‹#›</a:t>
            </a:fld>
            <a:endParaRPr lang="en-US"/>
          </a:p>
        </p:txBody>
      </p:sp>
      <p:sp>
        <p:nvSpPr>
          <p:cNvPr id="8" name="Date Placeholder 3"/>
          <p:cNvSpPr>
            <a:spLocks noGrp="1"/>
          </p:cNvSpPr>
          <p:nvPr>
            <p:ph type="dt" sz="half" idx="2"/>
          </p:nvPr>
        </p:nvSpPr>
        <p:spPr>
          <a:xfrm>
            <a:off x="1676400" y="6553200"/>
            <a:ext cx="4081128" cy="212725"/>
          </a:xfrm>
          <a:prstGeom prst="rect">
            <a:avLst/>
          </a:prstGeom>
        </p:spPr>
        <p:txBody>
          <a:bodyPr/>
          <a:lstStyle>
            <a:lvl1pPr>
              <a:defRPr sz="1000">
                <a:solidFill>
                  <a:schemeClr val="accent1">
                    <a:lumMod val="75000"/>
                  </a:schemeClr>
                </a:solidFill>
              </a:defRPr>
            </a:lvl1pPr>
            <a:extLst/>
          </a:lstStyle>
          <a:p>
            <a:r>
              <a:rPr lang="en-US" dirty="0" smtClean="0"/>
              <a:t>Prepared by David Douglas, University of Arkansas</a:t>
            </a:r>
            <a:endParaRPr lang="en-US" dirty="0"/>
          </a:p>
        </p:txBody>
      </p:sp>
      <p:sp>
        <p:nvSpPr>
          <p:cNvPr id="9" name="Footer Placeholder 4"/>
          <p:cNvSpPr>
            <a:spLocks noGrp="1"/>
          </p:cNvSpPr>
          <p:nvPr>
            <p:ph type="ftr" sz="quarter" idx="3"/>
          </p:nvPr>
        </p:nvSpPr>
        <p:spPr>
          <a:xfrm>
            <a:off x="5824872" y="6553200"/>
            <a:ext cx="2557128" cy="212725"/>
          </a:xfrm>
          <a:prstGeom prst="rect">
            <a:avLst/>
          </a:prstGeom>
        </p:spPr>
        <p:txBody>
          <a:bodyPr/>
          <a:lstStyle>
            <a:lvl1pPr>
              <a:defRPr sz="1000" b="1">
                <a:solidFill>
                  <a:schemeClr val="accent1">
                    <a:lumMod val="75000"/>
                  </a:schemeClr>
                </a:solidFill>
              </a:defRPr>
            </a:lvl1pPr>
            <a:extLst/>
          </a:lstStyle>
          <a:p>
            <a:r>
              <a:rPr lang="en-US" dirty="0" smtClean="0"/>
              <a:t>Hosted by University of Arkansas</a:t>
            </a:r>
            <a:endParaRPr lang="en-US" dirty="0"/>
          </a:p>
        </p:txBody>
      </p:sp>
      <p:sp>
        <p:nvSpPr>
          <p:cNvPr id="10" name="Footer Placeholder 4"/>
          <p:cNvSpPr txBox="1">
            <a:spLocks/>
          </p:cNvSpPr>
          <p:nvPr userDrawn="1"/>
        </p:nvSpPr>
        <p:spPr>
          <a:xfrm>
            <a:off x="381000" y="76200"/>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IBM SPSS Modeler 14.2</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28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4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0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0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8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6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data-miners.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data-miners.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risp-dm.or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Data Mining Concepts</a:t>
            </a:r>
            <a:endParaRPr lang="en-US" dirty="0"/>
          </a:p>
        </p:txBody>
      </p:sp>
      <p:sp>
        <p:nvSpPr>
          <p:cNvPr id="3" name="Subtitle 2"/>
          <p:cNvSpPr>
            <a:spLocks noGrp="1"/>
          </p:cNvSpPr>
          <p:nvPr>
            <p:ph type="subTitle" idx="1"/>
          </p:nvPr>
        </p:nvSpPr>
        <p:spPr/>
        <p:txBody>
          <a:bodyPr/>
          <a:lstStyle/>
          <a:p>
            <a:r>
              <a:rPr lang="en-US" dirty="0" smtClean="0"/>
              <a:t>Introduction: The essential background</a:t>
            </a:r>
          </a:p>
        </p:txBody>
      </p:sp>
      <p:sp>
        <p:nvSpPr>
          <p:cNvPr id="4"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
        <p:nvSpPr>
          <p:cNvPr id="5" name="Footer Placeholder 4"/>
          <p:cNvSpPr>
            <a:spLocks noGrp="1"/>
          </p:cNvSpPr>
          <p:nvPr>
            <p:ph type="ftr" sz="quarter" idx="11"/>
          </p:nvPr>
        </p:nvSpPr>
        <p:spPr>
          <a:xfrm>
            <a:off x="5410200" y="6553200"/>
            <a:ext cx="3048000" cy="212725"/>
          </a:xfrm>
        </p:spPr>
        <p:txBody>
          <a:bodyPr/>
          <a:lstStyle/>
          <a:p>
            <a:r>
              <a:rPr lang="en-US" dirty="0" smtClean="0"/>
              <a:t>Hosted by the University of Arkansas</a:t>
            </a:r>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a:t>
            </a:fld>
            <a:endParaRPr kumimoji="0"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83880" cy="1051560"/>
          </a:xfrm>
        </p:spPr>
        <p:txBody>
          <a:bodyPr/>
          <a:lstStyle/>
          <a:p>
            <a:r>
              <a:rPr lang="en-US" dirty="0" smtClean="0"/>
              <a:t>Important Note</a:t>
            </a:r>
            <a:endParaRPr lang="en-US" dirty="0"/>
          </a:p>
        </p:txBody>
      </p:sp>
      <p:sp>
        <p:nvSpPr>
          <p:cNvPr id="3" name="Content Placeholder 2"/>
          <p:cNvSpPr>
            <a:spLocks noGrp="1"/>
          </p:cNvSpPr>
          <p:nvPr>
            <p:ph idx="1"/>
          </p:nvPr>
        </p:nvSpPr>
        <p:spPr>
          <a:xfrm>
            <a:off x="457200" y="1295400"/>
            <a:ext cx="8183880" cy="5410200"/>
          </a:xfrm>
        </p:spPr>
        <p:txBody>
          <a:bodyPr>
            <a:normAutofit/>
          </a:bodyPr>
          <a:lstStyle/>
          <a:p>
            <a:pPr>
              <a:lnSpc>
                <a:spcPct val="110000"/>
              </a:lnSpc>
              <a:buFont typeface="Wingdings" pitchFamily="2" charset="2"/>
              <a:buChar char="§"/>
            </a:pPr>
            <a:r>
              <a:rPr lang="en-US" sz="2000" b="1" dirty="0" smtClean="0">
                <a:solidFill>
                  <a:srgbClr val="FF0000"/>
                </a:solidFill>
              </a:rPr>
              <a:t>The Need for Human Direction</a:t>
            </a:r>
          </a:p>
          <a:p>
            <a:pPr algn="just">
              <a:lnSpc>
                <a:spcPct val="110000"/>
              </a:lnSpc>
              <a:buNone/>
            </a:pPr>
            <a:r>
              <a:rPr lang="en-US" i="1" dirty="0" smtClean="0"/>
              <a:t>	</a:t>
            </a:r>
            <a:r>
              <a:rPr lang="en-US" sz="1500" dirty="0" smtClean="0"/>
              <a:t>Don’t be misled into believing that software can just automatically wonder around in the data and produce significant results.  Automation is no substitute for human input.  Humans need to be involved in every phase of the DM process.</a:t>
            </a:r>
          </a:p>
          <a:p>
            <a:pPr>
              <a:lnSpc>
                <a:spcPct val="110000"/>
              </a:lnSpc>
              <a:buNone/>
            </a:pPr>
            <a:endParaRPr lang="en-US" sz="1500" dirty="0" smtClean="0"/>
          </a:p>
          <a:p>
            <a:pPr>
              <a:lnSpc>
                <a:spcPct val="110000"/>
              </a:lnSpc>
              <a:buNone/>
            </a:pPr>
            <a:r>
              <a:rPr lang="en-US" sz="1500" dirty="0" smtClean="0"/>
              <a:t>   George Grinstein, U. of Mass. at Lowell puts it into perspective</a:t>
            </a:r>
          </a:p>
          <a:p>
            <a:pPr>
              <a:lnSpc>
                <a:spcPct val="110000"/>
              </a:lnSpc>
              <a:buNone/>
            </a:pPr>
            <a:endParaRPr lang="en-US" sz="1500" dirty="0" smtClean="0"/>
          </a:p>
          <a:p>
            <a:pPr algn="just">
              <a:lnSpc>
                <a:spcPct val="110000"/>
              </a:lnSpc>
              <a:buNone/>
            </a:pPr>
            <a:r>
              <a:rPr lang="en-US" sz="1500" dirty="0" smtClean="0"/>
              <a:t>	Imagine a black box capable of answering any question it is asked.  Any question.  Will this eliminate our need for human participation as may suggest?  Quite the opposite.  The fundamental problem still comes down to a human interface issue.  How do I phrase the question correctly?  How do I set the parameters to get the solution that is applicable in the particular case I am interested in?  How do I get the results in reasonable time and in a form that I can understand?  Note that all the questions connect the discovery process to me, for my human consumption.</a:t>
            </a:r>
          </a:p>
          <a:p>
            <a:pPr>
              <a:lnSpc>
                <a:spcPct val="110000"/>
              </a:lnSpc>
            </a:pPr>
            <a:endParaRPr lang="en-US" dirty="0"/>
          </a:p>
        </p:txBody>
      </p:sp>
      <p:sp>
        <p:nvSpPr>
          <p:cNvPr id="4" name="Date Placeholder 3"/>
          <p:cNvSpPr>
            <a:spLocks noGrp="1"/>
          </p:cNvSpPr>
          <p:nvPr>
            <p:ph type="dt" sz="half" idx="10"/>
          </p:nvPr>
        </p:nvSpPr>
        <p:spPr/>
        <p:txBody>
          <a:bodyPr/>
          <a:lstStyle/>
          <a:p>
            <a:r>
              <a:rPr lang="en-US" smtClean="0"/>
              <a:t>Prepared by David Douglas, University of Arkansas</a:t>
            </a:r>
            <a:endParaRPr lang="en-US" dirty="0"/>
          </a:p>
        </p:txBody>
      </p:sp>
      <p:sp>
        <p:nvSpPr>
          <p:cNvPr id="5" name="Footer Placeholder 4"/>
          <p:cNvSpPr>
            <a:spLocks noGrp="1"/>
          </p:cNvSpPr>
          <p:nvPr>
            <p:ph type="ftr" sz="quarter" idx="11"/>
          </p:nvPr>
        </p:nvSpPr>
        <p:spPr/>
        <p:txBody>
          <a:bodyPr/>
          <a:lstStyle/>
          <a:p>
            <a:r>
              <a:rPr lang="en-US" dirty="0" smtClean="0"/>
              <a:t>Hosted </a:t>
            </a:r>
            <a:r>
              <a:rPr lang="en-US" dirty="0" smtClean="0"/>
              <a:t>by the University of Arkansas</a:t>
            </a:r>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10</a:t>
            </a:fld>
            <a:endParaRPr kumimoji="0"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183880" cy="1051560"/>
          </a:xfrm>
        </p:spPr>
        <p:txBody>
          <a:bodyPr/>
          <a:lstStyle/>
          <a:p>
            <a:r>
              <a:rPr lang="en-US" dirty="0" smtClean="0"/>
              <a:t>Four Fallacies of Data Mining </a:t>
            </a:r>
            <a:r>
              <a:rPr lang="en-US" sz="1600" dirty="0" smtClean="0"/>
              <a:t>(Louie Nautilus Systems, Inc.)</a:t>
            </a:r>
            <a:endParaRPr lang="en-US" sz="1600" dirty="0"/>
          </a:p>
        </p:txBody>
      </p:sp>
      <p:sp>
        <p:nvSpPr>
          <p:cNvPr id="3" name="Content Placeholder 2"/>
          <p:cNvSpPr>
            <a:spLocks noGrp="1"/>
          </p:cNvSpPr>
          <p:nvPr>
            <p:ph idx="1"/>
          </p:nvPr>
        </p:nvSpPr>
        <p:spPr>
          <a:xfrm>
            <a:off x="533400" y="1295400"/>
            <a:ext cx="8183880" cy="5410200"/>
          </a:xfrm>
        </p:spPr>
        <p:txBody>
          <a:bodyPr>
            <a:normAutofit/>
          </a:bodyPr>
          <a:lstStyle/>
          <a:p>
            <a:pPr>
              <a:buFont typeface="Wingdings" pitchFamily="2" charset="2"/>
              <a:buChar char="§"/>
            </a:pPr>
            <a:r>
              <a:rPr lang="en-US" sz="2000" b="1" dirty="0" smtClean="0">
                <a:solidFill>
                  <a:srgbClr val="FF0000"/>
                </a:solidFill>
              </a:rPr>
              <a:t>Fallacy 1</a:t>
            </a:r>
          </a:p>
          <a:p>
            <a:pPr lvl="1">
              <a:buFont typeface="Arial" pitchFamily="34" charset="0"/>
              <a:buChar char="•"/>
            </a:pPr>
            <a:r>
              <a:rPr lang="en-US" sz="1500" dirty="0" smtClean="0"/>
              <a:t>Set of tools can be turned loose on data repositories </a:t>
            </a:r>
          </a:p>
          <a:p>
            <a:pPr lvl="1">
              <a:buFont typeface="Arial" pitchFamily="34" charset="0"/>
              <a:buChar char="•"/>
            </a:pPr>
            <a:r>
              <a:rPr lang="en-US" sz="1500" dirty="0" smtClean="0"/>
              <a:t>Finds answers to all business problems</a:t>
            </a:r>
          </a:p>
          <a:p>
            <a:pPr lvl="1">
              <a:buFont typeface="Wingdings" pitchFamily="2" charset="2"/>
              <a:buChar char="§"/>
            </a:pPr>
            <a:endParaRPr lang="en-US" dirty="0" smtClean="0"/>
          </a:p>
          <a:p>
            <a:pPr>
              <a:buFont typeface="Wingdings" pitchFamily="2" charset="2"/>
              <a:buChar char="§"/>
            </a:pPr>
            <a:r>
              <a:rPr lang="en-US" sz="2000" b="1" dirty="0" smtClean="0">
                <a:solidFill>
                  <a:srgbClr val="FF0000"/>
                </a:solidFill>
              </a:rPr>
              <a:t>Reality 1</a:t>
            </a:r>
          </a:p>
          <a:p>
            <a:pPr lvl="1">
              <a:buFont typeface="Arial" pitchFamily="34" charset="0"/>
              <a:buChar char="•"/>
            </a:pPr>
            <a:r>
              <a:rPr lang="en-US" sz="1500" dirty="0" smtClean="0"/>
              <a:t>No automatic data mining tools solve problems</a:t>
            </a:r>
          </a:p>
          <a:p>
            <a:pPr lvl="1">
              <a:buFont typeface="Arial" pitchFamily="34" charset="0"/>
              <a:buChar char="•"/>
            </a:pPr>
            <a:r>
              <a:rPr lang="en-US" sz="1500" dirty="0" smtClean="0"/>
              <a:t>Rather, data mining is process (CRISP-DM)</a:t>
            </a:r>
          </a:p>
          <a:p>
            <a:pPr lvl="1">
              <a:buFont typeface="Arial" pitchFamily="34" charset="0"/>
              <a:buChar char="•"/>
            </a:pPr>
            <a:r>
              <a:rPr lang="en-US" sz="1500" dirty="0" smtClean="0"/>
              <a:t>Integrates into overall business objectives</a:t>
            </a:r>
          </a:p>
          <a:p>
            <a:pPr lvl="1">
              <a:buFont typeface="Wingdings" pitchFamily="2" charset="2"/>
              <a:buChar char="§"/>
            </a:pPr>
            <a:endParaRPr lang="en-US" sz="1500" dirty="0" smtClean="0"/>
          </a:p>
          <a:p>
            <a:pPr>
              <a:buFont typeface="Wingdings" pitchFamily="2" charset="2"/>
              <a:buChar char="§"/>
            </a:pPr>
            <a:r>
              <a:rPr lang="en-US" sz="2000" b="1" dirty="0" smtClean="0">
                <a:solidFill>
                  <a:srgbClr val="FF0000"/>
                </a:solidFill>
              </a:rPr>
              <a:t>Fallacy 2</a:t>
            </a:r>
          </a:p>
          <a:p>
            <a:pPr lvl="1">
              <a:buFont typeface="Arial" pitchFamily="34" charset="0"/>
              <a:buChar char="•"/>
            </a:pPr>
            <a:r>
              <a:rPr lang="en-US" sz="1500" dirty="0" smtClean="0"/>
              <a:t>Data mining process is autonomous</a:t>
            </a:r>
          </a:p>
          <a:p>
            <a:pPr lvl="1">
              <a:buFont typeface="Arial" pitchFamily="34" charset="0"/>
              <a:buChar char="•"/>
            </a:pPr>
            <a:r>
              <a:rPr lang="en-US" sz="1500" dirty="0" smtClean="0"/>
              <a:t>Requires little oversight</a:t>
            </a:r>
          </a:p>
          <a:p>
            <a:pPr lvl="1">
              <a:buFont typeface="Wingdings" pitchFamily="2" charset="2"/>
              <a:buChar char="§"/>
            </a:pPr>
            <a:endParaRPr lang="en-US" sz="1500" dirty="0" smtClean="0"/>
          </a:p>
          <a:p>
            <a:pPr>
              <a:buFont typeface="Wingdings" pitchFamily="2" charset="2"/>
              <a:buChar char="§"/>
            </a:pPr>
            <a:r>
              <a:rPr lang="en-US" sz="2000" b="1" dirty="0" smtClean="0">
                <a:solidFill>
                  <a:srgbClr val="FF0000"/>
                </a:solidFill>
              </a:rPr>
              <a:t>Reality 2</a:t>
            </a:r>
          </a:p>
          <a:p>
            <a:pPr lvl="1">
              <a:buFont typeface="Arial" pitchFamily="34" charset="0"/>
              <a:buChar char="•"/>
            </a:pPr>
            <a:r>
              <a:rPr lang="en-US" sz="1500" dirty="0" smtClean="0"/>
              <a:t>Requires significant intervention during every phase</a:t>
            </a:r>
          </a:p>
          <a:p>
            <a:pPr lvl="1">
              <a:buFont typeface="Arial" pitchFamily="34" charset="0"/>
              <a:buChar char="•"/>
            </a:pPr>
            <a:r>
              <a:rPr lang="en-US" sz="1500" dirty="0" smtClean="0"/>
              <a:t>After model deployment, new models require updates</a:t>
            </a:r>
          </a:p>
          <a:p>
            <a:pPr lvl="1">
              <a:buFont typeface="Arial" pitchFamily="34" charset="0"/>
              <a:buChar char="•"/>
            </a:pPr>
            <a:r>
              <a:rPr lang="en-US" sz="1500" dirty="0" smtClean="0"/>
              <a:t>Continuous evaluative measures monitored by analysts </a:t>
            </a:r>
          </a:p>
          <a:p>
            <a:endParaRPr lang="en-US" dirty="0"/>
          </a:p>
        </p:txBody>
      </p:sp>
      <p:sp>
        <p:nvSpPr>
          <p:cNvPr id="4" name="Date Placeholder 3"/>
          <p:cNvSpPr>
            <a:spLocks noGrp="1"/>
          </p:cNvSpPr>
          <p:nvPr>
            <p:ph type="dt" sz="half" idx="10"/>
          </p:nvPr>
        </p:nvSpPr>
        <p:spPr/>
        <p:txBody>
          <a:bodyPr/>
          <a:lstStyle/>
          <a:p>
            <a:r>
              <a:rPr lang="en-US" smtClean="0"/>
              <a:t>Prepared by David Douglas, University of Arkansas</a:t>
            </a:r>
            <a:endParaRPr lang="en-US" dirty="0"/>
          </a:p>
        </p:txBody>
      </p:sp>
      <p:sp>
        <p:nvSpPr>
          <p:cNvPr id="5" name="Footer Placeholder 4"/>
          <p:cNvSpPr>
            <a:spLocks noGrp="1"/>
          </p:cNvSpPr>
          <p:nvPr>
            <p:ph type="ftr" sz="quarter" idx="11"/>
          </p:nvPr>
        </p:nvSpPr>
        <p:spPr/>
        <p:txBody>
          <a:bodyPr/>
          <a:lstStyle/>
          <a:p>
            <a:r>
              <a:rPr lang="en-US" dirty="0" smtClean="0"/>
              <a:t>Hosted by the University of Arkansas</a:t>
            </a:r>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11</a:t>
            </a:fld>
            <a:endParaRPr kumimoji="0"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Fallacies of Data Mining </a:t>
            </a:r>
            <a:r>
              <a:rPr lang="en-US" sz="1600" dirty="0" smtClean="0"/>
              <a:t>(Louie Nautilus Systems, Inc.)</a:t>
            </a:r>
            <a:endParaRPr lang="en-US" dirty="0"/>
          </a:p>
        </p:txBody>
      </p:sp>
      <p:sp>
        <p:nvSpPr>
          <p:cNvPr id="3" name="Content Placeholder 2"/>
          <p:cNvSpPr>
            <a:spLocks noGrp="1"/>
          </p:cNvSpPr>
          <p:nvPr>
            <p:ph idx="1"/>
          </p:nvPr>
        </p:nvSpPr>
        <p:spPr/>
        <p:txBody>
          <a:bodyPr/>
          <a:lstStyle/>
          <a:p>
            <a:pPr>
              <a:buFont typeface="Wingdings" pitchFamily="2" charset="2"/>
              <a:buChar char="§"/>
            </a:pPr>
            <a:r>
              <a:rPr lang="en-US" sz="2000" b="1" dirty="0" smtClean="0">
                <a:solidFill>
                  <a:srgbClr val="FF0000"/>
                </a:solidFill>
              </a:rPr>
              <a:t>Fallacy 3</a:t>
            </a:r>
          </a:p>
          <a:p>
            <a:pPr lvl="1">
              <a:buFont typeface="Arial" pitchFamily="34" charset="0"/>
              <a:buChar char="•"/>
            </a:pPr>
            <a:r>
              <a:rPr lang="en-US" sz="1500" dirty="0" smtClean="0"/>
              <a:t>Data mining quickly pays for itself</a:t>
            </a:r>
          </a:p>
          <a:p>
            <a:pPr lvl="1">
              <a:buFont typeface="Wingdings" pitchFamily="2" charset="2"/>
              <a:buChar char="§"/>
            </a:pPr>
            <a:endParaRPr lang="en-US" sz="1500" dirty="0" smtClean="0"/>
          </a:p>
          <a:p>
            <a:pPr>
              <a:buFont typeface="Wingdings" pitchFamily="2" charset="2"/>
              <a:buChar char="§"/>
            </a:pPr>
            <a:r>
              <a:rPr lang="en-US" sz="2000" b="1" dirty="0" smtClean="0">
                <a:solidFill>
                  <a:srgbClr val="FF0000"/>
                </a:solidFill>
              </a:rPr>
              <a:t>Reality 3</a:t>
            </a:r>
          </a:p>
          <a:p>
            <a:pPr lvl="1">
              <a:buFont typeface="Arial" pitchFamily="34" charset="0"/>
              <a:buChar char="•"/>
            </a:pPr>
            <a:r>
              <a:rPr lang="en-US" sz="1500" dirty="0" smtClean="0"/>
              <a:t>Return rates vary</a:t>
            </a:r>
          </a:p>
          <a:p>
            <a:pPr lvl="1">
              <a:buFont typeface="Arial" pitchFamily="34" charset="0"/>
              <a:buChar char="•"/>
            </a:pPr>
            <a:r>
              <a:rPr lang="en-US" sz="1500" dirty="0" smtClean="0"/>
              <a:t>Depending on startup, personnel, data preparation costs, etc.</a:t>
            </a:r>
          </a:p>
          <a:p>
            <a:pPr lvl="1">
              <a:buFont typeface="Wingdings" pitchFamily="2" charset="2"/>
              <a:buChar char="§"/>
            </a:pPr>
            <a:endParaRPr lang="en-US" sz="1500" dirty="0" smtClean="0"/>
          </a:p>
          <a:p>
            <a:pPr>
              <a:buFont typeface="Wingdings" pitchFamily="2" charset="2"/>
              <a:buChar char="§"/>
            </a:pPr>
            <a:r>
              <a:rPr lang="en-US" sz="2000" b="1" dirty="0" smtClean="0">
                <a:solidFill>
                  <a:srgbClr val="FF0000"/>
                </a:solidFill>
              </a:rPr>
              <a:t>Fallacy 4</a:t>
            </a:r>
          </a:p>
          <a:p>
            <a:pPr lvl="1">
              <a:buFont typeface="Arial" pitchFamily="34" charset="0"/>
              <a:buChar char="•"/>
            </a:pPr>
            <a:r>
              <a:rPr lang="en-US" sz="1500" dirty="0" smtClean="0"/>
              <a:t>Data mining software easy to use</a:t>
            </a:r>
          </a:p>
          <a:p>
            <a:pPr lvl="1">
              <a:buFont typeface="Wingdings" pitchFamily="2" charset="2"/>
              <a:buChar char="§"/>
            </a:pPr>
            <a:endParaRPr lang="en-US" sz="1500" dirty="0" smtClean="0"/>
          </a:p>
          <a:p>
            <a:pPr>
              <a:buFont typeface="Wingdings" pitchFamily="2" charset="2"/>
              <a:buChar char="§"/>
            </a:pPr>
            <a:r>
              <a:rPr lang="en-US" sz="2000" b="1" dirty="0" smtClean="0">
                <a:solidFill>
                  <a:srgbClr val="FF0000"/>
                </a:solidFill>
              </a:rPr>
              <a:t>Reality 4</a:t>
            </a:r>
          </a:p>
          <a:p>
            <a:pPr lvl="1">
              <a:buFont typeface="Arial" pitchFamily="34" charset="0"/>
              <a:buChar char="•"/>
            </a:pPr>
            <a:r>
              <a:rPr lang="en-US" sz="1500" dirty="0" smtClean="0"/>
              <a:t>Ease of use varies across projects</a:t>
            </a:r>
          </a:p>
          <a:p>
            <a:pPr lvl="1">
              <a:buFont typeface="Arial" pitchFamily="34" charset="0"/>
              <a:buChar char="•"/>
            </a:pPr>
            <a:r>
              <a:rPr lang="en-US" sz="1500" dirty="0" smtClean="0"/>
              <a:t>Analysts must combine subject matter knowledge with specific problem domain </a:t>
            </a:r>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Prepared by David Douglas, University of Arkansas</a:t>
            </a:r>
            <a:endParaRPr lang="en-US" dirty="0"/>
          </a:p>
        </p:txBody>
      </p:sp>
      <p:sp>
        <p:nvSpPr>
          <p:cNvPr id="5" name="Footer Placeholder 4"/>
          <p:cNvSpPr>
            <a:spLocks noGrp="1"/>
          </p:cNvSpPr>
          <p:nvPr>
            <p:ph type="ftr" sz="quarter" idx="11"/>
          </p:nvPr>
        </p:nvSpPr>
        <p:spPr/>
        <p:txBody>
          <a:bodyPr/>
          <a:lstStyle/>
          <a:p>
            <a:r>
              <a:rPr lang="en-US" dirty="0" smtClean="0"/>
              <a:t>Hosted by the University of Arkansas</a:t>
            </a:r>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12</a:t>
            </a:fld>
            <a:endParaRPr kumimoji="0"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183880" cy="1051560"/>
          </a:xfrm>
        </p:spPr>
        <p:txBody>
          <a:bodyPr/>
          <a:lstStyle/>
          <a:p>
            <a:r>
              <a:rPr lang="en-US" dirty="0" smtClean="0"/>
              <a:t>Data Mining Tasks</a:t>
            </a:r>
            <a:endParaRPr lang="en-US" dirty="0"/>
          </a:p>
        </p:txBody>
      </p:sp>
      <p:sp>
        <p:nvSpPr>
          <p:cNvPr id="4" name="Date Placeholder 3"/>
          <p:cNvSpPr>
            <a:spLocks noGrp="1"/>
          </p:cNvSpPr>
          <p:nvPr>
            <p:ph type="dt" sz="half" idx="10"/>
          </p:nvPr>
        </p:nvSpPr>
        <p:spPr/>
        <p:txBody>
          <a:bodyPr/>
          <a:lstStyle/>
          <a:p>
            <a:r>
              <a:rPr lang="en-US" smtClean="0"/>
              <a:t>Prepared by David Douglas, University of Arkansas</a:t>
            </a:r>
            <a:endParaRPr lang="en-US" dirty="0"/>
          </a:p>
        </p:txBody>
      </p:sp>
      <p:sp>
        <p:nvSpPr>
          <p:cNvPr id="5" name="Footer Placeholder 4"/>
          <p:cNvSpPr>
            <a:spLocks noGrp="1"/>
          </p:cNvSpPr>
          <p:nvPr>
            <p:ph type="ftr" sz="quarter" idx="11"/>
          </p:nvPr>
        </p:nvSpPr>
        <p:spPr/>
        <p:txBody>
          <a:bodyPr/>
          <a:lstStyle/>
          <a:p>
            <a:r>
              <a:rPr lang="en-US" dirty="0" smtClean="0"/>
              <a:t>Hosted by the University of Arkansas</a:t>
            </a:r>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13</a:t>
            </a:fld>
            <a:endParaRPr kumimoji="0" lang="en-US"/>
          </a:p>
        </p:txBody>
      </p:sp>
      <p:sp>
        <p:nvSpPr>
          <p:cNvPr id="23" name="TextBox 22"/>
          <p:cNvSpPr txBox="1"/>
          <p:nvPr/>
        </p:nvSpPr>
        <p:spPr>
          <a:xfrm>
            <a:off x="2438400" y="2057400"/>
            <a:ext cx="3048000" cy="2554545"/>
          </a:xfrm>
          <a:prstGeom prst="rect">
            <a:avLst/>
          </a:prstGeom>
          <a:noFill/>
        </p:spPr>
        <p:txBody>
          <a:bodyPr wrap="square" rtlCol="0">
            <a:spAutoFit/>
          </a:bodyPr>
          <a:lstStyle/>
          <a:p>
            <a:pPr>
              <a:buFont typeface="Arial" pitchFamily="34" charset="0"/>
              <a:buChar char="•"/>
            </a:pPr>
            <a:r>
              <a:rPr lang="en-US" sz="2000" b="1" dirty="0" smtClean="0"/>
              <a:t>Description</a:t>
            </a:r>
          </a:p>
          <a:p>
            <a:pPr>
              <a:buFont typeface="Arial" pitchFamily="34" charset="0"/>
              <a:buChar char="•"/>
            </a:pPr>
            <a:r>
              <a:rPr lang="en-US" sz="2000" b="1" dirty="0" smtClean="0"/>
              <a:t>Estimation</a:t>
            </a:r>
          </a:p>
          <a:p>
            <a:pPr>
              <a:buFont typeface="Arial" pitchFamily="34" charset="0"/>
              <a:buChar char="•"/>
            </a:pPr>
            <a:r>
              <a:rPr lang="en-US" sz="2000" b="1" dirty="0" smtClean="0"/>
              <a:t>Classification</a:t>
            </a:r>
          </a:p>
          <a:p>
            <a:pPr>
              <a:buFont typeface="Arial" pitchFamily="34" charset="0"/>
              <a:buChar char="•"/>
            </a:pPr>
            <a:r>
              <a:rPr lang="en-US" sz="2000" b="1" dirty="0" smtClean="0"/>
              <a:t>Prediction</a:t>
            </a:r>
          </a:p>
          <a:p>
            <a:pPr>
              <a:buFont typeface="Arial" pitchFamily="34" charset="0"/>
              <a:buChar char="•"/>
            </a:pPr>
            <a:endParaRPr lang="en-US" sz="2000" b="1" dirty="0" smtClean="0"/>
          </a:p>
          <a:p>
            <a:endParaRPr lang="en-US" sz="2000" b="1" dirty="0" smtClean="0"/>
          </a:p>
          <a:p>
            <a:pPr>
              <a:buFont typeface="Arial" pitchFamily="34" charset="0"/>
              <a:buChar char="•"/>
            </a:pPr>
            <a:r>
              <a:rPr lang="en-US" sz="2000" b="1" dirty="0" smtClean="0"/>
              <a:t>Clustering</a:t>
            </a:r>
          </a:p>
          <a:p>
            <a:pPr>
              <a:buFont typeface="Arial" pitchFamily="34" charset="0"/>
              <a:buChar char="•"/>
            </a:pPr>
            <a:r>
              <a:rPr lang="en-US" sz="2000" b="1" dirty="0" smtClean="0"/>
              <a:t>Affinity Analysis </a:t>
            </a:r>
            <a:endParaRPr lang="en-US" sz="2000" b="1" dirty="0"/>
          </a:p>
        </p:txBody>
      </p:sp>
      <p:sp>
        <p:nvSpPr>
          <p:cNvPr id="24" name="AutoShape 4"/>
          <p:cNvSpPr>
            <a:spLocks/>
          </p:cNvSpPr>
          <p:nvPr/>
        </p:nvSpPr>
        <p:spPr bwMode="auto">
          <a:xfrm>
            <a:off x="2133600" y="2417802"/>
            <a:ext cx="304800" cy="946413"/>
          </a:xfrm>
          <a:prstGeom prst="leftBrace">
            <a:avLst>
              <a:gd name="adj1" fmla="val 33333"/>
              <a:gd name="adj2" fmla="val 50000"/>
            </a:avLst>
          </a:prstGeom>
          <a:noFill/>
          <a:ln w="38100">
            <a:solidFill>
              <a:schemeClr val="tx2"/>
            </a:solidFill>
            <a:round/>
            <a:headEnd/>
            <a:tailEnd/>
          </a:ln>
        </p:spPr>
        <p:txBody>
          <a:bodyPr wrap="none" anchor="ctr"/>
          <a:lstStyle/>
          <a:p>
            <a:pPr algn="l" rtl="0" eaLnBrk="0" fontAlgn="base" hangingPunct="0">
              <a:spcBef>
                <a:spcPct val="0"/>
              </a:spcBef>
              <a:spcAft>
                <a:spcPct val="0"/>
              </a:spcAft>
            </a:pPr>
            <a:endParaRPr lang="en-US" kern="1200" dirty="0">
              <a:latin typeface="Tahoma" pitchFamily="34" charset="0"/>
              <a:ea typeface="+mn-ea"/>
              <a:cs typeface="+mn-cs"/>
            </a:endParaRPr>
          </a:p>
        </p:txBody>
      </p:sp>
      <p:sp>
        <p:nvSpPr>
          <p:cNvPr id="25" name="AutoShape 5"/>
          <p:cNvSpPr>
            <a:spLocks/>
          </p:cNvSpPr>
          <p:nvPr/>
        </p:nvSpPr>
        <p:spPr bwMode="auto">
          <a:xfrm>
            <a:off x="2209800" y="3886200"/>
            <a:ext cx="228600" cy="762000"/>
          </a:xfrm>
          <a:prstGeom prst="leftBrace">
            <a:avLst>
              <a:gd name="adj1" fmla="val 27778"/>
              <a:gd name="adj2" fmla="val 50000"/>
            </a:avLst>
          </a:prstGeom>
          <a:noFill/>
          <a:ln w="38100">
            <a:solidFill>
              <a:schemeClr val="tx2"/>
            </a:solidFill>
            <a:round/>
            <a:headEnd/>
            <a:tailEnd/>
          </a:ln>
        </p:spPr>
        <p:txBody>
          <a:bodyPr wrap="none" anchor="ctr"/>
          <a:lstStyle/>
          <a:p>
            <a:pPr algn="l" rtl="0" eaLnBrk="0" fontAlgn="base" hangingPunct="0">
              <a:spcBef>
                <a:spcPct val="0"/>
              </a:spcBef>
              <a:spcAft>
                <a:spcPct val="0"/>
              </a:spcAft>
            </a:pPr>
            <a:endParaRPr lang="en-US" kern="1200">
              <a:solidFill>
                <a:srgbClr val="CCCCCC"/>
              </a:solidFill>
              <a:latin typeface="Tahoma" pitchFamily="34" charset="0"/>
              <a:ea typeface="+mn-ea"/>
              <a:cs typeface="+mn-cs"/>
            </a:endParaRPr>
          </a:p>
        </p:txBody>
      </p:sp>
      <p:sp>
        <p:nvSpPr>
          <p:cNvPr id="26" name="Text Box 7"/>
          <p:cNvSpPr txBox="1">
            <a:spLocks noChangeArrowheads="1"/>
          </p:cNvSpPr>
          <p:nvPr/>
        </p:nvSpPr>
        <p:spPr bwMode="auto">
          <a:xfrm rot="10800000">
            <a:off x="1312195" y="2007066"/>
            <a:ext cx="761747" cy="1371600"/>
          </a:xfrm>
          <a:prstGeom prst="rect">
            <a:avLst/>
          </a:prstGeom>
          <a:noFill/>
          <a:ln w="9525" algn="ctr">
            <a:noFill/>
            <a:miter lim="800000"/>
            <a:headEnd/>
            <a:tailEnd/>
          </a:ln>
        </p:spPr>
        <p:txBody>
          <a:bodyPr vert="eaVert">
            <a:spAutoFit/>
          </a:bodyPr>
          <a:lstStyle/>
          <a:p>
            <a:pPr algn="l" rtl="0" eaLnBrk="0" fontAlgn="base" hangingPunct="0">
              <a:spcBef>
                <a:spcPct val="50000"/>
              </a:spcBef>
              <a:spcAft>
                <a:spcPct val="0"/>
              </a:spcAft>
            </a:pPr>
            <a:r>
              <a:rPr lang="en-US" sz="1500" kern="1200" dirty="0">
                <a:solidFill>
                  <a:srgbClr val="FF0000"/>
                </a:solidFill>
                <a:ea typeface="+mn-ea"/>
                <a:cs typeface="+mn-cs"/>
              </a:rPr>
              <a:t>Supervised</a:t>
            </a:r>
          </a:p>
          <a:p>
            <a:pPr algn="l" rtl="0" eaLnBrk="0" fontAlgn="base" hangingPunct="0">
              <a:spcBef>
                <a:spcPct val="50000"/>
              </a:spcBef>
              <a:spcAft>
                <a:spcPct val="0"/>
              </a:spcAft>
            </a:pPr>
            <a:r>
              <a:rPr lang="en-US" sz="1500" kern="1200" dirty="0">
                <a:solidFill>
                  <a:srgbClr val="FF0000"/>
                </a:solidFill>
                <a:ea typeface="+mn-ea"/>
                <a:cs typeface="+mn-cs"/>
              </a:rPr>
              <a:t>Directed</a:t>
            </a:r>
          </a:p>
        </p:txBody>
      </p:sp>
      <p:sp>
        <p:nvSpPr>
          <p:cNvPr id="27" name="Text Box 8"/>
          <p:cNvSpPr txBox="1">
            <a:spLocks noChangeArrowheads="1"/>
          </p:cNvSpPr>
          <p:nvPr/>
        </p:nvSpPr>
        <p:spPr bwMode="auto">
          <a:xfrm rot="10800000">
            <a:off x="1274095" y="3505200"/>
            <a:ext cx="761747" cy="1447800"/>
          </a:xfrm>
          <a:prstGeom prst="rect">
            <a:avLst/>
          </a:prstGeom>
          <a:noFill/>
          <a:ln w="9525" algn="ctr">
            <a:noFill/>
            <a:miter lim="800000"/>
            <a:headEnd/>
            <a:tailEnd/>
          </a:ln>
        </p:spPr>
        <p:txBody>
          <a:bodyPr vert="eaVert">
            <a:spAutoFit/>
          </a:bodyPr>
          <a:lstStyle/>
          <a:p>
            <a:pPr algn="l" rtl="0" eaLnBrk="0" fontAlgn="base" hangingPunct="0">
              <a:spcBef>
                <a:spcPct val="50000"/>
              </a:spcBef>
              <a:spcAft>
                <a:spcPct val="0"/>
              </a:spcAft>
            </a:pPr>
            <a:r>
              <a:rPr lang="en-US" sz="1500" dirty="0">
                <a:solidFill>
                  <a:srgbClr val="FF0000"/>
                </a:solidFill>
              </a:rPr>
              <a:t>U</a:t>
            </a:r>
            <a:r>
              <a:rPr lang="en-US" sz="1500" kern="1200" dirty="0" smtClean="0">
                <a:solidFill>
                  <a:srgbClr val="FF0000"/>
                </a:solidFill>
                <a:ea typeface="+mn-ea"/>
                <a:cs typeface="+mn-cs"/>
              </a:rPr>
              <a:t>nsupervised</a:t>
            </a:r>
            <a:endParaRPr lang="en-US" sz="1500" kern="1200" dirty="0">
              <a:solidFill>
                <a:srgbClr val="FF0000"/>
              </a:solidFill>
              <a:ea typeface="+mn-ea"/>
              <a:cs typeface="+mn-cs"/>
            </a:endParaRPr>
          </a:p>
          <a:p>
            <a:pPr algn="l" rtl="0" eaLnBrk="0" fontAlgn="base" hangingPunct="0">
              <a:spcBef>
                <a:spcPct val="50000"/>
              </a:spcBef>
              <a:spcAft>
                <a:spcPct val="0"/>
              </a:spcAft>
            </a:pPr>
            <a:r>
              <a:rPr lang="en-US" sz="1500" dirty="0">
                <a:solidFill>
                  <a:srgbClr val="FF0000"/>
                </a:solidFill>
              </a:rPr>
              <a:t>U</a:t>
            </a:r>
            <a:r>
              <a:rPr lang="en-US" sz="1500" kern="1200" dirty="0" smtClean="0">
                <a:solidFill>
                  <a:srgbClr val="FF0000"/>
                </a:solidFill>
                <a:ea typeface="+mn-ea"/>
                <a:cs typeface="+mn-cs"/>
              </a:rPr>
              <a:t>ndirected</a:t>
            </a:r>
            <a:endParaRPr lang="en-US" sz="1500" kern="1200" dirty="0">
              <a:solidFill>
                <a:srgbClr val="FF0000"/>
              </a:solidFill>
              <a:ea typeface="+mn-ea"/>
              <a:cs typeface="+mn-cs"/>
            </a:endParaRPr>
          </a:p>
        </p:txBody>
      </p:sp>
      <p:sp>
        <p:nvSpPr>
          <p:cNvPr id="28" name="AutoShape 9"/>
          <p:cNvSpPr>
            <a:spLocks/>
          </p:cNvSpPr>
          <p:nvPr/>
        </p:nvSpPr>
        <p:spPr bwMode="auto">
          <a:xfrm>
            <a:off x="4572000" y="2438400"/>
            <a:ext cx="304800" cy="533400"/>
          </a:xfrm>
          <a:prstGeom prst="rightBrace">
            <a:avLst>
              <a:gd name="adj1" fmla="val 20833"/>
              <a:gd name="adj2" fmla="val 50000"/>
            </a:avLst>
          </a:prstGeom>
          <a:noFill/>
          <a:ln w="28575">
            <a:solidFill>
              <a:schemeClr val="tx2"/>
            </a:solidFill>
            <a:round/>
            <a:headEnd/>
            <a:tailEnd/>
          </a:ln>
        </p:spPr>
        <p:txBody>
          <a:bodyPr wrap="none" anchor="ctr"/>
          <a:lstStyle/>
          <a:p>
            <a:pPr algn="l" rtl="0" eaLnBrk="0" fontAlgn="base" hangingPunct="0">
              <a:spcBef>
                <a:spcPct val="0"/>
              </a:spcBef>
              <a:spcAft>
                <a:spcPct val="0"/>
              </a:spcAft>
            </a:pPr>
            <a:endParaRPr lang="en-US" kern="1200">
              <a:solidFill>
                <a:srgbClr val="CCCCCC"/>
              </a:solidFill>
              <a:latin typeface="Tahoma" pitchFamily="34" charset="0"/>
              <a:ea typeface="+mn-ea"/>
              <a:cs typeface="+mn-cs"/>
            </a:endParaRPr>
          </a:p>
        </p:txBody>
      </p:sp>
      <p:sp>
        <p:nvSpPr>
          <p:cNvPr id="29" name="Text Box 11"/>
          <p:cNvSpPr txBox="1">
            <a:spLocks noChangeArrowheads="1"/>
          </p:cNvSpPr>
          <p:nvPr/>
        </p:nvSpPr>
        <p:spPr bwMode="auto">
          <a:xfrm>
            <a:off x="4953000" y="2417802"/>
            <a:ext cx="3733800" cy="553998"/>
          </a:xfrm>
          <a:prstGeom prst="rect">
            <a:avLst/>
          </a:prstGeom>
          <a:noFill/>
          <a:ln w="9525" algn="ctr">
            <a:noFill/>
            <a:miter lim="800000"/>
            <a:headEnd/>
            <a:tailEnd/>
          </a:ln>
        </p:spPr>
        <p:txBody>
          <a:bodyPr anchor="b" anchorCtr="1">
            <a:spAutoFit/>
          </a:bodyPr>
          <a:lstStyle/>
          <a:p>
            <a:pPr algn="l" rtl="0" eaLnBrk="0" fontAlgn="base" hangingPunct="0">
              <a:spcBef>
                <a:spcPct val="50000"/>
              </a:spcBef>
              <a:spcAft>
                <a:spcPct val="0"/>
              </a:spcAft>
            </a:pPr>
            <a:r>
              <a:rPr lang="en-US" sz="1500" kern="1200" dirty="0">
                <a:solidFill>
                  <a:srgbClr val="FF3300"/>
                </a:solidFill>
                <a:ea typeface="+mn-ea"/>
                <a:cs typeface="+mn-cs"/>
              </a:rPr>
              <a:t>Difference; target variable—numeric or categorical</a:t>
            </a:r>
          </a:p>
        </p:txBody>
      </p:sp>
      <p:sp>
        <p:nvSpPr>
          <p:cNvPr id="30" name="Text Box 12"/>
          <p:cNvSpPr txBox="1">
            <a:spLocks noChangeArrowheads="1"/>
          </p:cNvSpPr>
          <p:nvPr/>
        </p:nvSpPr>
        <p:spPr bwMode="auto">
          <a:xfrm>
            <a:off x="4876800" y="2971800"/>
            <a:ext cx="3581400" cy="784830"/>
          </a:xfrm>
          <a:prstGeom prst="rect">
            <a:avLst/>
          </a:prstGeom>
          <a:noFill/>
          <a:ln w="9525" algn="ctr">
            <a:noFill/>
            <a:miter lim="800000"/>
            <a:headEnd/>
            <a:tailEnd/>
          </a:ln>
        </p:spPr>
        <p:txBody>
          <a:bodyPr wrap="square" anchor="b" anchorCtr="1">
            <a:spAutoFit/>
          </a:bodyPr>
          <a:lstStyle/>
          <a:p>
            <a:pPr algn="l" rtl="0" eaLnBrk="0" fontAlgn="base" hangingPunct="0">
              <a:spcBef>
                <a:spcPct val="50000"/>
              </a:spcBef>
              <a:spcAft>
                <a:spcPct val="0"/>
              </a:spcAft>
            </a:pPr>
            <a:r>
              <a:rPr lang="en-US" sz="1500" kern="1200" dirty="0">
                <a:solidFill>
                  <a:srgbClr val="FF3300"/>
                </a:solidFill>
                <a:ea typeface="+mn-ea"/>
                <a:cs typeface="+mn-cs"/>
              </a:rPr>
              <a:t>Difference between prediction and (classification and estimation) is future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blinds(horizontal)">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blinds(horizontal)">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blinds(horizontal)">
                                      <p:cBhvr>
                                        <p:cTn id="22" dur="5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blinds(horizontal)">
                                      <p:cBhvr>
                                        <p:cTn id="27" dur="500"/>
                                        <p:tgtEl>
                                          <p:spTgt spid="2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blinds(horizontal)">
                                      <p:cBhvr>
                                        <p:cTn id="32" dur="500"/>
                                        <p:tgtEl>
                                          <p:spTgt spid="2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blinds(horizontal)">
                                      <p:cBhvr>
                                        <p:cTn id="3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p:bldP spid="27" grpId="0"/>
      <p:bldP spid="28" grpId="0" animBg="1"/>
      <p:bldP spid="29" grpId="0"/>
      <p:bldP spid="3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Matching Data Mining Tasks to Data Mining Algorithms</a:t>
            </a:r>
            <a:endParaRPr lang="en-US" dirty="0"/>
          </a:p>
        </p:txBody>
      </p:sp>
      <p:sp>
        <p:nvSpPr>
          <p:cNvPr id="3" name="Content Placeholder 2"/>
          <p:cNvSpPr>
            <a:spLocks noGrp="1"/>
          </p:cNvSpPr>
          <p:nvPr>
            <p:ph idx="1"/>
          </p:nvPr>
        </p:nvSpPr>
        <p:spPr/>
        <p:txBody>
          <a:bodyPr>
            <a:normAutofit/>
          </a:bodyPr>
          <a:lstStyle/>
          <a:p>
            <a:r>
              <a:rPr lang="en-US" sz="2000" b="1" dirty="0" smtClean="0">
                <a:solidFill>
                  <a:srgbClr val="FF0000"/>
                </a:solidFill>
              </a:rPr>
              <a:t>Estimation </a:t>
            </a:r>
            <a:endParaRPr lang="en-US" sz="1500" b="1" dirty="0" smtClean="0">
              <a:solidFill>
                <a:srgbClr val="FF0000"/>
              </a:solidFill>
            </a:endParaRPr>
          </a:p>
          <a:p>
            <a:pPr>
              <a:buNone/>
            </a:pPr>
            <a:r>
              <a:rPr lang="en-US" sz="1500" b="1" dirty="0" smtClean="0">
                <a:solidFill>
                  <a:srgbClr val="FF0000"/>
                </a:solidFill>
              </a:rPr>
              <a:t>	</a:t>
            </a:r>
            <a:r>
              <a:rPr lang="en-US" sz="1500" dirty="0" smtClean="0"/>
              <a:t>Multiple Linear Regression, Neural Networks</a:t>
            </a:r>
          </a:p>
          <a:p>
            <a:endParaRPr lang="en-US" sz="1500" dirty="0" smtClean="0"/>
          </a:p>
          <a:p>
            <a:r>
              <a:rPr lang="en-US" sz="2000" b="1" dirty="0" smtClean="0">
                <a:solidFill>
                  <a:srgbClr val="FF0000"/>
                </a:solidFill>
              </a:rPr>
              <a:t>Classification </a:t>
            </a:r>
            <a:endParaRPr lang="en-US" sz="1500" b="1" dirty="0" smtClean="0">
              <a:solidFill>
                <a:srgbClr val="FF0000"/>
              </a:solidFill>
            </a:endParaRPr>
          </a:p>
          <a:p>
            <a:pPr>
              <a:buNone/>
            </a:pPr>
            <a:r>
              <a:rPr lang="en-US" sz="1500" b="1" dirty="0" smtClean="0">
                <a:solidFill>
                  <a:srgbClr val="FF0000"/>
                </a:solidFill>
              </a:rPr>
              <a:t>    </a:t>
            </a:r>
            <a:r>
              <a:rPr lang="en-US" sz="1500" dirty="0" smtClean="0"/>
              <a:t> Decision Trees, Logistic Regression, Neural Networks, </a:t>
            </a:r>
            <a:r>
              <a:rPr lang="en-US" sz="1500" i="1" dirty="0" smtClean="0"/>
              <a:t>k</a:t>
            </a:r>
            <a:r>
              <a:rPr lang="en-US" sz="1500" dirty="0" smtClean="0"/>
              <a:t>-Nearest Neighbor</a:t>
            </a:r>
          </a:p>
          <a:p>
            <a:endParaRPr lang="en-US" sz="1500" dirty="0" smtClean="0"/>
          </a:p>
          <a:p>
            <a:r>
              <a:rPr lang="en-US" sz="2000" b="1" dirty="0" smtClean="0">
                <a:solidFill>
                  <a:srgbClr val="FF0000"/>
                </a:solidFill>
              </a:rPr>
              <a:t>Prediction </a:t>
            </a:r>
            <a:endParaRPr lang="en-US" sz="1500" b="1" dirty="0" smtClean="0">
              <a:solidFill>
                <a:srgbClr val="FF0000"/>
              </a:solidFill>
            </a:endParaRPr>
          </a:p>
          <a:p>
            <a:pPr>
              <a:buNone/>
            </a:pPr>
            <a:r>
              <a:rPr lang="en-US" sz="1500" b="1" dirty="0" smtClean="0">
                <a:solidFill>
                  <a:srgbClr val="FF0000"/>
                </a:solidFill>
              </a:rPr>
              <a:t>	</a:t>
            </a:r>
            <a:r>
              <a:rPr lang="en-US" sz="1500" dirty="0" smtClean="0"/>
              <a:t> Estimation &amp; Classification for future values</a:t>
            </a:r>
          </a:p>
          <a:p>
            <a:pPr>
              <a:buNone/>
            </a:pPr>
            <a:endParaRPr lang="en-US" sz="1500" dirty="0" smtClean="0"/>
          </a:p>
          <a:p>
            <a:r>
              <a:rPr lang="en-US" sz="2000" b="1" dirty="0" smtClean="0">
                <a:solidFill>
                  <a:srgbClr val="FF0000"/>
                </a:solidFill>
              </a:rPr>
              <a:t>Clustering </a:t>
            </a:r>
            <a:endParaRPr lang="en-US" sz="1500" b="1" dirty="0" smtClean="0">
              <a:solidFill>
                <a:srgbClr val="FF0000"/>
              </a:solidFill>
            </a:endParaRPr>
          </a:p>
          <a:p>
            <a:pPr>
              <a:buNone/>
            </a:pPr>
            <a:r>
              <a:rPr lang="en-US" sz="1500" b="1" dirty="0" smtClean="0">
                <a:solidFill>
                  <a:srgbClr val="FF0000"/>
                </a:solidFill>
              </a:rPr>
              <a:t>	</a:t>
            </a:r>
            <a:r>
              <a:rPr lang="en-US" sz="1500" dirty="0" smtClean="0"/>
              <a:t> </a:t>
            </a:r>
            <a:r>
              <a:rPr lang="en-US" sz="1500" i="1" dirty="0" smtClean="0"/>
              <a:t>k</a:t>
            </a:r>
            <a:r>
              <a:rPr lang="en-US" sz="1500" dirty="0" smtClean="0"/>
              <a:t>-means, </a:t>
            </a:r>
            <a:r>
              <a:rPr lang="en-US" sz="1500" dirty="0" err="1" smtClean="0"/>
              <a:t>Kohonen</a:t>
            </a:r>
            <a:r>
              <a:rPr lang="en-US" sz="1500" dirty="0" smtClean="0"/>
              <a:t> Self Organizing Maps</a:t>
            </a:r>
          </a:p>
          <a:p>
            <a:pPr>
              <a:buNone/>
            </a:pPr>
            <a:endParaRPr lang="en-US" sz="1500" dirty="0" smtClean="0"/>
          </a:p>
          <a:p>
            <a:r>
              <a:rPr lang="en-US" sz="2000" b="1" dirty="0" smtClean="0">
                <a:solidFill>
                  <a:srgbClr val="FF0000"/>
                </a:solidFill>
              </a:rPr>
              <a:t>Affinity Analysis </a:t>
            </a:r>
          </a:p>
          <a:p>
            <a:pPr>
              <a:buNone/>
            </a:pPr>
            <a:r>
              <a:rPr lang="en-US" sz="2000" b="1" dirty="0" smtClean="0">
                <a:solidFill>
                  <a:srgbClr val="FF0000"/>
                </a:solidFill>
              </a:rPr>
              <a:t>  	</a:t>
            </a:r>
            <a:r>
              <a:rPr lang="en-US" sz="1500" dirty="0" smtClean="0"/>
              <a:t>Association Analysis, sometimes referred to as Market Basket Analysis</a:t>
            </a:r>
            <a:endParaRPr lang="en-US" sz="1500" b="1" dirty="0">
              <a:solidFill>
                <a:srgbClr val="FF0000"/>
              </a:solidFill>
            </a:endParaRPr>
          </a:p>
        </p:txBody>
      </p:sp>
      <p:sp>
        <p:nvSpPr>
          <p:cNvPr id="4" name="Date Placeholder 3"/>
          <p:cNvSpPr>
            <a:spLocks noGrp="1"/>
          </p:cNvSpPr>
          <p:nvPr>
            <p:ph type="dt" sz="half" idx="10"/>
          </p:nvPr>
        </p:nvSpPr>
        <p:spPr/>
        <p:txBody>
          <a:bodyPr/>
          <a:lstStyle/>
          <a:p>
            <a:r>
              <a:rPr lang="en-US" smtClean="0"/>
              <a:t>Prepared by David Douglas, University of Arkansas</a:t>
            </a:r>
            <a:endParaRPr lang="en-US" dirty="0"/>
          </a:p>
        </p:txBody>
      </p:sp>
      <p:sp>
        <p:nvSpPr>
          <p:cNvPr id="5" name="Footer Placeholder 4"/>
          <p:cNvSpPr>
            <a:spLocks noGrp="1"/>
          </p:cNvSpPr>
          <p:nvPr>
            <p:ph type="ftr" sz="quarter" idx="11"/>
          </p:nvPr>
        </p:nvSpPr>
        <p:spPr/>
        <p:txBody>
          <a:bodyPr/>
          <a:lstStyle/>
          <a:p>
            <a:r>
              <a:rPr lang="en-US" dirty="0" smtClean="0"/>
              <a:t>Hosted by the University of Arkansas</a:t>
            </a:r>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14</a:t>
            </a:fld>
            <a:endParaRPr kumimoji="0"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Modules in this Series</a:t>
            </a:r>
            <a:endParaRPr lang="en-US" dirty="0"/>
          </a:p>
        </p:txBody>
      </p:sp>
      <p:sp>
        <p:nvSpPr>
          <p:cNvPr id="3" name="Content Placeholder 2"/>
          <p:cNvSpPr>
            <a:spLocks noGrp="1"/>
          </p:cNvSpPr>
          <p:nvPr>
            <p:ph idx="1"/>
          </p:nvPr>
        </p:nvSpPr>
        <p:spPr/>
        <p:txBody>
          <a:bodyPr/>
          <a:lstStyle/>
          <a:p>
            <a:r>
              <a:rPr lang="en-US" dirty="0" smtClean="0"/>
              <a:t>The modules in this series are targeted to support using the </a:t>
            </a:r>
            <a:r>
              <a:rPr lang="en-US" dirty="0" smtClean="0"/>
              <a:t>IBM SPSS Modeler 14.2 using data from DB2 tables on a z10 </a:t>
            </a:r>
            <a:r>
              <a:rPr lang="en-US" dirty="0" smtClean="0"/>
              <a:t>at </a:t>
            </a:r>
            <a:r>
              <a:rPr lang="en-US" dirty="0" smtClean="0"/>
              <a:t>the University of Arkansas</a:t>
            </a:r>
          </a:p>
          <a:p>
            <a:r>
              <a:rPr lang="en-US" dirty="0" smtClean="0"/>
              <a:t>This module is the introduction to data mining</a:t>
            </a:r>
          </a:p>
          <a:p>
            <a:r>
              <a:rPr lang="en-US" dirty="0" smtClean="0"/>
              <a:t>The series of modules includes both directed and undirected data mining modules.</a:t>
            </a:r>
          </a:p>
        </p:txBody>
      </p:sp>
      <p:sp>
        <p:nvSpPr>
          <p:cNvPr id="4" name="Date Placeholder 3"/>
          <p:cNvSpPr>
            <a:spLocks noGrp="1"/>
          </p:cNvSpPr>
          <p:nvPr>
            <p:ph type="dt" sz="half" idx="10"/>
          </p:nvPr>
        </p:nvSpPr>
        <p:spPr/>
        <p:txBody>
          <a:bodyPr/>
          <a:lstStyle/>
          <a:p>
            <a:r>
              <a:rPr lang="en-US" smtClean="0"/>
              <a:t>Prepared by David Douglas, University of Arkansas</a:t>
            </a:r>
            <a:endParaRPr lang="en-US" dirty="0"/>
          </a:p>
        </p:txBody>
      </p:sp>
      <p:sp>
        <p:nvSpPr>
          <p:cNvPr id="5" name="Footer Placeholder 4"/>
          <p:cNvSpPr>
            <a:spLocks noGrp="1"/>
          </p:cNvSpPr>
          <p:nvPr>
            <p:ph type="ftr" sz="quarter" idx="11"/>
          </p:nvPr>
        </p:nvSpPr>
        <p:spPr/>
        <p:txBody>
          <a:bodyPr/>
          <a:lstStyle/>
          <a:p>
            <a:r>
              <a:rPr lang="en-US" dirty="0" smtClean="0"/>
              <a:t>Hosted by the University of Arkansas</a:t>
            </a:r>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2</a:t>
            </a:fld>
            <a:endParaRPr kumimoji="0" lang="en-US"/>
          </a:p>
        </p:txBody>
      </p:sp>
    </p:spTree>
    <p:extLst>
      <p:ext uri="{BB962C8B-B14F-4D97-AF65-F5344CB8AC3E}">
        <p14:creationId xmlns:p14="http://schemas.microsoft.com/office/powerpoint/2010/main" val="31559988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83880" cy="1051560"/>
          </a:xfrm>
        </p:spPr>
        <p:txBody>
          <a:bodyPr/>
          <a:lstStyle/>
          <a:p>
            <a:r>
              <a:rPr lang="en-US" dirty="0" smtClean="0"/>
              <a:t>Data Mining</a:t>
            </a:r>
            <a:endParaRPr lang="en-US" dirty="0"/>
          </a:p>
        </p:txBody>
      </p:sp>
      <p:sp>
        <p:nvSpPr>
          <p:cNvPr id="3" name="Content Placeholder 2"/>
          <p:cNvSpPr>
            <a:spLocks noGrp="1"/>
          </p:cNvSpPr>
          <p:nvPr>
            <p:ph idx="1"/>
          </p:nvPr>
        </p:nvSpPr>
        <p:spPr>
          <a:xfrm>
            <a:off x="457200" y="1524000"/>
            <a:ext cx="8260080" cy="4953000"/>
          </a:xfrm>
        </p:spPr>
        <p:txBody>
          <a:bodyPr>
            <a:normAutofit fontScale="85000" lnSpcReduction="10000"/>
          </a:bodyPr>
          <a:lstStyle/>
          <a:p>
            <a:pPr>
              <a:lnSpc>
                <a:spcPct val="80000"/>
              </a:lnSpc>
              <a:buNone/>
            </a:pPr>
            <a:r>
              <a:rPr lang="en-US" dirty="0" smtClean="0"/>
              <a:t>What is data mining?</a:t>
            </a:r>
          </a:p>
          <a:p>
            <a:pPr>
              <a:lnSpc>
                <a:spcPct val="80000"/>
              </a:lnSpc>
              <a:buClr>
                <a:schemeClr val="tx2"/>
              </a:buClr>
            </a:pPr>
            <a:endParaRPr lang="en-US" dirty="0" smtClean="0"/>
          </a:p>
          <a:p>
            <a:pPr lvl="2" algn="just">
              <a:lnSpc>
                <a:spcPct val="120000"/>
              </a:lnSpc>
              <a:buClr>
                <a:schemeClr val="accent1"/>
              </a:buClr>
              <a:buFont typeface="Wingdings" pitchFamily="2" charset="2"/>
              <a:buChar char="§"/>
            </a:pPr>
            <a:r>
              <a:rPr lang="en-US" sz="1800" dirty="0" smtClean="0"/>
              <a:t>“…the process of discovering </a:t>
            </a:r>
            <a:r>
              <a:rPr lang="en-US" sz="1800" b="1" dirty="0" smtClean="0"/>
              <a:t>meaningful new</a:t>
            </a:r>
            <a:r>
              <a:rPr lang="en-US" sz="1800" dirty="0" smtClean="0"/>
              <a:t> correlations, patterns, and trends by sifting through </a:t>
            </a:r>
            <a:r>
              <a:rPr lang="en-US" sz="1800" b="1" dirty="0" smtClean="0"/>
              <a:t>large amounts of data</a:t>
            </a:r>
            <a:r>
              <a:rPr lang="en-US" sz="1800" dirty="0" smtClean="0"/>
              <a:t>…” </a:t>
            </a:r>
            <a:r>
              <a:rPr lang="en-US" sz="1400" dirty="0" smtClean="0"/>
              <a:t>(Gartner Group)</a:t>
            </a:r>
          </a:p>
          <a:p>
            <a:pPr lvl="2" algn="just">
              <a:lnSpc>
                <a:spcPct val="80000"/>
              </a:lnSpc>
              <a:buClr>
                <a:schemeClr val="accent1"/>
              </a:buClr>
              <a:buFont typeface="Wingdings" pitchFamily="2" charset="2"/>
              <a:buChar char="§"/>
            </a:pPr>
            <a:endParaRPr lang="en-US" sz="1400" dirty="0" smtClean="0"/>
          </a:p>
          <a:p>
            <a:pPr lvl="2" algn="just">
              <a:lnSpc>
                <a:spcPct val="120000"/>
              </a:lnSpc>
              <a:buClr>
                <a:schemeClr val="accent1"/>
              </a:buClr>
              <a:buFont typeface="Wingdings" pitchFamily="2" charset="2"/>
              <a:buChar char="§"/>
            </a:pPr>
            <a:r>
              <a:rPr lang="en-US" sz="1800" dirty="0" smtClean="0"/>
              <a:t>“…the analysis of observational data sets to find </a:t>
            </a:r>
            <a:r>
              <a:rPr lang="en-US" sz="1800" b="1" dirty="0" smtClean="0"/>
              <a:t>unsuspected relationships</a:t>
            </a:r>
            <a:r>
              <a:rPr lang="en-US" sz="1800" dirty="0" smtClean="0"/>
              <a:t> and to </a:t>
            </a:r>
            <a:r>
              <a:rPr lang="en-US" sz="1800" b="1" dirty="0" smtClean="0"/>
              <a:t>summarize data in novel ways</a:t>
            </a:r>
            <a:r>
              <a:rPr lang="en-US" sz="1800" dirty="0" smtClean="0"/>
              <a:t>…” </a:t>
            </a:r>
            <a:r>
              <a:rPr lang="en-US" sz="1400" dirty="0" smtClean="0"/>
              <a:t>(Hand et al.)</a:t>
            </a:r>
          </a:p>
          <a:p>
            <a:pPr lvl="2" algn="just">
              <a:lnSpc>
                <a:spcPct val="80000"/>
              </a:lnSpc>
              <a:buClr>
                <a:schemeClr val="accent1"/>
              </a:buClr>
              <a:buFont typeface="Wingdings" pitchFamily="2" charset="2"/>
              <a:buChar char="§"/>
            </a:pPr>
            <a:endParaRPr lang="en-US" sz="1400" dirty="0" smtClean="0"/>
          </a:p>
          <a:p>
            <a:pPr lvl="2" algn="just">
              <a:lnSpc>
                <a:spcPct val="110000"/>
              </a:lnSpc>
              <a:buClr>
                <a:schemeClr val="accent1"/>
              </a:buClr>
              <a:buFont typeface="Wingdings" pitchFamily="2" charset="2"/>
              <a:buChar char="§"/>
            </a:pPr>
            <a:r>
              <a:rPr lang="en-US" sz="1800" dirty="0" smtClean="0"/>
              <a:t>“…is an interdisciplinary field bringing together techniques from </a:t>
            </a:r>
            <a:r>
              <a:rPr lang="en-US" sz="1800" b="1" dirty="0" smtClean="0"/>
              <a:t>machine learning</a:t>
            </a:r>
            <a:r>
              <a:rPr lang="en-US" sz="1800" dirty="0" smtClean="0"/>
              <a:t>, </a:t>
            </a:r>
            <a:r>
              <a:rPr lang="en-US" sz="1800" b="1" dirty="0" smtClean="0"/>
              <a:t>pattern recognition</a:t>
            </a:r>
            <a:r>
              <a:rPr lang="en-US" sz="1800" dirty="0" smtClean="0"/>
              <a:t>, </a:t>
            </a:r>
            <a:r>
              <a:rPr lang="en-US" sz="1800" b="1" dirty="0" smtClean="0"/>
              <a:t>statistics</a:t>
            </a:r>
            <a:r>
              <a:rPr lang="en-US" sz="1800" dirty="0" smtClean="0"/>
              <a:t>, </a:t>
            </a:r>
            <a:r>
              <a:rPr lang="en-US" sz="1800" b="1" dirty="0" smtClean="0"/>
              <a:t>databases</a:t>
            </a:r>
            <a:r>
              <a:rPr lang="en-US" sz="1800" dirty="0" smtClean="0"/>
              <a:t>, and </a:t>
            </a:r>
            <a:r>
              <a:rPr lang="en-US" sz="1800" b="1" dirty="0" smtClean="0"/>
              <a:t>visualization</a:t>
            </a:r>
            <a:r>
              <a:rPr lang="en-US" sz="1800" dirty="0" smtClean="0"/>
              <a:t>…” </a:t>
            </a:r>
            <a:r>
              <a:rPr lang="en-US" sz="1400" dirty="0" smtClean="0"/>
              <a:t>(Cabana et al.)</a:t>
            </a:r>
            <a:r>
              <a:rPr lang="en-US" dirty="0" smtClean="0"/>
              <a:t> </a:t>
            </a:r>
          </a:p>
          <a:p>
            <a:pPr lvl="2" algn="just">
              <a:lnSpc>
                <a:spcPct val="80000"/>
              </a:lnSpc>
              <a:buClr>
                <a:schemeClr val="accent1"/>
              </a:buClr>
              <a:buFont typeface="Wingdings" pitchFamily="2" charset="2"/>
              <a:buChar char="§"/>
            </a:pPr>
            <a:endParaRPr lang="en-US" dirty="0" smtClean="0"/>
          </a:p>
          <a:p>
            <a:pPr lvl="2" algn="just">
              <a:lnSpc>
                <a:spcPct val="110000"/>
              </a:lnSpc>
              <a:buClr>
                <a:schemeClr val="accent1"/>
              </a:buClr>
              <a:buFont typeface="Wingdings" pitchFamily="2" charset="2"/>
              <a:buChar char="§"/>
            </a:pPr>
            <a:r>
              <a:rPr lang="en-US" sz="1800" dirty="0" smtClean="0"/>
              <a:t>… is the </a:t>
            </a:r>
            <a:r>
              <a:rPr lang="en-US" sz="1800" b="1" dirty="0" smtClean="0"/>
              <a:t>exploration and analysis</a:t>
            </a:r>
            <a:r>
              <a:rPr lang="en-US" sz="1800" dirty="0" smtClean="0"/>
              <a:t> of </a:t>
            </a:r>
            <a:r>
              <a:rPr lang="en-US" sz="1800" b="1" dirty="0" smtClean="0"/>
              <a:t>large quantities of data</a:t>
            </a:r>
            <a:r>
              <a:rPr lang="en-US" sz="1800" dirty="0" smtClean="0"/>
              <a:t> in order to </a:t>
            </a:r>
            <a:r>
              <a:rPr lang="en-US" sz="1800" b="1" dirty="0" smtClean="0"/>
              <a:t>discover previously unknown meaningful and actionable patterns and rules</a:t>
            </a:r>
            <a:r>
              <a:rPr lang="en-US" sz="1800" dirty="0" smtClean="0"/>
              <a:t> (</a:t>
            </a:r>
            <a:r>
              <a:rPr lang="en-US" sz="1400" dirty="0" smtClean="0"/>
              <a:t>adapted form Berry and </a:t>
            </a:r>
            <a:r>
              <a:rPr lang="en-US" sz="1400" dirty="0" err="1" smtClean="0"/>
              <a:t>Linoff</a:t>
            </a:r>
            <a:r>
              <a:rPr lang="en-US" sz="1400" dirty="0" smtClean="0"/>
              <a:t>)</a:t>
            </a:r>
          </a:p>
          <a:p>
            <a:pPr lvl="2">
              <a:lnSpc>
                <a:spcPct val="80000"/>
              </a:lnSpc>
              <a:buNone/>
            </a:pPr>
            <a:endParaRPr lang="en-US" dirty="0" smtClean="0"/>
          </a:p>
          <a:p>
            <a:pPr lvl="2">
              <a:lnSpc>
                <a:spcPct val="80000"/>
              </a:lnSpc>
              <a:buNone/>
            </a:pPr>
            <a:endParaRPr lang="en-US" dirty="0" smtClean="0"/>
          </a:p>
          <a:p>
            <a:pPr lvl="2">
              <a:lnSpc>
                <a:spcPct val="80000"/>
              </a:lnSpc>
              <a:buNone/>
            </a:pPr>
            <a:endParaRPr lang="en-US" dirty="0" smtClean="0"/>
          </a:p>
          <a:p>
            <a:pPr lvl="2">
              <a:lnSpc>
                <a:spcPct val="80000"/>
              </a:lnSpc>
              <a:buNone/>
            </a:pPr>
            <a:endParaRPr lang="en-US" sz="1400" dirty="0" smtClean="0"/>
          </a:p>
          <a:p>
            <a:pPr lvl="2">
              <a:lnSpc>
                <a:spcPct val="80000"/>
              </a:lnSpc>
              <a:buNone/>
            </a:pPr>
            <a:r>
              <a:rPr lang="en-US" sz="1400" dirty="0" smtClean="0"/>
              <a:t>Berry &amp; </a:t>
            </a:r>
            <a:r>
              <a:rPr lang="en-US" sz="1400" dirty="0" err="1" smtClean="0"/>
              <a:t>Linoff</a:t>
            </a:r>
            <a:r>
              <a:rPr lang="en-US" sz="1400" dirty="0" smtClean="0"/>
              <a:t> (Data Miners) -- </a:t>
            </a:r>
            <a:r>
              <a:rPr lang="en-US" sz="1400" dirty="0" smtClean="0">
                <a:hlinkClick r:id="rId3"/>
              </a:rPr>
              <a:t>http://www.data-miners.com/</a:t>
            </a:r>
            <a:endParaRPr lang="en-US" sz="1400" dirty="0" smtClean="0"/>
          </a:p>
          <a:p>
            <a:endParaRPr lang="en-US" dirty="0"/>
          </a:p>
        </p:txBody>
      </p:sp>
      <p:sp>
        <p:nvSpPr>
          <p:cNvPr id="5" name="Footer Placeholder 4"/>
          <p:cNvSpPr>
            <a:spLocks noGrp="1"/>
          </p:cNvSpPr>
          <p:nvPr>
            <p:ph type="ftr" sz="quarter" idx="11"/>
          </p:nvPr>
        </p:nvSpPr>
        <p:spPr/>
        <p:txBody>
          <a:bodyPr/>
          <a:lstStyle/>
          <a:p>
            <a:r>
              <a:rPr lang="en-US" dirty="0" smtClean="0"/>
              <a:t>Hosted by University of Arkansas</a:t>
            </a:r>
            <a:endParaRPr lang="en-US" dirty="0"/>
          </a:p>
        </p:txBody>
      </p:sp>
      <p:sp>
        <p:nvSpPr>
          <p:cNvPr id="6" name="Date Placeholder 5"/>
          <p:cNvSpPr>
            <a:spLocks noGrp="1"/>
          </p:cNvSpPr>
          <p:nvPr>
            <p:ph type="dt" sz="half" idx="10"/>
          </p:nvPr>
        </p:nvSpPr>
        <p:spPr/>
        <p:txBody>
          <a:bodyPr/>
          <a:lstStyle/>
          <a:p>
            <a:r>
              <a:rPr lang="en-US" dirty="0" smtClean="0"/>
              <a:t>Prepared by David Douglas, University of Arkansas</a:t>
            </a:r>
            <a:endParaRPr lang="en-US" dirty="0"/>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a:t>3</a:t>
            </a:fld>
            <a:endParaRPr kumimoji="0"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83880" cy="1051560"/>
          </a:xfrm>
        </p:spPr>
        <p:txBody>
          <a:bodyPr/>
          <a:lstStyle/>
          <a:p>
            <a:r>
              <a:rPr lang="en-US" dirty="0" smtClean="0"/>
              <a:t>Why Data Mining in a customer centric organization?</a:t>
            </a:r>
            <a:endParaRPr lang="en-US" dirty="0"/>
          </a:p>
        </p:txBody>
      </p:sp>
      <p:sp>
        <p:nvSpPr>
          <p:cNvPr id="3" name="Content Placeholder 2"/>
          <p:cNvSpPr>
            <a:spLocks noGrp="1"/>
          </p:cNvSpPr>
          <p:nvPr>
            <p:ph idx="1"/>
          </p:nvPr>
        </p:nvSpPr>
        <p:spPr>
          <a:xfrm>
            <a:off x="609600" y="1447800"/>
            <a:ext cx="8107680" cy="5562600"/>
          </a:xfrm>
        </p:spPr>
        <p:txBody>
          <a:bodyPr>
            <a:noAutofit/>
          </a:bodyPr>
          <a:lstStyle/>
          <a:p>
            <a:pPr lvl="2">
              <a:lnSpc>
                <a:spcPct val="120000"/>
              </a:lnSpc>
              <a:buClr>
                <a:schemeClr val="accent1"/>
              </a:buClr>
              <a:buFont typeface="Wingdings" pitchFamily="2" charset="2"/>
              <a:buChar char="§"/>
            </a:pPr>
            <a:r>
              <a:rPr lang="en-US" sz="1500" dirty="0" smtClean="0"/>
              <a:t>Data mining can assist in the firm’s ability to form learning relationships with its customers</a:t>
            </a:r>
          </a:p>
          <a:p>
            <a:pPr lvl="2">
              <a:lnSpc>
                <a:spcPct val="120000"/>
              </a:lnSpc>
              <a:buClr>
                <a:schemeClr val="accent1"/>
              </a:buClr>
              <a:buFont typeface="Wingdings" pitchFamily="2" charset="2"/>
              <a:buChar char="§"/>
            </a:pPr>
            <a:endParaRPr lang="en-US" sz="1500" dirty="0" smtClean="0"/>
          </a:p>
          <a:p>
            <a:pPr lvl="2">
              <a:lnSpc>
                <a:spcPct val="120000"/>
              </a:lnSpc>
              <a:buClr>
                <a:schemeClr val="accent1"/>
              </a:buClr>
              <a:buFont typeface="Wingdings" pitchFamily="2" charset="2"/>
              <a:buChar char="§"/>
            </a:pPr>
            <a:r>
              <a:rPr lang="en-US" sz="1500" dirty="0" smtClean="0"/>
              <a:t>Factors other than data mining required to turn a product-oriented organization into a customer-centric one</a:t>
            </a:r>
          </a:p>
          <a:p>
            <a:pPr lvl="2">
              <a:lnSpc>
                <a:spcPct val="120000"/>
              </a:lnSpc>
              <a:buClr>
                <a:schemeClr val="accent1"/>
              </a:buClr>
              <a:buFont typeface="Wingdings" pitchFamily="2" charset="2"/>
              <a:buChar char="§"/>
            </a:pPr>
            <a:endParaRPr lang="en-US" sz="1500" dirty="0" smtClean="0"/>
          </a:p>
          <a:p>
            <a:pPr lvl="2">
              <a:lnSpc>
                <a:spcPct val="120000"/>
              </a:lnSpc>
              <a:buClr>
                <a:schemeClr val="accent1"/>
              </a:buClr>
              <a:buFont typeface="Wingdings" pitchFamily="2" charset="2"/>
              <a:buChar char="§"/>
            </a:pPr>
            <a:r>
              <a:rPr lang="en-US" sz="1500" dirty="0" smtClean="0"/>
              <a:t>To form a learning relationship with customers, a firm must</a:t>
            </a:r>
          </a:p>
          <a:p>
            <a:pPr lvl="3">
              <a:lnSpc>
                <a:spcPct val="120000"/>
              </a:lnSpc>
              <a:buClr>
                <a:schemeClr val="accent1"/>
              </a:buClr>
              <a:buFont typeface="Arial" pitchFamily="34" charset="0"/>
              <a:buChar char="•"/>
            </a:pPr>
            <a:r>
              <a:rPr lang="en-US" sz="1500" b="1" i="1" dirty="0" smtClean="0"/>
              <a:t>Notice</a:t>
            </a:r>
            <a:r>
              <a:rPr lang="en-US" sz="1500" dirty="0" smtClean="0"/>
              <a:t> what its customers are doing – accomplished via transaction processing system</a:t>
            </a:r>
          </a:p>
          <a:p>
            <a:pPr lvl="3">
              <a:lnSpc>
                <a:spcPct val="120000"/>
              </a:lnSpc>
              <a:buClr>
                <a:schemeClr val="accent1"/>
              </a:buClr>
              <a:buFont typeface="Arial" pitchFamily="34" charset="0"/>
              <a:buChar char="•"/>
            </a:pPr>
            <a:endParaRPr lang="en-US" sz="1500" dirty="0" smtClean="0"/>
          </a:p>
          <a:p>
            <a:pPr lvl="3">
              <a:lnSpc>
                <a:spcPct val="120000"/>
              </a:lnSpc>
              <a:buClr>
                <a:schemeClr val="accent1"/>
              </a:buClr>
              <a:buFont typeface="Arial" pitchFamily="34" charset="0"/>
              <a:buChar char="•"/>
            </a:pPr>
            <a:r>
              <a:rPr lang="en-US" sz="1500" b="1" i="1" dirty="0" smtClean="0"/>
              <a:t>Remember</a:t>
            </a:r>
            <a:r>
              <a:rPr lang="en-US" sz="1500" dirty="0" smtClean="0"/>
              <a:t> what it and its customers have done over time – accomplished via data warehouses</a:t>
            </a:r>
          </a:p>
          <a:p>
            <a:pPr lvl="3">
              <a:lnSpc>
                <a:spcPct val="120000"/>
              </a:lnSpc>
              <a:buClr>
                <a:schemeClr val="accent1"/>
              </a:buClr>
              <a:buFont typeface="Arial" pitchFamily="34" charset="0"/>
              <a:buChar char="•"/>
            </a:pPr>
            <a:endParaRPr lang="en-US" sz="1500" dirty="0" smtClean="0"/>
          </a:p>
          <a:p>
            <a:pPr lvl="3">
              <a:lnSpc>
                <a:spcPct val="120000"/>
              </a:lnSpc>
              <a:buClr>
                <a:schemeClr val="accent1"/>
              </a:buClr>
              <a:buFont typeface="Arial" pitchFamily="34" charset="0"/>
              <a:buChar char="•"/>
            </a:pPr>
            <a:r>
              <a:rPr lang="en-US" sz="1500" b="1" i="1" dirty="0" smtClean="0"/>
              <a:t>Learn</a:t>
            </a:r>
            <a:r>
              <a:rPr lang="en-US" sz="1500" dirty="0" smtClean="0"/>
              <a:t> from what was remembered – data mining</a:t>
            </a:r>
          </a:p>
          <a:p>
            <a:pPr lvl="3">
              <a:lnSpc>
                <a:spcPct val="120000"/>
              </a:lnSpc>
              <a:buClr>
                <a:schemeClr val="accent1"/>
              </a:buClr>
              <a:buFont typeface="Arial" pitchFamily="34" charset="0"/>
              <a:buChar char="•"/>
            </a:pPr>
            <a:endParaRPr lang="en-US" sz="1500" dirty="0" smtClean="0"/>
          </a:p>
          <a:p>
            <a:pPr lvl="3">
              <a:lnSpc>
                <a:spcPct val="120000"/>
              </a:lnSpc>
              <a:buClr>
                <a:schemeClr val="accent1"/>
              </a:buClr>
              <a:buFont typeface="Arial" pitchFamily="34" charset="0"/>
              <a:buChar char="•"/>
            </a:pPr>
            <a:r>
              <a:rPr lang="en-US" sz="1500" b="1" i="1" dirty="0" smtClean="0"/>
              <a:t>Act</a:t>
            </a:r>
            <a:r>
              <a:rPr lang="en-US" sz="1500" b="1" dirty="0" smtClean="0"/>
              <a:t> </a:t>
            </a:r>
            <a:r>
              <a:rPr lang="en-US" sz="1500" dirty="0" smtClean="0"/>
              <a:t>on what is has learned – implementation </a:t>
            </a:r>
          </a:p>
          <a:p>
            <a:pPr lvl="2">
              <a:lnSpc>
                <a:spcPct val="120000"/>
              </a:lnSpc>
              <a:buNone/>
            </a:pPr>
            <a:endParaRPr lang="en-US" sz="1500" dirty="0" smtClean="0"/>
          </a:p>
          <a:p>
            <a:pPr lvl="2">
              <a:lnSpc>
                <a:spcPct val="120000"/>
              </a:lnSpc>
              <a:buNone/>
            </a:pPr>
            <a:endParaRPr lang="en-US" sz="1500" dirty="0" smtClean="0"/>
          </a:p>
          <a:p>
            <a:pPr lvl="2">
              <a:lnSpc>
                <a:spcPct val="120000"/>
              </a:lnSpc>
              <a:buNone/>
            </a:pPr>
            <a:endParaRPr lang="en-US" sz="1500" dirty="0" smtClean="0"/>
          </a:p>
          <a:p>
            <a:pPr lvl="2">
              <a:lnSpc>
                <a:spcPct val="120000"/>
              </a:lnSpc>
              <a:buNone/>
            </a:pPr>
            <a:r>
              <a:rPr lang="en-US" sz="1500" dirty="0" smtClean="0"/>
              <a:t>Berry &amp; </a:t>
            </a:r>
            <a:r>
              <a:rPr lang="en-US" sz="1500" dirty="0" err="1" smtClean="0"/>
              <a:t>Linoff</a:t>
            </a:r>
            <a:r>
              <a:rPr lang="en-US" sz="1500" dirty="0" smtClean="0"/>
              <a:t> (Data Miners) -- </a:t>
            </a:r>
            <a:r>
              <a:rPr lang="en-US" sz="1500" dirty="0" smtClean="0">
                <a:hlinkClick r:id="rId3"/>
              </a:rPr>
              <a:t>http://www.data-miners.com/</a:t>
            </a:r>
            <a:endParaRPr lang="en-US" sz="1500" dirty="0" smtClean="0"/>
          </a:p>
          <a:p>
            <a:pPr>
              <a:lnSpc>
                <a:spcPct val="120000"/>
              </a:lnSpc>
            </a:pPr>
            <a:endParaRPr lang="en-US" sz="1500" dirty="0"/>
          </a:p>
        </p:txBody>
      </p:sp>
      <p:sp>
        <p:nvSpPr>
          <p:cNvPr id="5" name="Footer Placeholder 4"/>
          <p:cNvSpPr>
            <a:spLocks noGrp="1"/>
          </p:cNvSpPr>
          <p:nvPr>
            <p:ph type="ftr" sz="quarter" idx="11"/>
          </p:nvPr>
        </p:nvSpPr>
        <p:spPr/>
        <p:txBody>
          <a:bodyPr/>
          <a:lstStyle/>
          <a:p>
            <a:r>
              <a:rPr lang="en-US" dirty="0" smtClean="0"/>
              <a:t>Hosted by University of Arkansas</a:t>
            </a:r>
            <a:endParaRPr lang="en-US" dirty="0"/>
          </a:p>
        </p:txBody>
      </p:sp>
      <p:sp>
        <p:nvSpPr>
          <p:cNvPr id="6" name="Date Placeholder 5"/>
          <p:cNvSpPr>
            <a:spLocks noGrp="1"/>
          </p:cNvSpPr>
          <p:nvPr>
            <p:ph type="dt" sz="half" idx="10"/>
          </p:nvPr>
        </p:nvSpPr>
        <p:spPr/>
        <p:txBody>
          <a:bodyPr/>
          <a:lstStyle/>
          <a:p>
            <a:r>
              <a:rPr lang="en-US" dirty="0" smtClean="0"/>
              <a:t>Prepared by David Douglas, University of Arkansas</a:t>
            </a:r>
            <a:endParaRPr lang="en-US" dirty="0"/>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a:t>4</a:t>
            </a:fld>
            <a:endParaRPr kumimoji="0"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Data Mining Now?</a:t>
            </a:r>
            <a:endParaRPr lang="en-US" dirty="0"/>
          </a:p>
        </p:txBody>
      </p:sp>
      <p:sp>
        <p:nvSpPr>
          <p:cNvPr id="3" name="Content Placeholder 2"/>
          <p:cNvSpPr>
            <a:spLocks noGrp="1"/>
          </p:cNvSpPr>
          <p:nvPr>
            <p:ph idx="1"/>
          </p:nvPr>
        </p:nvSpPr>
        <p:spPr>
          <a:xfrm>
            <a:off x="457200" y="1828800"/>
            <a:ext cx="8183880" cy="4568952"/>
          </a:xfrm>
        </p:spPr>
        <p:txBody>
          <a:bodyPr>
            <a:normAutofit/>
          </a:bodyPr>
          <a:lstStyle/>
          <a:p>
            <a:pPr>
              <a:buFont typeface="Wingdings" pitchFamily="2" charset="2"/>
              <a:buChar char="§"/>
            </a:pPr>
            <a:r>
              <a:rPr lang="en-US" sz="2000" dirty="0" smtClean="0"/>
              <a:t>Data are being produced</a:t>
            </a:r>
          </a:p>
          <a:p>
            <a:pPr>
              <a:buFont typeface="Wingdings" pitchFamily="2" charset="2"/>
              <a:buChar char="§"/>
            </a:pPr>
            <a:r>
              <a:rPr lang="en-US" sz="2000" dirty="0" smtClean="0"/>
              <a:t>Data are being stored in data warehouses</a:t>
            </a:r>
          </a:p>
          <a:p>
            <a:pPr>
              <a:buFont typeface="Wingdings" pitchFamily="2" charset="2"/>
              <a:buChar char="§"/>
            </a:pPr>
            <a:r>
              <a:rPr lang="en-US" sz="2000" dirty="0" smtClean="0"/>
              <a:t>Computing power if more affordable</a:t>
            </a:r>
          </a:p>
          <a:p>
            <a:pPr>
              <a:buFont typeface="Wingdings" pitchFamily="2" charset="2"/>
              <a:buChar char="§"/>
            </a:pPr>
            <a:r>
              <a:rPr lang="en-US" sz="2000" dirty="0" smtClean="0"/>
              <a:t>Competitive pressures are enormous</a:t>
            </a:r>
          </a:p>
          <a:p>
            <a:pPr>
              <a:buFont typeface="Wingdings" pitchFamily="2" charset="2"/>
              <a:buChar char="§"/>
            </a:pPr>
            <a:r>
              <a:rPr lang="en-US" sz="2000" dirty="0" smtClean="0"/>
              <a:t>Availability of easy to use data mining software</a:t>
            </a:r>
          </a:p>
          <a:p>
            <a:pPr>
              <a:lnSpc>
                <a:spcPct val="80000"/>
              </a:lnSpc>
            </a:pPr>
            <a:endParaRPr lang="en-US" sz="1400" dirty="0" smtClean="0"/>
          </a:p>
          <a:p>
            <a:pPr>
              <a:buNone/>
            </a:pPr>
            <a:endParaRPr lang="en-US" dirty="0"/>
          </a:p>
        </p:txBody>
      </p:sp>
      <p:sp>
        <p:nvSpPr>
          <p:cNvPr id="6" name="Date Placeholder 5"/>
          <p:cNvSpPr>
            <a:spLocks noGrp="1"/>
          </p:cNvSpPr>
          <p:nvPr>
            <p:ph type="dt" sz="half" idx="10"/>
          </p:nvPr>
        </p:nvSpPr>
        <p:spPr/>
        <p:txBody>
          <a:bodyPr/>
          <a:lstStyle/>
          <a:p>
            <a:r>
              <a:rPr lang="en-US" dirty="0" smtClean="0"/>
              <a:t>Prepared by David Douglas, University of Arkansas</a:t>
            </a:r>
            <a:endParaRPr lang="en-US" dirty="0"/>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a:t>5</a:t>
            </a:fld>
            <a:endParaRPr kumimoji="0" lang="en-US"/>
          </a:p>
        </p:txBody>
      </p:sp>
      <p:sp>
        <p:nvSpPr>
          <p:cNvPr id="8" name="Footer Placeholder 4"/>
          <p:cNvSpPr>
            <a:spLocks noGrp="1"/>
          </p:cNvSpPr>
          <p:nvPr>
            <p:ph type="ftr" sz="quarter" idx="11"/>
          </p:nvPr>
        </p:nvSpPr>
        <p:spPr>
          <a:xfrm>
            <a:off x="5410200" y="6553200"/>
            <a:ext cx="3048000" cy="212725"/>
          </a:xfrm>
        </p:spPr>
        <p:txBody>
          <a:bodyPr/>
          <a:lstStyle/>
          <a:p>
            <a:r>
              <a:rPr lang="en-US" dirty="0" smtClean="0"/>
              <a:t>Hosted by the University of Arkansas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83880" cy="1051560"/>
          </a:xfrm>
        </p:spPr>
        <p:txBody>
          <a:bodyPr/>
          <a:lstStyle/>
          <a:p>
            <a:r>
              <a:rPr lang="en-US" dirty="0" smtClean="0"/>
              <a:t>A CRISP Data Mining Methodology? </a:t>
            </a:r>
            <a:endParaRPr lang="en-US" dirty="0"/>
          </a:p>
        </p:txBody>
      </p:sp>
      <p:sp>
        <p:nvSpPr>
          <p:cNvPr id="5" name="Footer Placeholder 4"/>
          <p:cNvSpPr>
            <a:spLocks noGrp="1"/>
          </p:cNvSpPr>
          <p:nvPr>
            <p:ph type="ftr" sz="quarter" idx="11"/>
          </p:nvPr>
        </p:nvSpPr>
        <p:spPr/>
        <p:txBody>
          <a:bodyPr/>
          <a:lstStyle/>
          <a:p>
            <a:r>
              <a:rPr lang="en-US" dirty="0" smtClean="0"/>
              <a:t>Hosted by University of Arkansas</a:t>
            </a:r>
            <a:endParaRPr lang="en-US" dirty="0"/>
          </a:p>
        </p:txBody>
      </p:sp>
      <p:sp>
        <p:nvSpPr>
          <p:cNvPr id="6" name="Date Placeholder 5"/>
          <p:cNvSpPr>
            <a:spLocks noGrp="1"/>
          </p:cNvSpPr>
          <p:nvPr>
            <p:ph type="dt" sz="half" idx="10"/>
          </p:nvPr>
        </p:nvSpPr>
        <p:spPr/>
        <p:txBody>
          <a:bodyPr/>
          <a:lstStyle/>
          <a:p>
            <a:r>
              <a:rPr lang="en-US" dirty="0" smtClean="0"/>
              <a:t>Prepared by David Douglas, University of Arkansas</a:t>
            </a:r>
            <a:endParaRPr lang="en-US" dirty="0"/>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a:t>6</a:t>
            </a:fld>
            <a:endParaRPr kumimoji="0" lang="en-US"/>
          </a:p>
        </p:txBody>
      </p:sp>
      <p:sp>
        <p:nvSpPr>
          <p:cNvPr id="31" name="Text Box 30"/>
          <p:cNvSpPr txBox="1">
            <a:spLocks noChangeArrowheads="1"/>
          </p:cNvSpPr>
          <p:nvPr/>
        </p:nvSpPr>
        <p:spPr bwMode="auto">
          <a:xfrm>
            <a:off x="304800" y="6200001"/>
            <a:ext cx="3048000" cy="276999"/>
          </a:xfrm>
          <a:prstGeom prst="rect">
            <a:avLst/>
          </a:prstGeom>
          <a:noFill/>
          <a:ln w="9525" algn="ctr">
            <a:noFill/>
            <a:miter lim="800000"/>
            <a:headEnd/>
            <a:tailEnd/>
          </a:ln>
          <a:effectLst/>
        </p:spPr>
        <p:txBody>
          <a:bodyPr>
            <a:spAutoFit/>
          </a:bodyPr>
          <a:lstStyle/>
          <a:p>
            <a:pPr>
              <a:spcBef>
                <a:spcPct val="50000"/>
              </a:spcBef>
              <a:defRPr/>
            </a:pPr>
            <a:r>
              <a:rPr lang="en-US" sz="1200" dirty="0">
                <a:effectLst>
                  <a:outerShdw blurRad="38100" dist="38100" dir="2700000" algn="tl">
                    <a:srgbClr val="000000"/>
                  </a:outerShdw>
                </a:effectLst>
                <a:hlinkClick r:id="rId3"/>
              </a:rPr>
              <a:t>http://www.crisp-dm.org</a:t>
            </a:r>
            <a:endParaRPr lang="en-US" sz="1200" dirty="0">
              <a:effectLst>
                <a:outerShdw blurRad="38100" dist="38100" dir="2700000" algn="tl">
                  <a:srgbClr val="000000"/>
                </a:outerShdw>
              </a:effectLst>
            </a:endParaRPr>
          </a:p>
        </p:txBody>
      </p:sp>
      <p:sp>
        <p:nvSpPr>
          <p:cNvPr id="32" name="TextBox 31"/>
          <p:cNvSpPr txBox="1"/>
          <p:nvPr/>
        </p:nvSpPr>
        <p:spPr>
          <a:xfrm rot="16200000">
            <a:off x="-857935" y="3143936"/>
            <a:ext cx="3733802" cy="646331"/>
          </a:xfrm>
          <a:prstGeom prst="rect">
            <a:avLst/>
          </a:prstGeom>
          <a:noFill/>
        </p:spPr>
        <p:txBody>
          <a:bodyPr wrap="square" rtlCol="0">
            <a:spAutoFit/>
          </a:bodyPr>
          <a:lstStyle/>
          <a:p>
            <a:r>
              <a:rPr lang="en-US" b="1" dirty="0" smtClean="0">
                <a:solidFill>
                  <a:srgbClr val="0070C0"/>
                </a:solidFill>
              </a:rPr>
              <a:t>Cross Industry Standard Process - DM</a:t>
            </a:r>
            <a:endParaRPr lang="en-US" b="1" dirty="0">
              <a:solidFill>
                <a:srgbClr val="0070C0"/>
              </a:solidFill>
            </a:endParaRPr>
          </a:p>
        </p:txBody>
      </p:sp>
      <p:pic>
        <p:nvPicPr>
          <p:cNvPr id="2050" name="Picture 2"/>
          <p:cNvPicPr>
            <a:picLocks noChangeAspect="1" noChangeArrowheads="1"/>
          </p:cNvPicPr>
          <p:nvPr/>
        </p:nvPicPr>
        <p:blipFill>
          <a:blip r:embed="rId4"/>
          <a:srcRect/>
          <a:stretch>
            <a:fillRect/>
          </a:stretch>
        </p:blipFill>
        <p:spPr bwMode="auto">
          <a:xfrm>
            <a:off x="2590800" y="1219200"/>
            <a:ext cx="5581650" cy="506880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183880" cy="1051560"/>
          </a:xfrm>
        </p:spPr>
        <p:txBody>
          <a:bodyPr/>
          <a:lstStyle/>
          <a:p>
            <a:r>
              <a:rPr lang="en-US" dirty="0" smtClean="0"/>
              <a:t>Cross Industry Standard Process - DM</a:t>
            </a:r>
            <a:endParaRPr lang="en-US" dirty="0"/>
          </a:p>
        </p:txBody>
      </p:sp>
      <p:sp>
        <p:nvSpPr>
          <p:cNvPr id="5" name="Footer Placeholder 4"/>
          <p:cNvSpPr>
            <a:spLocks noGrp="1"/>
          </p:cNvSpPr>
          <p:nvPr>
            <p:ph type="ftr" sz="quarter" idx="11"/>
          </p:nvPr>
        </p:nvSpPr>
        <p:spPr/>
        <p:txBody>
          <a:bodyPr/>
          <a:lstStyle/>
          <a:p>
            <a:r>
              <a:rPr lang="en-US" dirty="0" smtClean="0"/>
              <a:t>Hosted by University of Arkansas</a:t>
            </a:r>
            <a:endParaRPr lang="en-US" dirty="0"/>
          </a:p>
        </p:txBody>
      </p:sp>
      <p:sp>
        <p:nvSpPr>
          <p:cNvPr id="6" name="Date Placeholder 5"/>
          <p:cNvSpPr>
            <a:spLocks noGrp="1"/>
          </p:cNvSpPr>
          <p:nvPr>
            <p:ph type="dt" sz="half" idx="10"/>
          </p:nvPr>
        </p:nvSpPr>
        <p:spPr/>
        <p:txBody>
          <a:bodyPr/>
          <a:lstStyle/>
          <a:p>
            <a:r>
              <a:rPr lang="en-US" dirty="0" smtClean="0"/>
              <a:t>Prepared by David Douglas, University of Arkansas</a:t>
            </a:r>
            <a:endParaRPr lang="en-US" dirty="0"/>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a:t>7</a:t>
            </a:fld>
            <a:endParaRPr kumimoji="0" lang="en-US"/>
          </a:p>
        </p:txBody>
      </p:sp>
      <p:sp>
        <p:nvSpPr>
          <p:cNvPr id="31" name="Rectangle 70"/>
          <p:cNvSpPr>
            <a:spLocks noChangeArrowheads="1"/>
          </p:cNvSpPr>
          <p:nvPr/>
        </p:nvSpPr>
        <p:spPr bwMode="auto">
          <a:xfrm>
            <a:off x="-152400" y="1295400"/>
            <a:ext cx="3657600" cy="4343400"/>
          </a:xfrm>
          <a:prstGeom prst="rect">
            <a:avLst/>
          </a:prstGeom>
          <a:noFill/>
          <a:ln w="9525">
            <a:noFill/>
            <a:miter lim="800000"/>
            <a:headEnd/>
            <a:tailEnd/>
          </a:ln>
        </p:spPr>
        <p:txBody>
          <a:bodyPr lIns="0" rIns="0"/>
          <a:lstStyle/>
          <a:p>
            <a:pPr marL="742950" lvl="1" indent="-285750" eaLnBrk="1" hangingPunct="1">
              <a:spcBef>
                <a:spcPct val="20000"/>
              </a:spcBef>
              <a:buClr>
                <a:schemeClr val="accent1"/>
              </a:buClr>
              <a:buFont typeface="Wingdings" pitchFamily="2" charset="2"/>
              <a:buChar char="§"/>
            </a:pPr>
            <a:r>
              <a:rPr lang="en-US" sz="2000" dirty="0">
                <a:solidFill>
                  <a:srgbClr val="000000"/>
                </a:solidFill>
              </a:rPr>
              <a:t>Iterative CRISP-DM process shown in outer circle</a:t>
            </a:r>
          </a:p>
          <a:p>
            <a:pPr marL="742950" lvl="1" indent="-285750" eaLnBrk="1" hangingPunct="1">
              <a:spcBef>
                <a:spcPct val="20000"/>
              </a:spcBef>
              <a:buClr>
                <a:schemeClr val="accent1"/>
              </a:buClr>
              <a:buFont typeface="Wingdings" pitchFamily="2" charset="2"/>
              <a:buChar char="§"/>
            </a:pPr>
            <a:endParaRPr lang="en-US" sz="2000" dirty="0">
              <a:solidFill>
                <a:srgbClr val="000000"/>
              </a:solidFill>
            </a:endParaRPr>
          </a:p>
          <a:p>
            <a:pPr marL="742950" lvl="1" indent="-285750" eaLnBrk="1" hangingPunct="1">
              <a:spcBef>
                <a:spcPct val="20000"/>
              </a:spcBef>
              <a:buClr>
                <a:schemeClr val="accent1"/>
              </a:buClr>
              <a:buFont typeface="Wingdings" pitchFamily="2" charset="2"/>
              <a:buChar char="§"/>
            </a:pPr>
            <a:r>
              <a:rPr lang="en-US" sz="2000" dirty="0">
                <a:solidFill>
                  <a:srgbClr val="000000"/>
                </a:solidFill>
              </a:rPr>
              <a:t>Most significant dependencies between phases shown</a:t>
            </a:r>
          </a:p>
          <a:p>
            <a:pPr marL="742950" lvl="1" indent="-285750" eaLnBrk="1" hangingPunct="1">
              <a:spcBef>
                <a:spcPct val="20000"/>
              </a:spcBef>
              <a:buClr>
                <a:schemeClr val="accent1"/>
              </a:buClr>
              <a:buFont typeface="Wingdings" pitchFamily="2" charset="2"/>
              <a:buChar char="§"/>
            </a:pPr>
            <a:endParaRPr lang="en-US" sz="2000" dirty="0">
              <a:solidFill>
                <a:srgbClr val="000000"/>
              </a:solidFill>
            </a:endParaRPr>
          </a:p>
          <a:p>
            <a:pPr marL="742950" lvl="1" indent="-285750" eaLnBrk="1" hangingPunct="1">
              <a:spcBef>
                <a:spcPct val="20000"/>
              </a:spcBef>
              <a:buClr>
                <a:schemeClr val="accent1"/>
              </a:buClr>
              <a:buFont typeface="Wingdings" pitchFamily="2" charset="2"/>
              <a:buChar char="§"/>
            </a:pPr>
            <a:r>
              <a:rPr lang="en-US" sz="2000" dirty="0">
                <a:solidFill>
                  <a:srgbClr val="000000"/>
                </a:solidFill>
              </a:rPr>
              <a:t>Next phase depends on results from preceding phase</a:t>
            </a:r>
          </a:p>
          <a:p>
            <a:pPr marL="742950" lvl="1" indent="-285750" eaLnBrk="1" hangingPunct="1">
              <a:spcBef>
                <a:spcPct val="20000"/>
              </a:spcBef>
              <a:buClr>
                <a:schemeClr val="accent1"/>
              </a:buClr>
              <a:buFont typeface="Wingdings" pitchFamily="2" charset="2"/>
              <a:buChar char="§"/>
            </a:pPr>
            <a:endParaRPr lang="en-US" sz="2000" dirty="0">
              <a:solidFill>
                <a:srgbClr val="000000"/>
              </a:solidFill>
            </a:endParaRPr>
          </a:p>
          <a:p>
            <a:pPr marL="742950" lvl="1" indent="-285750" eaLnBrk="1" hangingPunct="1">
              <a:spcBef>
                <a:spcPct val="20000"/>
              </a:spcBef>
              <a:buClr>
                <a:schemeClr val="accent1"/>
              </a:buClr>
              <a:buFont typeface="Wingdings" pitchFamily="2" charset="2"/>
              <a:buChar char="§"/>
            </a:pPr>
            <a:r>
              <a:rPr lang="en-US" sz="2000" dirty="0">
                <a:solidFill>
                  <a:srgbClr val="000000"/>
                </a:solidFill>
              </a:rPr>
              <a:t>Returning to earlier phase possible before moving forward</a:t>
            </a:r>
          </a:p>
        </p:txBody>
      </p:sp>
      <p:sp>
        <p:nvSpPr>
          <p:cNvPr id="32" name="Rectangle 44"/>
          <p:cNvSpPr>
            <a:spLocks noChangeArrowheads="1"/>
          </p:cNvSpPr>
          <p:nvPr/>
        </p:nvSpPr>
        <p:spPr bwMode="auto">
          <a:xfrm>
            <a:off x="1905000" y="990600"/>
            <a:ext cx="7010400" cy="5029200"/>
          </a:xfrm>
          <a:prstGeom prst="rect">
            <a:avLst/>
          </a:prstGeom>
          <a:noFill/>
          <a:ln w="9525">
            <a:noFill/>
            <a:miter lim="800000"/>
            <a:headEnd/>
            <a:tailEnd/>
          </a:ln>
        </p:spPr>
        <p:txBody>
          <a:bodyPr/>
          <a:lstStyle/>
          <a:p>
            <a:pPr marL="1143000" lvl="2" indent="-228600" eaLnBrk="1" hangingPunct="1">
              <a:spcBef>
                <a:spcPct val="20000"/>
              </a:spcBef>
              <a:buClr>
                <a:srgbClr val="104270"/>
              </a:buClr>
              <a:buFont typeface="Wingdings 2" pitchFamily="18" charset="2"/>
              <a:buNone/>
            </a:pPr>
            <a:endParaRPr lang="en-US" sz="2000">
              <a:solidFill>
                <a:srgbClr val="000000"/>
              </a:solidFill>
              <a:latin typeface="Arial" charset="0"/>
            </a:endParaRPr>
          </a:p>
        </p:txBody>
      </p:sp>
      <p:pic>
        <p:nvPicPr>
          <p:cNvPr id="3074" name="Picture 2"/>
          <p:cNvPicPr>
            <a:picLocks noChangeAspect="1" noChangeArrowheads="1"/>
          </p:cNvPicPr>
          <p:nvPr/>
        </p:nvPicPr>
        <p:blipFill>
          <a:blip r:embed="rId3"/>
          <a:srcRect/>
          <a:stretch>
            <a:fillRect/>
          </a:stretch>
        </p:blipFill>
        <p:spPr bwMode="auto">
          <a:xfrm>
            <a:off x="3581400" y="1447800"/>
            <a:ext cx="5219700" cy="49477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83880" cy="1051560"/>
          </a:xfrm>
        </p:spPr>
        <p:txBody>
          <a:bodyPr/>
          <a:lstStyle/>
          <a:p>
            <a:r>
              <a:rPr lang="en-US" dirty="0" smtClean="0"/>
              <a:t>CRISP-DM </a:t>
            </a:r>
            <a:r>
              <a:rPr lang="en-US" sz="1600" dirty="0" smtClean="0"/>
              <a:t>(cont)</a:t>
            </a:r>
            <a:endParaRPr lang="en-US" sz="1600" dirty="0"/>
          </a:p>
        </p:txBody>
      </p:sp>
      <p:sp>
        <p:nvSpPr>
          <p:cNvPr id="3" name="Content Placeholder 2"/>
          <p:cNvSpPr>
            <a:spLocks noGrp="1"/>
          </p:cNvSpPr>
          <p:nvPr>
            <p:ph idx="1"/>
          </p:nvPr>
        </p:nvSpPr>
        <p:spPr/>
        <p:txBody>
          <a:bodyPr>
            <a:normAutofit/>
          </a:bodyPr>
          <a:lstStyle/>
          <a:p>
            <a:pPr>
              <a:buNone/>
            </a:pPr>
            <a:r>
              <a:rPr lang="en-US" sz="2000" dirty="0" smtClean="0">
                <a:solidFill>
                  <a:schemeClr val="accent1"/>
                </a:solidFill>
              </a:rPr>
              <a:t>(1) </a:t>
            </a:r>
            <a:r>
              <a:rPr lang="en-US" sz="2000" b="1" dirty="0" smtClean="0">
                <a:solidFill>
                  <a:srgbClr val="FF3300"/>
                </a:solidFill>
              </a:rPr>
              <a:t>Business Understanding Phase</a:t>
            </a:r>
          </a:p>
          <a:p>
            <a:pPr lvl="1">
              <a:buFont typeface="Wingdings" pitchFamily="2" charset="2"/>
              <a:buChar char="§"/>
            </a:pPr>
            <a:r>
              <a:rPr lang="en-US" sz="1500" dirty="0" smtClean="0"/>
              <a:t>Define business requirements and objectives</a:t>
            </a:r>
          </a:p>
          <a:p>
            <a:pPr lvl="1">
              <a:buFont typeface="Wingdings" pitchFamily="2" charset="2"/>
              <a:buChar char="§"/>
            </a:pPr>
            <a:r>
              <a:rPr lang="en-US" sz="1500" dirty="0" smtClean="0"/>
              <a:t>Translate objectives into data mining problem definition</a:t>
            </a:r>
          </a:p>
          <a:p>
            <a:pPr lvl="1">
              <a:buFont typeface="Wingdings" pitchFamily="2" charset="2"/>
              <a:buChar char="§"/>
            </a:pPr>
            <a:r>
              <a:rPr lang="en-US" sz="1500" dirty="0" smtClean="0"/>
              <a:t>Prepare initial strategy to meet objectives</a:t>
            </a:r>
          </a:p>
          <a:p>
            <a:pPr lvl="1">
              <a:buFont typeface="Wingdings" pitchFamily="2" charset="2"/>
              <a:buChar char="§"/>
            </a:pPr>
            <a:endParaRPr lang="en-US" sz="1500" dirty="0" smtClean="0"/>
          </a:p>
          <a:p>
            <a:pPr>
              <a:buNone/>
            </a:pPr>
            <a:r>
              <a:rPr lang="en-US" sz="2000" dirty="0" smtClean="0">
                <a:solidFill>
                  <a:schemeClr val="accent1"/>
                </a:solidFill>
              </a:rPr>
              <a:t>(2) </a:t>
            </a:r>
            <a:r>
              <a:rPr lang="en-US" sz="2000" b="1" dirty="0" smtClean="0">
                <a:solidFill>
                  <a:srgbClr val="FF3300"/>
                </a:solidFill>
              </a:rPr>
              <a:t>Data Understanding Phase</a:t>
            </a:r>
          </a:p>
          <a:p>
            <a:pPr lvl="1">
              <a:buFont typeface="Wingdings" pitchFamily="2" charset="2"/>
              <a:buChar char="§"/>
            </a:pPr>
            <a:r>
              <a:rPr lang="en-US" sz="1500" dirty="0" smtClean="0"/>
              <a:t>Collect data</a:t>
            </a:r>
          </a:p>
          <a:p>
            <a:pPr lvl="1">
              <a:buFont typeface="Wingdings" pitchFamily="2" charset="2"/>
              <a:buChar char="§"/>
            </a:pPr>
            <a:r>
              <a:rPr lang="en-US" sz="1500" dirty="0" smtClean="0"/>
              <a:t>Assess data quality</a:t>
            </a:r>
          </a:p>
          <a:p>
            <a:pPr lvl="1">
              <a:buFont typeface="Wingdings" pitchFamily="2" charset="2"/>
              <a:buChar char="§"/>
            </a:pPr>
            <a:r>
              <a:rPr lang="en-US" sz="1500" dirty="0" smtClean="0"/>
              <a:t>Perform exploratory data analysis (EDA)</a:t>
            </a:r>
          </a:p>
          <a:p>
            <a:pPr lvl="1">
              <a:buFont typeface="Wingdings" pitchFamily="2" charset="2"/>
              <a:buChar char="§"/>
            </a:pPr>
            <a:endParaRPr lang="en-US" sz="1500" dirty="0" smtClean="0"/>
          </a:p>
          <a:p>
            <a:pPr>
              <a:buNone/>
            </a:pPr>
            <a:r>
              <a:rPr lang="en-US" sz="2000" dirty="0" smtClean="0">
                <a:solidFill>
                  <a:schemeClr val="accent1"/>
                </a:solidFill>
              </a:rPr>
              <a:t>(3) </a:t>
            </a:r>
            <a:r>
              <a:rPr lang="en-US" sz="2000" b="1" dirty="0" smtClean="0">
                <a:solidFill>
                  <a:srgbClr val="FF3300"/>
                </a:solidFill>
              </a:rPr>
              <a:t>Data Preparation Phase</a:t>
            </a:r>
          </a:p>
          <a:p>
            <a:pPr lvl="1">
              <a:buFont typeface="Wingdings" pitchFamily="2" charset="2"/>
              <a:buChar char="§"/>
            </a:pPr>
            <a:r>
              <a:rPr lang="en-US" sz="1500" dirty="0" smtClean="0"/>
              <a:t>Cleanse, prepare, and transform data set</a:t>
            </a:r>
          </a:p>
          <a:p>
            <a:pPr lvl="1">
              <a:buFont typeface="Wingdings" pitchFamily="2" charset="2"/>
              <a:buChar char="§"/>
            </a:pPr>
            <a:r>
              <a:rPr lang="en-US" sz="1500" dirty="0" smtClean="0"/>
              <a:t>Prepares for modeling in subsequent phases</a:t>
            </a:r>
          </a:p>
          <a:p>
            <a:pPr lvl="1">
              <a:buFont typeface="Wingdings" pitchFamily="2" charset="2"/>
              <a:buChar char="§"/>
            </a:pPr>
            <a:r>
              <a:rPr lang="en-US" sz="1500" dirty="0" smtClean="0"/>
              <a:t>Select cases and variables appropriate for analysis</a:t>
            </a:r>
          </a:p>
          <a:p>
            <a:pPr>
              <a:buNone/>
            </a:pPr>
            <a:endParaRPr lang="en-US" dirty="0"/>
          </a:p>
        </p:txBody>
      </p:sp>
      <p:sp>
        <p:nvSpPr>
          <p:cNvPr id="5" name="Footer Placeholder 4"/>
          <p:cNvSpPr>
            <a:spLocks noGrp="1"/>
          </p:cNvSpPr>
          <p:nvPr>
            <p:ph type="ftr" sz="quarter" idx="11"/>
          </p:nvPr>
        </p:nvSpPr>
        <p:spPr/>
        <p:txBody>
          <a:bodyPr/>
          <a:lstStyle/>
          <a:p>
            <a:r>
              <a:rPr lang="en-US" dirty="0" smtClean="0"/>
              <a:t>Hosted by University of Arkansas</a:t>
            </a:r>
            <a:endParaRPr lang="en-US" dirty="0"/>
          </a:p>
        </p:txBody>
      </p:sp>
      <p:sp>
        <p:nvSpPr>
          <p:cNvPr id="6" name="Date Placeholder 5"/>
          <p:cNvSpPr>
            <a:spLocks noGrp="1"/>
          </p:cNvSpPr>
          <p:nvPr>
            <p:ph type="dt" sz="half" idx="10"/>
          </p:nvPr>
        </p:nvSpPr>
        <p:spPr/>
        <p:txBody>
          <a:bodyPr/>
          <a:lstStyle/>
          <a:p>
            <a:r>
              <a:rPr lang="en-US" dirty="0" smtClean="0"/>
              <a:t>Prepared by David Douglas, University of Arkansas</a:t>
            </a:r>
            <a:endParaRPr lang="en-US" dirty="0"/>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a:t>8</a:t>
            </a:fld>
            <a:endParaRPr kumimoji="0"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83880" cy="1051560"/>
          </a:xfrm>
        </p:spPr>
        <p:txBody>
          <a:bodyPr/>
          <a:lstStyle/>
          <a:p>
            <a:r>
              <a:rPr lang="en-US" dirty="0" smtClean="0"/>
              <a:t>CRISP-DM </a:t>
            </a:r>
            <a:r>
              <a:rPr lang="en-US" sz="1600" dirty="0" smtClean="0"/>
              <a:t>(cont)</a:t>
            </a:r>
            <a:endParaRPr lang="en-US" sz="1600" dirty="0"/>
          </a:p>
        </p:txBody>
      </p:sp>
      <p:sp>
        <p:nvSpPr>
          <p:cNvPr id="3" name="Content Placeholder 2"/>
          <p:cNvSpPr>
            <a:spLocks noGrp="1"/>
          </p:cNvSpPr>
          <p:nvPr>
            <p:ph idx="1"/>
          </p:nvPr>
        </p:nvSpPr>
        <p:spPr>
          <a:xfrm>
            <a:off x="457200" y="1447800"/>
            <a:ext cx="8183880" cy="5410200"/>
          </a:xfrm>
        </p:spPr>
        <p:txBody>
          <a:bodyPr>
            <a:normAutofit fontScale="85000" lnSpcReduction="10000"/>
          </a:bodyPr>
          <a:lstStyle/>
          <a:p>
            <a:pPr>
              <a:lnSpc>
                <a:spcPct val="120000"/>
              </a:lnSpc>
              <a:buNone/>
            </a:pPr>
            <a:r>
              <a:rPr lang="en-US" sz="2000" dirty="0" smtClean="0">
                <a:solidFill>
                  <a:schemeClr val="accent1"/>
                </a:solidFill>
              </a:rPr>
              <a:t>(4) </a:t>
            </a:r>
            <a:r>
              <a:rPr lang="en-US" b="1" dirty="0" smtClean="0">
                <a:solidFill>
                  <a:srgbClr val="FF0000"/>
                </a:solidFill>
              </a:rPr>
              <a:t>Modeling Phase</a:t>
            </a:r>
          </a:p>
          <a:p>
            <a:pPr lvl="1">
              <a:lnSpc>
                <a:spcPct val="120000"/>
              </a:lnSpc>
              <a:buFont typeface="Wingdings" pitchFamily="2" charset="2"/>
              <a:buChar char="§"/>
            </a:pPr>
            <a:r>
              <a:rPr lang="en-US" sz="1800" dirty="0" smtClean="0"/>
              <a:t>Select and apply one or more modeling techniques</a:t>
            </a:r>
          </a:p>
          <a:p>
            <a:pPr lvl="1">
              <a:lnSpc>
                <a:spcPct val="120000"/>
              </a:lnSpc>
              <a:buFont typeface="Wingdings" pitchFamily="2" charset="2"/>
              <a:buChar char="§"/>
            </a:pPr>
            <a:r>
              <a:rPr lang="en-US" sz="1800" dirty="0" smtClean="0"/>
              <a:t>Calibrate model settings to optimize results</a:t>
            </a:r>
          </a:p>
          <a:p>
            <a:pPr lvl="1">
              <a:lnSpc>
                <a:spcPct val="120000"/>
              </a:lnSpc>
              <a:buFont typeface="Wingdings" pitchFamily="2" charset="2"/>
              <a:buChar char="§"/>
            </a:pPr>
            <a:r>
              <a:rPr lang="en-US" sz="1800" dirty="0" smtClean="0"/>
              <a:t>If necessary, additional data preparation may be required</a:t>
            </a:r>
          </a:p>
          <a:p>
            <a:pPr lvl="1">
              <a:lnSpc>
                <a:spcPct val="120000"/>
              </a:lnSpc>
            </a:pPr>
            <a:endParaRPr lang="en-US" sz="1800" dirty="0" smtClean="0"/>
          </a:p>
          <a:p>
            <a:pPr>
              <a:lnSpc>
                <a:spcPct val="120000"/>
              </a:lnSpc>
              <a:buNone/>
            </a:pPr>
            <a:r>
              <a:rPr lang="en-US" sz="2000" dirty="0" smtClean="0">
                <a:solidFill>
                  <a:schemeClr val="accent1"/>
                </a:solidFill>
              </a:rPr>
              <a:t>(5) </a:t>
            </a:r>
            <a:r>
              <a:rPr lang="en-US" b="1" dirty="0" smtClean="0">
                <a:solidFill>
                  <a:srgbClr val="FF0000"/>
                </a:solidFill>
              </a:rPr>
              <a:t>Evaluation Phase</a:t>
            </a:r>
          </a:p>
          <a:p>
            <a:pPr lvl="1">
              <a:lnSpc>
                <a:spcPct val="120000"/>
              </a:lnSpc>
              <a:buFont typeface="Wingdings" pitchFamily="2" charset="2"/>
              <a:buChar char="§"/>
            </a:pPr>
            <a:r>
              <a:rPr lang="en-US" sz="1800" dirty="0" smtClean="0"/>
              <a:t>Evaluate one or more models for effectiveness </a:t>
            </a:r>
          </a:p>
          <a:p>
            <a:pPr lvl="1">
              <a:lnSpc>
                <a:spcPct val="120000"/>
              </a:lnSpc>
              <a:buFont typeface="Wingdings" pitchFamily="2" charset="2"/>
              <a:buChar char="§"/>
            </a:pPr>
            <a:r>
              <a:rPr lang="en-US" sz="1800" dirty="0" smtClean="0"/>
              <a:t>Determine whether defined objectives achieved</a:t>
            </a:r>
          </a:p>
          <a:p>
            <a:pPr lvl="1">
              <a:lnSpc>
                <a:spcPct val="120000"/>
              </a:lnSpc>
              <a:buFont typeface="Wingdings" pitchFamily="2" charset="2"/>
              <a:buChar char="§"/>
            </a:pPr>
            <a:r>
              <a:rPr lang="en-US" sz="1800" dirty="0" smtClean="0"/>
              <a:t>Make decision regarding data mining results before deploying to field</a:t>
            </a:r>
          </a:p>
          <a:p>
            <a:pPr lvl="1">
              <a:lnSpc>
                <a:spcPct val="120000"/>
              </a:lnSpc>
            </a:pPr>
            <a:endParaRPr lang="en-US" sz="1800" dirty="0" smtClean="0"/>
          </a:p>
          <a:p>
            <a:pPr>
              <a:lnSpc>
                <a:spcPct val="120000"/>
              </a:lnSpc>
              <a:buNone/>
            </a:pPr>
            <a:r>
              <a:rPr lang="en-US" sz="2000" dirty="0" smtClean="0">
                <a:solidFill>
                  <a:schemeClr val="accent1"/>
                </a:solidFill>
              </a:rPr>
              <a:t>(6)</a:t>
            </a:r>
            <a:r>
              <a:rPr lang="en-US" dirty="0" smtClean="0">
                <a:solidFill>
                  <a:schemeClr val="accent1"/>
                </a:solidFill>
              </a:rPr>
              <a:t> </a:t>
            </a:r>
            <a:r>
              <a:rPr lang="en-US" b="1" dirty="0" smtClean="0">
                <a:solidFill>
                  <a:srgbClr val="FF0000"/>
                </a:solidFill>
              </a:rPr>
              <a:t>Deployment Phase</a:t>
            </a:r>
          </a:p>
          <a:p>
            <a:pPr lvl="1">
              <a:lnSpc>
                <a:spcPct val="120000"/>
              </a:lnSpc>
              <a:buFont typeface="Wingdings" pitchFamily="2" charset="2"/>
              <a:buChar char="§"/>
            </a:pPr>
            <a:r>
              <a:rPr lang="en-US" sz="1800" dirty="0" smtClean="0"/>
              <a:t>Make use of models created</a:t>
            </a:r>
          </a:p>
          <a:p>
            <a:pPr lvl="1">
              <a:lnSpc>
                <a:spcPct val="120000"/>
              </a:lnSpc>
              <a:buFont typeface="Wingdings" pitchFamily="2" charset="2"/>
              <a:buChar char="§"/>
            </a:pPr>
            <a:r>
              <a:rPr lang="en-US" sz="1800" dirty="0" smtClean="0"/>
              <a:t>Simple deployment: generate report</a:t>
            </a:r>
          </a:p>
          <a:p>
            <a:pPr lvl="1">
              <a:lnSpc>
                <a:spcPct val="120000"/>
              </a:lnSpc>
              <a:buFont typeface="Wingdings" pitchFamily="2" charset="2"/>
              <a:buChar char="§"/>
            </a:pPr>
            <a:r>
              <a:rPr lang="en-US" sz="1800" dirty="0" smtClean="0"/>
              <a:t>Complex deployment: implement additional data mining effort in another department</a:t>
            </a:r>
          </a:p>
          <a:p>
            <a:pPr lvl="1">
              <a:lnSpc>
                <a:spcPct val="120000"/>
              </a:lnSpc>
              <a:buFont typeface="Wingdings" pitchFamily="2" charset="2"/>
              <a:buChar char="§"/>
            </a:pPr>
            <a:r>
              <a:rPr lang="en-US" sz="1800" dirty="0" smtClean="0"/>
              <a:t>In business, customer often carries out deployment based on model</a:t>
            </a:r>
          </a:p>
          <a:p>
            <a:pPr>
              <a:lnSpc>
                <a:spcPct val="120000"/>
              </a:lnSpc>
              <a:buNone/>
            </a:pPr>
            <a:endParaRPr lang="en-US" dirty="0"/>
          </a:p>
        </p:txBody>
      </p:sp>
      <p:sp>
        <p:nvSpPr>
          <p:cNvPr id="5" name="Footer Placeholder 4"/>
          <p:cNvSpPr>
            <a:spLocks noGrp="1"/>
          </p:cNvSpPr>
          <p:nvPr>
            <p:ph type="ftr" sz="quarter" idx="11"/>
          </p:nvPr>
        </p:nvSpPr>
        <p:spPr/>
        <p:txBody>
          <a:bodyPr/>
          <a:lstStyle/>
          <a:p>
            <a:r>
              <a:rPr lang="en-US" dirty="0" smtClean="0"/>
              <a:t>Hosted by University of Arkansas</a:t>
            </a:r>
            <a:endParaRPr lang="en-US" dirty="0"/>
          </a:p>
        </p:txBody>
      </p:sp>
      <p:sp>
        <p:nvSpPr>
          <p:cNvPr id="6" name="Date Placeholder 5"/>
          <p:cNvSpPr>
            <a:spLocks noGrp="1"/>
          </p:cNvSpPr>
          <p:nvPr>
            <p:ph type="dt" sz="half" idx="10"/>
          </p:nvPr>
        </p:nvSpPr>
        <p:spPr/>
        <p:txBody>
          <a:bodyPr/>
          <a:lstStyle/>
          <a:p>
            <a:r>
              <a:rPr lang="en-US" dirty="0" smtClean="0"/>
              <a:t>Prepared by David Douglas, University of Arkansas</a:t>
            </a:r>
            <a:endParaRPr lang="en-US" dirty="0"/>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a:t>9</a:t>
            </a:fld>
            <a:endParaRPr kumimoji="0"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511</TotalTime>
  <Words>1005</Words>
  <Application>Microsoft Office PowerPoint</Application>
  <PresentationFormat>On-screen Show (4:3)</PresentationFormat>
  <Paragraphs>220</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Aspect</vt:lpstr>
      <vt:lpstr>Data Mining Concepts</vt:lpstr>
      <vt:lpstr>Modules in this Series</vt:lpstr>
      <vt:lpstr>Data Mining</vt:lpstr>
      <vt:lpstr>Why Data Mining in a customer centric organization?</vt:lpstr>
      <vt:lpstr>Why Data Mining Now?</vt:lpstr>
      <vt:lpstr>A CRISP Data Mining Methodology? </vt:lpstr>
      <vt:lpstr>Cross Industry Standard Process - DM</vt:lpstr>
      <vt:lpstr>CRISP-DM (cont)</vt:lpstr>
      <vt:lpstr>CRISP-DM (cont)</vt:lpstr>
      <vt:lpstr>Important Note</vt:lpstr>
      <vt:lpstr>Four Fallacies of Data Mining (Louie Nautilus Systems, Inc.)</vt:lpstr>
      <vt:lpstr>Four Fallacies of Data Mining (Louie Nautilus Systems, Inc.)</vt:lpstr>
      <vt:lpstr>Data Mining Tasks</vt:lpstr>
      <vt:lpstr>Matching Data Mining Tasks to Data Mining Algorithms</vt:lpstr>
    </vt:vector>
  </TitlesOfParts>
  <Company>New Mexico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Concepts</dc:title>
  <dc:creator>jkreie</dc:creator>
  <cp:lastModifiedBy>David Douglas</cp:lastModifiedBy>
  <cp:revision>77</cp:revision>
  <dcterms:created xsi:type="dcterms:W3CDTF">2010-06-28T16:51:40Z</dcterms:created>
  <dcterms:modified xsi:type="dcterms:W3CDTF">2011-12-08T20:37:20Z</dcterms:modified>
</cp:coreProperties>
</file>