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4959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1655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553200"/>
            <a:ext cx="3048000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553200"/>
            <a:ext cx="31242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000" y="278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81000" y="278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81000" y="278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000" y="278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Mining Concepts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881" y="3685032"/>
            <a:ext cx="8172896" cy="914400"/>
          </a:xfrm>
        </p:spPr>
        <p:txBody>
          <a:bodyPr/>
          <a:lstStyle/>
          <a:p>
            <a:r>
              <a:rPr lang="en-US" dirty="0" smtClean="0"/>
              <a:t>Introduction to Undirected Data Mining: Association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What exactly is an Association Rule?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 the form: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2400" b="1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z="2800" b="1" smtClean="0">
                <a:solidFill>
                  <a:srgbClr val="FF3300"/>
                </a:solidFill>
              </a:rPr>
              <a:t>IF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bg1"/>
                </a:solidFill>
              </a:rPr>
              <a:t> </a:t>
            </a:r>
            <a:r>
              <a:rPr lang="en-US" sz="2800" b="1" smtClean="0">
                <a:solidFill>
                  <a:srgbClr val="59FDFD"/>
                </a:solidFill>
              </a:rPr>
              <a:t>antecedent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FF3300"/>
                </a:solidFill>
              </a:rPr>
              <a:t>THEN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59FDFD"/>
                </a:solidFill>
              </a:rPr>
              <a:t>consequent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2800" b="1" smtClean="0">
              <a:solidFill>
                <a:srgbClr val="F6FC04"/>
              </a:solidFill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If (orange juice, milk) Then (bread, bacon)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Rules include measure of support and confidence 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How good is an Association Rule?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 can be  converted to Co-occurrence matrices</a:t>
            </a:r>
          </a:p>
          <a:p>
            <a:pPr eaLnBrk="1" hangingPunct="1"/>
            <a:r>
              <a:rPr lang="en-US" smtClean="0"/>
              <a:t>Co-occurrence tables highlight simple patterns</a:t>
            </a:r>
          </a:p>
          <a:p>
            <a:pPr eaLnBrk="1" hangingPunct="1"/>
            <a:r>
              <a:rPr lang="en-US" smtClean="0"/>
              <a:t>Confidence and support can be directly determined from a co-occurrence table</a:t>
            </a:r>
          </a:p>
          <a:p>
            <a:pPr eaLnBrk="1" hangingPunct="1"/>
            <a:r>
              <a:rPr lang="en-US" smtClean="0"/>
              <a:t>Or by counting via SQL, etc.</a:t>
            </a:r>
          </a:p>
          <a:p>
            <a:pPr eaLnBrk="1" hangingPunct="1"/>
            <a:r>
              <a:rPr lang="en-US" smtClean="0"/>
              <a:t>DM software makes the presentation easy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Co-Occoncurrence Table</a:t>
            </a:r>
          </a:p>
        </p:txBody>
      </p:sp>
      <p:graphicFrame>
        <p:nvGraphicFramePr>
          <p:cNvPr id="208957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559764"/>
              </p:ext>
            </p:extLst>
          </p:nvPr>
        </p:nvGraphicFramePr>
        <p:xfrm>
          <a:off x="397775" y="3580790"/>
          <a:ext cx="8183562" cy="2743200"/>
        </p:xfrm>
        <a:graphic>
          <a:graphicData uri="http://schemas.openxmlformats.org/drawingml/2006/table">
            <a:tbl>
              <a:tblPr/>
              <a:tblGrid>
                <a:gridCol w="1363927"/>
                <a:gridCol w="1363927"/>
                <a:gridCol w="1363927"/>
                <a:gridCol w="1363927"/>
                <a:gridCol w="1363927"/>
                <a:gridCol w="1363927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OJ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WC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Soda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Det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OJ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WC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Soda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Det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981200" y="1143000"/>
            <a:ext cx="6781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Customer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	Items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1	Orange juice, soda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2	Milk, orange juice, window cleaner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3	Orange juice, detergent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4	Orange juice, detergent, soda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5	Window cleaner, milk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Co-Occoncurrence Table</a:t>
            </a:r>
          </a:p>
        </p:txBody>
      </p:sp>
      <p:graphicFrame>
        <p:nvGraphicFramePr>
          <p:cNvPr id="208957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96999"/>
              </p:ext>
            </p:extLst>
          </p:nvPr>
        </p:nvGraphicFramePr>
        <p:xfrm>
          <a:off x="473670" y="3504895"/>
          <a:ext cx="8183562" cy="2743200"/>
        </p:xfrm>
        <a:graphic>
          <a:graphicData uri="http://schemas.openxmlformats.org/drawingml/2006/table">
            <a:tbl>
              <a:tblPr/>
              <a:tblGrid>
                <a:gridCol w="1366110"/>
                <a:gridCol w="1361744"/>
                <a:gridCol w="1363927"/>
                <a:gridCol w="1363927"/>
                <a:gridCol w="1363927"/>
                <a:gridCol w="1363927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OJ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WC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Soda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Det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OJ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WC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Milk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Soda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Det</a:t>
                      </a:r>
                    </a:p>
                  </a:txBody>
                  <a:tcPr marL="109114" marR="1091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9114" marR="1091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981200" y="1143000"/>
            <a:ext cx="6781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Customer  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	Items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1	Orange juice, soda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2	Milk, orange juice, window cleaner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3	Orange juice, detergent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4	Orange juice, detergent, soda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5	Window cleaner, milk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Confidence, Support and Lift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Support for the rule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	</a:t>
            </a:r>
            <a:r>
              <a:rPr lang="en-US" sz="1800" u="sng" smtClean="0"/>
              <a:t># records with both antecedent and consequent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	           Total # records</a:t>
            </a:r>
            <a:r>
              <a:rPr lang="en-US" sz="13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	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Confidence for the rule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</a:t>
            </a:r>
            <a:r>
              <a:rPr lang="en-US" sz="1800" u="sng" smtClean="0"/>
              <a:t># records with both antecedent and consequent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	           # records of the antecedent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Expected Confidence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u="sng" smtClean="0"/>
              <a:t># records of the consequent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      Total # records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Lift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	</a:t>
            </a:r>
            <a:r>
              <a:rPr lang="en-US" sz="1600" smtClean="0"/>
              <a:t>	</a:t>
            </a:r>
            <a:r>
              <a:rPr lang="en-US" sz="1800" smtClean="0"/>
              <a:t>Confidence / Expected  Confidence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Confidence and Support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Rule:  If soda then orange juice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From the co-occurrence table, soda and orange juice occur together 2 times (out of 5 total transactions)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Thus, support for the rule is 2/5 or 40%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Confidence for the rule: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Soda occurs  2 times; so confidence of orange juice given soda would be 2/2 or 100%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Lift for the rule: Confidence / Expected Confidence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confidence = 100%; expected confidence=80%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lift = 1.0/.8 = 1.25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Rule:  If orange juice then soda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support for the rule is the same—40%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orange juice occurs 4 times; so confidence of soda given orange juice is 2/4 or 50%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smtClean="0"/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	lift = .5/.8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Building Association Rules</a:t>
            </a:r>
          </a:p>
        </p:txBody>
      </p:sp>
      <p:pic>
        <p:nvPicPr>
          <p:cNvPr id="18435" name="Picture 3" descr="470643 Fg090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5184" y="2026505"/>
            <a:ext cx="4487594" cy="3411415"/>
          </a:xfr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32766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accent1"/>
                </a:solidFill>
              </a:rPr>
              <a:t>Adapted from Barry &amp; </a:t>
            </a:r>
            <a:r>
              <a:rPr lang="en-US" sz="1200" dirty="0" err="1">
                <a:solidFill>
                  <a:schemeClr val="accent1"/>
                </a:solidFill>
              </a:rPr>
              <a:t>Linoff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Product Hierarchies</a:t>
            </a:r>
          </a:p>
        </p:txBody>
      </p:sp>
      <p:pic>
        <p:nvPicPr>
          <p:cNvPr id="19459" name="Picture 3" descr="470643 Fg09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5184" y="1734600"/>
            <a:ext cx="4487594" cy="3995225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Lessons Learned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MBA is complex and no one technique is powerful enough to provide all the answers.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Three levels—Order (basket), line items and customer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MBA can answer a number of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Association rules most common technique for MBA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Generate rules--support, confidence and lift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Association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1981200" y="1295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Also referred to as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Affinity Analysis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Market  Basket Analysis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For MBA, basically means what is  being purchased together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bg2"/>
              </a:buClr>
              <a:buSzPct val="200000"/>
              <a:buFontTx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Association rules represent patterns without a specific target; thus undirected or unsupervised data mining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bg2"/>
              </a:buClr>
              <a:buSzPct val="200000"/>
              <a:buFontTx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Fits in the Exploratory category of data mining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Association Rules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Other potential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Items purchases on credit card give insight to next produce or service purchased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Help determine bundles for telcoms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Help bankers determine identify customers for other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Unusual combinations of things like insurance claims may need further investigation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Medical histories may give indications of complications or helpful combinations for patients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Defining MBA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MBA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Purchases (baskets or item sets)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Items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Figure 9-3 set of tables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Purchase (Order) is the fundamental data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Individual items are line items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Product –descriptive info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Customer info can be helpful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Levels of Data</a:t>
            </a:r>
          </a:p>
        </p:txBody>
      </p:sp>
      <p:pic>
        <p:nvPicPr>
          <p:cNvPr id="7170" name="Picture 3" descr="470643 Fg090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1117" y="2979591"/>
            <a:ext cx="4515729" cy="1505243"/>
          </a:xfrm>
          <a:noFill/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81000" y="6096000"/>
            <a:ext cx="32766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accent1"/>
                </a:solidFill>
              </a:rPr>
              <a:t>Adapted from Barry &amp; </a:t>
            </a:r>
            <a:r>
              <a:rPr lang="en-US" sz="1200" dirty="0" err="1">
                <a:solidFill>
                  <a:schemeClr val="accent1"/>
                </a:solidFill>
              </a:rPr>
              <a:t>Linoff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MBA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three levels of data are important for MBA.  They can be used to answer a number of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Average number of baskets/customer/time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Average unique items per customer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Average number of items per basket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For a given product, what is the proportion of customers who have ever purchased the product?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For a given product, what is the average number of baskets per customer that include the item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For a given  product, what is the average quantity purchased in an order when the product is purchased?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Item Popularity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Most common item in one-item baskets</a:t>
            </a:r>
          </a:p>
          <a:p>
            <a:pPr eaLnBrk="1" hangingPunct="1"/>
            <a:r>
              <a:rPr lang="en-US" sz="2400" smtClean="0"/>
              <a:t>Most common item in multi-item baskets</a:t>
            </a:r>
          </a:p>
          <a:p>
            <a:pPr eaLnBrk="1" hangingPunct="1"/>
            <a:r>
              <a:rPr lang="en-US" sz="2400" smtClean="0"/>
              <a:t>Most common items among repeat customers</a:t>
            </a:r>
          </a:p>
          <a:p>
            <a:pPr eaLnBrk="1" hangingPunct="1"/>
            <a:r>
              <a:rPr lang="en-US" sz="2400" smtClean="0"/>
              <a:t>Change in buying patterns of item over time</a:t>
            </a:r>
          </a:p>
          <a:p>
            <a:pPr eaLnBrk="1" hangingPunct="1"/>
            <a:r>
              <a:rPr lang="en-US" sz="2400" smtClean="0"/>
              <a:t>Buying pattern for an item by region</a:t>
            </a:r>
          </a:p>
          <a:p>
            <a:pPr eaLnBrk="1" hangingPunct="1"/>
            <a:r>
              <a:rPr lang="en-US" sz="2400" b="1" i="1" smtClean="0"/>
              <a:t>Time and geography are two of the most important attributes of MBA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Tracking Market Interventions</a:t>
            </a:r>
          </a:p>
        </p:txBody>
      </p:sp>
      <p:pic>
        <p:nvPicPr>
          <p:cNvPr id="10243" name="Picture 3" descr="470643 Fg090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4760" y="2582178"/>
            <a:ext cx="4248443" cy="2300068"/>
          </a:xfr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32766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accent1"/>
                </a:solidFill>
              </a:rPr>
              <a:t>Adapted from Barry &amp; </a:t>
            </a:r>
            <a:r>
              <a:rPr lang="en-US" sz="1200" dirty="0" err="1">
                <a:solidFill>
                  <a:schemeClr val="accent1"/>
                </a:solidFill>
              </a:rPr>
              <a:t>Linoff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Association Rules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/>
              <a:t>Actionable Rules</a:t>
            </a:r>
          </a:p>
          <a:p>
            <a:pPr lvl="1" eaLnBrk="1" hangingPunct="1"/>
            <a:r>
              <a:rPr lang="en-US" sz="2100" smtClean="0"/>
              <a:t>Wal-Mart customers who purchase Barbie dolls have a 60 percent likelihood of also purchasing one of three types of candy bars</a:t>
            </a:r>
          </a:p>
          <a:p>
            <a:pPr eaLnBrk="1" hangingPunct="1"/>
            <a:r>
              <a:rPr lang="en-US" sz="2400" smtClean="0"/>
              <a:t>Trivial Rules</a:t>
            </a:r>
          </a:p>
          <a:p>
            <a:pPr lvl="1" eaLnBrk="1" hangingPunct="1"/>
            <a:r>
              <a:rPr lang="en-US" sz="2100" smtClean="0"/>
              <a:t>Customers who purchase maintenance agreements are very likely to purchase a large appliance</a:t>
            </a:r>
          </a:p>
          <a:p>
            <a:pPr eaLnBrk="1" hangingPunct="1"/>
            <a:r>
              <a:rPr lang="en-US" sz="2400" smtClean="0"/>
              <a:t>Inexplicable Rules</a:t>
            </a:r>
          </a:p>
          <a:p>
            <a:pPr lvl="1" eaLnBrk="1" hangingPunct="1"/>
            <a:r>
              <a:rPr lang="en-US" sz="2100" smtClean="0"/>
              <a:t>When a new hardware store opens, one of the most commonly sold items is toilet cleaners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32766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accent1"/>
                </a:solidFill>
              </a:rPr>
              <a:t>Adapted from Barry &amp; </a:t>
            </a:r>
            <a:r>
              <a:rPr lang="en-US" sz="1200" dirty="0" err="1">
                <a:solidFill>
                  <a:schemeClr val="accent1"/>
                </a:solidFill>
              </a:rPr>
              <a:t>Linoff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7367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58635" y="6585303"/>
            <a:ext cx="2823365" cy="239922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864</Words>
  <Application>Microsoft Office PowerPoint</Application>
  <PresentationFormat>On-screen Show (4:3)</PresentationFormat>
  <Paragraphs>237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Data Mining Concepts</vt:lpstr>
      <vt:lpstr>Association Analysis</vt:lpstr>
      <vt:lpstr>Association Rules</vt:lpstr>
      <vt:lpstr>Defining MBA</vt:lpstr>
      <vt:lpstr>Levels of Data</vt:lpstr>
      <vt:lpstr>MBA</vt:lpstr>
      <vt:lpstr>Item Popularity</vt:lpstr>
      <vt:lpstr>Tracking Market Interventions</vt:lpstr>
      <vt:lpstr>Association Rules</vt:lpstr>
      <vt:lpstr>What exactly is an Association Rule?</vt:lpstr>
      <vt:lpstr>How good is an Association Rule?</vt:lpstr>
      <vt:lpstr>Co-Occoncurrence Table</vt:lpstr>
      <vt:lpstr>Co-Occoncurrence Table</vt:lpstr>
      <vt:lpstr>Confidence, Support and Lift</vt:lpstr>
      <vt:lpstr>Confidence and Support</vt:lpstr>
      <vt:lpstr>Building Association Rules</vt:lpstr>
      <vt:lpstr>Product Hierarchies</vt:lpstr>
      <vt:lpstr>Lessons Learned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Michael Gibbs</cp:lastModifiedBy>
  <cp:revision>102</cp:revision>
  <dcterms:created xsi:type="dcterms:W3CDTF">2010-06-28T16:51:40Z</dcterms:created>
  <dcterms:modified xsi:type="dcterms:W3CDTF">2011-12-20T20:51:33Z</dcterms:modified>
</cp:coreProperties>
</file>