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97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2" r:id="rId18"/>
    <p:sldId id="31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75" autoAdjust="0"/>
  </p:normalViewPr>
  <p:slideViewPr>
    <p:cSldViewPr>
      <p:cViewPr>
        <p:scale>
          <a:sx n="100" d="100"/>
          <a:sy n="100" d="100"/>
        </p:scale>
        <p:origin x="-1944" y="-6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50" y="-90"/>
      </p:cViewPr>
      <p:guideLst>
        <p:guide orient="horz" pos="2880"/>
        <p:guide pos="2160"/>
      </p:guideLst>
    </p:cSldViewPr>
  </p:notesViewPr>
  <p:gridSpacing cx="75895" cy="7589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CA9C3-8214-4BED-9725-80FD8A8C06E6}" type="datetimeFigureOut">
              <a:rPr lang="en-US" smtClean="0"/>
              <a:pPr/>
              <a:t>12/20/2011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83D88-CA8D-4C4E-A3E8-FC87F2571F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249596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DA952-44F5-488A-89CC-9C06CB8ABE2F}" type="datetimeFigureOut">
              <a:rPr lang="en-US" smtClean="0"/>
              <a:pPr/>
              <a:t>12/20/2011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850DC6-43F6-4322-B992-A5F2B178F3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1655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>
            <a:normAutofit/>
          </a:bodyPr>
          <a:lstStyle>
            <a:lvl1pPr algn="r">
              <a:defRPr sz="36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348328" y="6553200"/>
            <a:ext cx="457200" cy="212725"/>
          </a:xfrm>
        </p:spPr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4081128" cy="212725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553200"/>
            <a:ext cx="3048000" cy="212725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IBM SPSS Modeler 14.2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73670" y="6553200"/>
            <a:ext cx="4081128" cy="2127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accent1">
                    <a:lumMod val="75000"/>
                  </a:schemeClr>
                </a:solidFill>
              </a:defRPr>
            </a:lvl1pPr>
            <a:extLst/>
          </a:lstStyle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58635" y="6585303"/>
            <a:ext cx="2823365" cy="239922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chemeClr val="accent1">
                    <a:lumMod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73670" y="6553200"/>
            <a:ext cx="4081128" cy="2127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accent1">
                    <a:lumMod val="75000"/>
                  </a:schemeClr>
                </a:solidFill>
              </a:defRPr>
            </a:lvl1pPr>
            <a:extLst/>
          </a:lstStyle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58635" y="6585303"/>
            <a:ext cx="2823365" cy="239922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chemeClr val="accent1">
                    <a:lumMod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83880" cy="1051560"/>
          </a:xfrm>
        </p:spPr>
        <p:txBody>
          <a:bodyPr>
            <a:normAutofit/>
          </a:bodyPr>
          <a:lstStyle>
            <a:lvl1pPr>
              <a:defRPr sz="2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83880" cy="456895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4081128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5400" y="6553200"/>
            <a:ext cx="31242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48328" y="6553200"/>
            <a:ext cx="457200" cy="212725"/>
          </a:xfrm>
        </p:spPr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 userDrawn="1"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381000"/>
            <a:ext cx="8183880" cy="676656"/>
          </a:xfrm>
        </p:spPr>
        <p:txBody>
          <a:bodyPr lIns="91440" bIns="0" anchor="b">
            <a:normAutofit/>
          </a:bodyPr>
          <a:lstStyle>
            <a:lvl1pPr algn="l">
              <a:buNone/>
              <a:defRPr sz="2800" b="0" cap="none" baseline="0">
                <a:solidFill>
                  <a:schemeClr val="tx2">
                    <a:lumMod val="60000"/>
                    <a:lumOff val="40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1076868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tx2">
                    <a:lumMod val="60000"/>
                    <a:lumOff val="4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73670" y="6553200"/>
            <a:ext cx="4081128" cy="2127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accent1">
                    <a:lumMod val="75000"/>
                  </a:schemeClr>
                </a:solidFill>
              </a:defRPr>
            </a:lvl1pPr>
            <a:extLst/>
          </a:lstStyle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58635" y="6585303"/>
            <a:ext cx="2823365" cy="239922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chemeClr val="accent1">
                    <a:lumMod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81000" y="27801"/>
            <a:ext cx="22060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IBM SPSS Modeler 14.2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3392" y="1600200"/>
            <a:ext cx="3931920" cy="438912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3931920" cy="438912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3"/>
          </p:nvPr>
        </p:nvSpPr>
        <p:spPr>
          <a:xfrm>
            <a:off x="473670" y="6553200"/>
            <a:ext cx="4081128" cy="2127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accent1">
                    <a:lumMod val="75000"/>
                  </a:schemeClr>
                </a:solidFill>
              </a:defRPr>
            </a:lvl1pPr>
            <a:extLst/>
          </a:lstStyle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58635" y="6585303"/>
            <a:ext cx="2823365" cy="239922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chemeClr val="accent1">
                    <a:lumMod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1585278"/>
            <a:ext cx="3931920" cy="792162"/>
          </a:xfrm>
        </p:spPr>
        <p:txBody>
          <a:bodyPr lIns="146304" anchor="ctr">
            <a:norm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1585278"/>
            <a:ext cx="3931920" cy="792162"/>
          </a:xfrm>
        </p:spPr>
        <p:txBody>
          <a:bodyPr lIns="137160" anchor="ctr">
            <a:norm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2453640"/>
            <a:ext cx="3931920" cy="3489960"/>
          </a:xfrm>
        </p:spPr>
        <p:txBody>
          <a:bodyPr anchor="t">
            <a:normAutofit/>
          </a:bodyPr>
          <a:lstStyle>
            <a:lvl1pPr algn="l">
              <a:defRPr sz="1800"/>
            </a:lvl1pPr>
            <a:lvl2pPr algn="l">
              <a:defRPr sz="1600"/>
            </a:lvl2pPr>
            <a:lvl3pPr algn="l">
              <a:defRPr sz="1400"/>
            </a:lvl3pPr>
            <a:lvl4pPr algn="l">
              <a:defRPr sz="1200"/>
            </a:lvl4pPr>
            <a:lvl5pPr algn="l">
              <a:defRPr sz="1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2453640"/>
            <a:ext cx="3931920" cy="3489960"/>
          </a:xfrm>
        </p:spPr>
        <p:txBody>
          <a:bodyPr anchor="t">
            <a:normAutofit/>
          </a:bodyPr>
          <a:lstStyle>
            <a:lvl1pPr algn="l">
              <a:defRPr sz="1800"/>
            </a:lvl1pPr>
            <a:lvl2pPr algn="l">
              <a:defRPr sz="1600"/>
            </a:lvl2pPr>
            <a:lvl3pPr algn="l">
              <a:defRPr sz="1400"/>
            </a:lvl3pPr>
            <a:lvl4pPr algn="l">
              <a:defRPr sz="1200"/>
            </a:lvl4pPr>
            <a:lvl5pPr algn="l">
              <a:defRPr sz="1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3"/>
          </p:nvPr>
        </p:nvSpPr>
        <p:spPr>
          <a:xfrm>
            <a:off x="473670" y="6553200"/>
            <a:ext cx="4081128" cy="2127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accent1">
                    <a:lumMod val="75000"/>
                  </a:schemeClr>
                </a:solidFill>
              </a:defRPr>
            </a:lvl1pPr>
            <a:extLst/>
          </a:lstStyle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5558635" y="6585303"/>
            <a:ext cx="2823365" cy="239922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chemeClr val="accent1">
                    <a:lumMod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73670" y="6553200"/>
            <a:ext cx="4081128" cy="2127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accent1">
                    <a:lumMod val="75000"/>
                  </a:schemeClr>
                </a:solidFill>
              </a:defRPr>
            </a:lvl1pPr>
            <a:extLst/>
          </a:lstStyle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58635" y="6585303"/>
            <a:ext cx="2823365" cy="239922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chemeClr val="accent1">
                    <a:lumMod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473670" y="6553200"/>
            <a:ext cx="4081128" cy="2127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accent1">
                    <a:lumMod val="75000"/>
                  </a:schemeClr>
                </a:solidFill>
              </a:defRPr>
            </a:lvl1pPr>
            <a:extLst/>
          </a:lstStyle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58635" y="6585303"/>
            <a:ext cx="2823365" cy="239922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chemeClr val="accent1">
                    <a:lumMod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381000" y="27801"/>
            <a:ext cx="22060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IBM SPSS Modeler 14.2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3"/>
          </p:nvPr>
        </p:nvSpPr>
        <p:spPr>
          <a:xfrm>
            <a:off x="473670" y="6553200"/>
            <a:ext cx="4081128" cy="2127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accent1">
                    <a:lumMod val="75000"/>
                  </a:schemeClr>
                </a:solidFill>
              </a:defRPr>
            </a:lvl1pPr>
            <a:extLst/>
          </a:lstStyle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58635" y="6585303"/>
            <a:ext cx="2823365" cy="239922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chemeClr val="accent1">
                    <a:lumMod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3"/>
          </p:nvPr>
        </p:nvSpPr>
        <p:spPr>
          <a:xfrm>
            <a:off x="473670" y="6553200"/>
            <a:ext cx="4081128" cy="2127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accent1">
                    <a:lumMod val="75000"/>
                  </a:schemeClr>
                </a:solidFill>
              </a:defRPr>
            </a:lvl1pPr>
            <a:extLst/>
          </a:lstStyle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58635" y="6585303"/>
            <a:ext cx="2823365" cy="239922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chemeClr val="accent1">
                    <a:lumMod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381000" y="27801"/>
            <a:ext cx="22060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IBM SPSS Modeler 14.2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153400" cy="4495800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553200"/>
            <a:ext cx="457200" cy="2127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2">
                    <a:lumMod val="75000"/>
                  </a:schemeClr>
                </a:solidFill>
              </a:defRPr>
            </a:lvl1pPr>
            <a:extLst/>
          </a:lstStyle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73670" y="6553200"/>
            <a:ext cx="4081128" cy="2127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accent1">
                    <a:lumMod val="75000"/>
                  </a:schemeClr>
                </a:solidFill>
              </a:defRPr>
            </a:lvl1pPr>
            <a:extLst/>
          </a:lstStyle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58635" y="6585303"/>
            <a:ext cx="2823365" cy="239922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chemeClr val="accent1">
                    <a:lumMod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81000" y="27801"/>
            <a:ext cx="22060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IBM SPSS Modeler 14.2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28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4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Data Mining Concepts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1881" y="3685032"/>
            <a:ext cx="8172896" cy="914400"/>
          </a:xfrm>
        </p:spPr>
        <p:txBody>
          <a:bodyPr/>
          <a:lstStyle/>
          <a:p>
            <a:r>
              <a:rPr lang="en-US" dirty="0" smtClean="0"/>
              <a:t>Introduction to Undirected Data Mining: Association Analysis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4081128" cy="212725"/>
          </a:xfrm>
        </p:spPr>
        <p:txBody>
          <a:bodyPr/>
          <a:lstStyle/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10200" y="6553200"/>
            <a:ext cx="3048000" cy="212725"/>
          </a:xfrm>
        </p:spPr>
        <p:txBody>
          <a:bodyPr/>
          <a:lstStyle/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</a:t>
            </a:fld>
            <a:endParaRPr kumimoji="0"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IBM SPSS 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b="1" smtClean="0">
                <a:latin typeface="Tahoma" pitchFamily="34" charset="0"/>
              </a:rPr>
              <a:t>What exactly is an Association Rule?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Of the form:</a:t>
            </a:r>
          </a:p>
          <a:p>
            <a:pPr lvl="1" eaLnBrk="1" hangingPunct="1">
              <a:buFont typeface="Wingdings 2" pitchFamily="18" charset="2"/>
              <a:buNone/>
            </a:pPr>
            <a:endParaRPr lang="en-US" sz="2400" b="1" smtClean="0"/>
          </a:p>
          <a:p>
            <a:pPr lvl="1" eaLnBrk="1" hangingPunct="1">
              <a:buFont typeface="Wingdings 2" pitchFamily="18" charset="2"/>
              <a:buNone/>
            </a:pPr>
            <a:r>
              <a:rPr lang="en-US" sz="2800" b="1" smtClean="0">
                <a:solidFill>
                  <a:srgbClr val="FF3300"/>
                </a:solidFill>
              </a:rPr>
              <a:t>IF</a:t>
            </a:r>
            <a:r>
              <a:rPr lang="en-US" sz="2800" b="1" smtClean="0"/>
              <a:t> </a:t>
            </a:r>
            <a:r>
              <a:rPr lang="en-US" sz="2800" b="1" smtClean="0">
                <a:solidFill>
                  <a:schemeClr val="bg1"/>
                </a:solidFill>
              </a:rPr>
              <a:t> </a:t>
            </a:r>
            <a:r>
              <a:rPr lang="en-US" sz="2800" b="1" smtClean="0">
                <a:solidFill>
                  <a:srgbClr val="59FDFD"/>
                </a:solidFill>
              </a:rPr>
              <a:t>antecedent</a:t>
            </a:r>
            <a:r>
              <a:rPr lang="en-US" sz="2800" b="1" smtClean="0"/>
              <a:t> </a:t>
            </a:r>
            <a:r>
              <a:rPr lang="en-US" sz="2800" b="1" smtClean="0">
                <a:solidFill>
                  <a:srgbClr val="FF3300"/>
                </a:solidFill>
              </a:rPr>
              <a:t>THEN</a:t>
            </a:r>
            <a:r>
              <a:rPr lang="en-US" sz="2800" b="1" smtClean="0"/>
              <a:t> </a:t>
            </a:r>
            <a:r>
              <a:rPr lang="en-US" sz="2800" b="1" smtClean="0">
                <a:solidFill>
                  <a:srgbClr val="59FDFD"/>
                </a:solidFill>
              </a:rPr>
              <a:t>consequent</a:t>
            </a:r>
          </a:p>
          <a:p>
            <a:pPr lvl="1" eaLnBrk="1" hangingPunct="1">
              <a:buFont typeface="Wingdings 2" pitchFamily="18" charset="2"/>
              <a:buNone/>
            </a:pPr>
            <a:endParaRPr lang="en-US" sz="2800" b="1" smtClean="0">
              <a:solidFill>
                <a:srgbClr val="F6FC04"/>
              </a:solidFill>
            </a:endParaRPr>
          </a:p>
          <a:p>
            <a:pPr lvl="1" eaLnBrk="1" hangingPunct="1">
              <a:buFont typeface="Wingdings 2" pitchFamily="18" charset="2"/>
              <a:buNone/>
            </a:pPr>
            <a:r>
              <a:rPr lang="en-US" smtClean="0"/>
              <a:t>If (orange juice, milk) Then (bread, bacon)</a:t>
            </a:r>
          </a:p>
          <a:p>
            <a:pPr lvl="1"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Rules include measure of support and confidence </a:t>
            </a:r>
          </a:p>
          <a:p>
            <a:pPr lvl="1" eaLnBrk="1" hangingPunct="1">
              <a:buFont typeface="Wingdings 2" pitchFamily="18" charset="2"/>
              <a:buNone/>
            </a:pPr>
            <a:endParaRPr lang="en-US" smtClean="0"/>
          </a:p>
          <a:p>
            <a:pPr lvl="1" eaLnBrk="1" hangingPunct="1">
              <a:buFont typeface="Wingdings 2" pitchFamily="18" charset="2"/>
              <a:buNone/>
            </a:pPr>
            <a:endParaRPr 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Hosted by the University of Arkansas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10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b="1" smtClean="0">
                <a:latin typeface="Tahoma" pitchFamily="34" charset="0"/>
              </a:rPr>
              <a:t>How good is an Association Rule?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Transactions can be  converted to Co-occurrence matrices</a:t>
            </a:r>
          </a:p>
          <a:p>
            <a:pPr eaLnBrk="1" hangingPunct="1"/>
            <a:r>
              <a:rPr lang="en-US" smtClean="0"/>
              <a:t>Co-occurrence tables highlight simple patterns</a:t>
            </a:r>
          </a:p>
          <a:p>
            <a:pPr eaLnBrk="1" hangingPunct="1"/>
            <a:r>
              <a:rPr lang="en-US" smtClean="0"/>
              <a:t>Confidence and support can be directly determined from a co-occurrence table</a:t>
            </a:r>
          </a:p>
          <a:p>
            <a:pPr eaLnBrk="1" hangingPunct="1"/>
            <a:r>
              <a:rPr lang="en-US" smtClean="0"/>
              <a:t>Or by counting via SQL, etc.</a:t>
            </a:r>
          </a:p>
          <a:p>
            <a:pPr eaLnBrk="1" hangingPunct="1"/>
            <a:r>
              <a:rPr lang="en-US" smtClean="0"/>
              <a:t>DM software makes the presentation easy</a:t>
            </a:r>
          </a:p>
          <a:p>
            <a:pPr lvl="1"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Hosted by the University of Arkansas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11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latin typeface="Tahoma" pitchFamily="34" charset="0"/>
              </a:rPr>
              <a:t>Co-Occoncurrence Table</a:t>
            </a:r>
          </a:p>
        </p:txBody>
      </p:sp>
      <p:graphicFrame>
        <p:nvGraphicFramePr>
          <p:cNvPr id="208957" name="Group 6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9559764"/>
              </p:ext>
            </p:extLst>
          </p:nvPr>
        </p:nvGraphicFramePr>
        <p:xfrm>
          <a:off x="397775" y="3580790"/>
          <a:ext cx="8183562" cy="2743200"/>
        </p:xfrm>
        <a:graphic>
          <a:graphicData uri="http://schemas.openxmlformats.org/drawingml/2006/table">
            <a:tbl>
              <a:tblPr/>
              <a:tblGrid>
                <a:gridCol w="1363927"/>
                <a:gridCol w="1363927"/>
                <a:gridCol w="1363927"/>
                <a:gridCol w="1363927"/>
                <a:gridCol w="1363927"/>
                <a:gridCol w="1363927"/>
              </a:tblGrid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09114" marR="1091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OJ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WC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Milk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Soda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Det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OJ</a:t>
                      </a:r>
                    </a:p>
                  </a:txBody>
                  <a:tcPr marL="109114" marR="1091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WC</a:t>
                      </a:r>
                    </a:p>
                  </a:txBody>
                  <a:tcPr marL="109114" marR="1091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Milk</a:t>
                      </a:r>
                    </a:p>
                  </a:txBody>
                  <a:tcPr marL="109114" marR="1091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Soda</a:t>
                      </a:r>
                    </a:p>
                  </a:txBody>
                  <a:tcPr marL="109114" marR="1091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Det</a:t>
                      </a:r>
                    </a:p>
                  </a:txBody>
                  <a:tcPr marL="109114" marR="1091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39" name="Rectangle 7"/>
          <p:cNvSpPr>
            <a:spLocks noChangeArrowheads="1"/>
          </p:cNvSpPr>
          <p:nvPr/>
        </p:nvSpPr>
        <p:spPr bwMode="auto">
          <a:xfrm>
            <a:off x="1981200" y="1143000"/>
            <a:ext cx="67818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None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	</a:t>
            </a:r>
            <a:endParaRPr lang="en-US" dirty="0" smtClean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None/>
            </a:pP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Customer   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	Items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None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		1	Orange juice, soda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None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		2	Milk, orange juice, window cleaner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None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		3	Orange juice, detergent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None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		4	Orange juice, detergent, soda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None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		5	Window cleaner, milk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None/>
            </a:pPr>
            <a:endParaRPr lang="en-US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None/>
            </a:pPr>
            <a:endParaRPr lang="en-US" sz="2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Hosted by the University of Arkansas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12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latin typeface="Tahoma" pitchFamily="34" charset="0"/>
              </a:rPr>
              <a:t>Co-Occoncurrence Table</a:t>
            </a:r>
          </a:p>
        </p:txBody>
      </p:sp>
      <p:graphicFrame>
        <p:nvGraphicFramePr>
          <p:cNvPr id="208957" name="Group 6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0296999"/>
              </p:ext>
            </p:extLst>
          </p:nvPr>
        </p:nvGraphicFramePr>
        <p:xfrm>
          <a:off x="473670" y="3504895"/>
          <a:ext cx="8183562" cy="2743200"/>
        </p:xfrm>
        <a:graphic>
          <a:graphicData uri="http://schemas.openxmlformats.org/drawingml/2006/table">
            <a:tbl>
              <a:tblPr/>
              <a:tblGrid>
                <a:gridCol w="1366110"/>
                <a:gridCol w="1361744"/>
                <a:gridCol w="1363927"/>
                <a:gridCol w="1363927"/>
                <a:gridCol w="1363927"/>
                <a:gridCol w="1363927"/>
              </a:tblGrid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09114" marR="1091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OJ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WC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Milk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Soda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Det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OJ</a:t>
                      </a:r>
                    </a:p>
                  </a:txBody>
                  <a:tcPr marL="109114" marR="1091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WC</a:t>
                      </a:r>
                    </a:p>
                  </a:txBody>
                  <a:tcPr marL="109114" marR="1091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Milk</a:t>
                      </a:r>
                    </a:p>
                  </a:txBody>
                  <a:tcPr marL="109114" marR="1091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Soda</a:t>
                      </a:r>
                    </a:p>
                  </a:txBody>
                  <a:tcPr marL="109114" marR="1091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Det</a:t>
                      </a:r>
                    </a:p>
                  </a:txBody>
                  <a:tcPr marL="109114" marR="1091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09114" marR="1091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63" name="Rectangle 7"/>
          <p:cNvSpPr>
            <a:spLocks noChangeArrowheads="1"/>
          </p:cNvSpPr>
          <p:nvPr/>
        </p:nvSpPr>
        <p:spPr bwMode="auto">
          <a:xfrm>
            <a:off x="1981200" y="1143000"/>
            <a:ext cx="67818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None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	</a:t>
            </a:r>
            <a:endParaRPr lang="en-US" dirty="0" smtClean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None/>
            </a:pP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Customer   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	Items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None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		1	Orange juice, soda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None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		2	Milk, orange juice, window cleaner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None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		3	Orange juice, detergent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None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		4	Orange juice, detergent, soda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None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		5	Window cleaner, milk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None/>
            </a:pPr>
            <a:endParaRPr lang="en-US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None/>
            </a:pPr>
            <a:endParaRPr lang="en-US" sz="2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Hosted by the University of Arkansas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13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000" b="1" smtClean="0">
                <a:latin typeface="Tahoma" pitchFamily="34" charset="0"/>
              </a:rPr>
              <a:t>Confidence, Support and Lift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Support for the rule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400" smtClean="0"/>
              <a:t>	</a:t>
            </a:r>
            <a:r>
              <a:rPr lang="en-US" sz="1800" u="sng" smtClean="0"/>
              <a:t># records with both antecedent and consequent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1800" smtClean="0"/>
              <a:t>	           Total # records</a:t>
            </a:r>
            <a:r>
              <a:rPr lang="en-US" sz="1300" smtClean="0"/>
              <a:t>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1800" smtClean="0"/>
              <a:t>	</a:t>
            </a:r>
            <a:endParaRPr lang="en-US" sz="1600" smtClean="0"/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Confidence for the rule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1600" smtClean="0"/>
              <a:t>	</a:t>
            </a:r>
            <a:r>
              <a:rPr lang="en-US" sz="1800" u="sng" smtClean="0"/>
              <a:t># records with both antecedent and consequent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1800" smtClean="0"/>
              <a:t>	           # records of the antecedent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1600" smtClean="0"/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Expected Confidence 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1800" u="sng" smtClean="0"/>
              <a:t># records of the consequent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1800" smtClean="0"/>
              <a:t>      Total # records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1600" smtClean="0"/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Lift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1800" smtClean="0"/>
              <a:t>	</a:t>
            </a:r>
            <a:r>
              <a:rPr lang="en-US" sz="1600" smtClean="0"/>
              <a:t>	</a:t>
            </a:r>
            <a:r>
              <a:rPr lang="en-US" sz="1800" smtClean="0"/>
              <a:t>Confidence / Expected  Confidence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Hosted by the University of Arkansas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14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000" b="1" smtClean="0">
                <a:latin typeface="Tahoma" pitchFamily="34" charset="0"/>
              </a:rPr>
              <a:t>Confidence and Support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1800" smtClean="0"/>
              <a:t>Rule:  If soda then orange juice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1600" smtClean="0"/>
              <a:t>	From the co-occurrence table, soda and orange juice occur together 2 times (out of 5 total transactions)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1600" smtClean="0"/>
              <a:t>Thus, support for the rule is 2/5 or 40%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1600" smtClean="0"/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Confidence for the rule: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1600" smtClean="0"/>
              <a:t>	Soda occurs  2 times; so confidence of orange juice given soda would be 2/2 or 100%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1600" smtClean="0"/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Lift for the rule: Confidence / Expected Confidence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1600" smtClean="0"/>
              <a:t>	confidence = 100%; expected confidence=80%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1600" smtClean="0"/>
              <a:t>	lift = 1.0/.8 = 1.25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1600" smtClean="0"/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Rule:  If orange juice then soda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1600" smtClean="0"/>
              <a:t>	support for the rule is the same—40%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1600" smtClean="0"/>
              <a:t>	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1600" smtClean="0"/>
              <a:t>	orange juice occurs 4 times; so confidence of soda given orange juice is 2/4 or 50%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1600" smtClean="0"/>
          </a:p>
          <a:p>
            <a:pPr lvl="1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1600" smtClean="0"/>
              <a:t>	lift = .5/.8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Hosted by the University of Arkansas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15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smtClean="0">
                <a:latin typeface="Tahoma" pitchFamily="34" charset="0"/>
              </a:rPr>
              <a:t>Building Association Rules</a:t>
            </a:r>
          </a:p>
        </p:txBody>
      </p:sp>
      <p:pic>
        <p:nvPicPr>
          <p:cNvPr id="18435" name="Picture 3" descr="470643 Fg0909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05184" y="2026505"/>
            <a:ext cx="4487594" cy="3411415"/>
          </a:xfrm>
          <a:noFill/>
        </p:spPr>
      </p:pic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81000" y="6096000"/>
            <a:ext cx="32766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>
                <a:solidFill>
                  <a:schemeClr val="accent1"/>
                </a:solidFill>
              </a:rPr>
              <a:t>Adapted from Barry &amp; </a:t>
            </a:r>
            <a:r>
              <a:rPr lang="en-US" sz="1200" dirty="0" err="1">
                <a:solidFill>
                  <a:schemeClr val="accent1"/>
                </a:solidFill>
              </a:rPr>
              <a:t>Linoff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Hosted by the University of Arkansas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16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000" b="1" smtClean="0">
                <a:latin typeface="Tahoma" pitchFamily="34" charset="0"/>
              </a:rPr>
              <a:t>Product Hierarchies</a:t>
            </a:r>
          </a:p>
        </p:txBody>
      </p:sp>
      <p:pic>
        <p:nvPicPr>
          <p:cNvPr id="19459" name="Picture 3" descr="470643 Fg0910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05184" y="1734600"/>
            <a:ext cx="4487594" cy="3995225"/>
          </a:xfrm>
          <a:noFill/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Hosted by the University of Arkansas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17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latin typeface="Tahoma" pitchFamily="34" charset="0"/>
              </a:rPr>
              <a:t>Lessons Learned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MBA is complex and no one technique is powerful enough to provide all the answers.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Three levels—Order (basket), line items and customer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MBA can answer a number of questions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Association rules most common technique for MBA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Generate rules--support, confidence and lift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24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Hosted by the University of Arkansas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18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latin typeface="Tahoma" pitchFamily="34" charset="0"/>
              </a:rPr>
              <a:t>Association Analysis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sz="2400" smtClean="0"/>
          </a:p>
          <a:p>
            <a:pPr lvl="1" eaLnBrk="1" hangingPunct="1"/>
            <a:endParaRPr lang="en-US" sz="2100" smtClean="0"/>
          </a:p>
          <a:p>
            <a:pPr lvl="1" eaLnBrk="1" hangingPunct="1"/>
            <a:endParaRPr lang="en-US" sz="2100" smtClean="0"/>
          </a:p>
        </p:txBody>
      </p:sp>
      <p:sp>
        <p:nvSpPr>
          <p:cNvPr id="4100" name="Rectangle 12"/>
          <p:cNvSpPr>
            <a:spLocks noChangeArrowheads="1"/>
          </p:cNvSpPr>
          <p:nvPr/>
        </p:nvSpPr>
        <p:spPr bwMode="auto">
          <a:xfrm>
            <a:off x="1981200" y="12954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800" b="1" dirty="0">
                <a:solidFill>
                  <a:srgbClr val="000000"/>
                </a:solidFill>
                <a:latin typeface="Arial" charset="0"/>
              </a:rPr>
              <a:t> Also referred to as</a:t>
            </a:r>
          </a:p>
          <a:p>
            <a:pPr marL="1143000" lvl="2" indent="-22860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400" b="1" dirty="0">
                <a:solidFill>
                  <a:srgbClr val="000000"/>
                </a:solidFill>
                <a:latin typeface="Arial" charset="0"/>
              </a:rPr>
              <a:t> Affinity Analysis</a:t>
            </a:r>
          </a:p>
          <a:p>
            <a:pPr marL="1143000" lvl="2" indent="-22860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400" b="1" dirty="0">
                <a:solidFill>
                  <a:srgbClr val="000000"/>
                </a:solidFill>
                <a:latin typeface="Arial" charset="0"/>
              </a:rPr>
              <a:t> Market  Basket Analysis</a:t>
            </a:r>
          </a:p>
          <a:p>
            <a:pPr marL="1143000" lvl="2" indent="-22860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400" b="1" dirty="0">
                <a:solidFill>
                  <a:srgbClr val="000000"/>
                </a:solidFill>
                <a:latin typeface="Arial" charset="0"/>
              </a:rPr>
              <a:t> For MBA, basically means what is  being purchased together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bg2"/>
              </a:buClr>
              <a:buSzPct val="200000"/>
              <a:buFontTx/>
              <a:buChar char="•"/>
            </a:pPr>
            <a:r>
              <a:rPr lang="en-US" sz="2800" b="1" dirty="0">
                <a:solidFill>
                  <a:srgbClr val="000000"/>
                </a:solidFill>
                <a:latin typeface="Arial" charset="0"/>
              </a:rPr>
              <a:t>Association rules represent patterns without a specific target; thus undirected or unsupervised data mining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bg2"/>
              </a:buClr>
              <a:buSzPct val="200000"/>
              <a:buFontTx/>
              <a:buChar char="•"/>
            </a:pPr>
            <a:r>
              <a:rPr lang="en-US" sz="2800" b="1" dirty="0">
                <a:solidFill>
                  <a:srgbClr val="000000"/>
                </a:solidFill>
                <a:latin typeface="Arial" charset="0"/>
              </a:rPr>
              <a:t>Fits in the Exploratory category of data mining</a:t>
            </a:r>
          </a:p>
          <a:p>
            <a:pPr marL="1143000" lvl="2" indent="-22860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73670" y="6553200"/>
            <a:ext cx="4081128" cy="2127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accent1">
                    <a:lumMod val="75000"/>
                  </a:schemeClr>
                </a:solidFill>
              </a:defRPr>
            </a:lvl1pPr>
            <a:extLst/>
          </a:lstStyle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558635" y="6585303"/>
            <a:ext cx="2823365" cy="239922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chemeClr val="accent1">
                    <a:lumMod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2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pitchFamily="34" charset="0"/>
              </a:rPr>
              <a:t>Association Rules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Other potential uses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100" smtClean="0"/>
              <a:t>Items purchases on credit card give insight to next produce or service purchased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100" smtClean="0"/>
              <a:t>Help determine bundles for telcoms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100" smtClean="0"/>
              <a:t>Help bankers determine identify customers for other services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100" smtClean="0"/>
              <a:t>Unusual combinations of things like insurance claims may need further investigation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100" smtClean="0"/>
              <a:t>Medical histories may give indications of complications or helpful combinations for patients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73670" y="6553200"/>
            <a:ext cx="4081128" cy="2127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accent1">
                    <a:lumMod val="75000"/>
                  </a:schemeClr>
                </a:solidFill>
              </a:defRPr>
            </a:lvl1pPr>
            <a:extLst/>
          </a:lstStyle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558635" y="6585303"/>
            <a:ext cx="2823365" cy="239922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chemeClr val="accent1">
                    <a:lumMod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3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latin typeface="Tahoma" pitchFamily="34" charset="0"/>
              </a:rPr>
              <a:t>Defining MBA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MBA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Customers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Purchases (baskets or item sets)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Items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Figure 9-3 set of tables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Purchase (Order) is the fundamental data structure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Individual items are line items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Product –descriptive info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Customer info can be helpful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73670" y="6553200"/>
            <a:ext cx="4081128" cy="2127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accent1">
                    <a:lumMod val="75000"/>
                  </a:schemeClr>
                </a:solidFill>
              </a:defRPr>
            </a:lvl1pPr>
            <a:extLst/>
          </a:lstStyle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558635" y="6585303"/>
            <a:ext cx="2823365" cy="239922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chemeClr val="accent1">
                    <a:lumMod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4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latin typeface="Tahoma" pitchFamily="34" charset="0"/>
              </a:rPr>
              <a:t>Levels of Data</a:t>
            </a:r>
          </a:p>
        </p:txBody>
      </p:sp>
      <p:pic>
        <p:nvPicPr>
          <p:cNvPr id="7170" name="Picture 3" descr="470643 Fg090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91117" y="2979591"/>
            <a:ext cx="4515729" cy="1505243"/>
          </a:xfrm>
          <a:noFill/>
        </p:spPr>
      </p:pic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381000" y="6096000"/>
            <a:ext cx="32766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>
                <a:solidFill>
                  <a:schemeClr val="accent1"/>
                </a:solidFill>
              </a:rPr>
              <a:t>Adapted from Barry &amp; </a:t>
            </a:r>
            <a:r>
              <a:rPr lang="en-US" sz="1200" dirty="0" err="1">
                <a:solidFill>
                  <a:schemeClr val="accent1"/>
                </a:solidFill>
              </a:rPr>
              <a:t>Linoff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73670" y="6553200"/>
            <a:ext cx="4081128" cy="2127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accent1">
                    <a:lumMod val="75000"/>
                  </a:schemeClr>
                </a:solidFill>
              </a:defRPr>
            </a:lvl1pPr>
            <a:extLst/>
          </a:lstStyle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558635" y="6585303"/>
            <a:ext cx="2823365" cy="239922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chemeClr val="accent1">
                    <a:lumMod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5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pitchFamily="34" charset="0"/>
              </a:rPr>
              <a:t>MBA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smtClean="0"/>
              <a:t>The three levels of data are important for MBA.  They can be used to answer a number of questions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Average number of baskets/customer/time unit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Average unique items per customer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Average number of items per basket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For a given product, what is the proportion of customers who have ever purchased the product?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For a given product, what is the average number of baskets per customer that include the item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For a given  product, what is the average quantity purchased in an order when the product is purchased?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73670" y="6553200"/>
            <a:ext cx="4081128" cy="2127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accent1">
                    <a:lumMod val="75000"/>
                  </a:schemeClr>
                </a:solidFill>
              </a:defRPr>
            </a:lvl1pPr>
            <a:extLst/>
          </a:lstStyle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558635" y="6585303"/>
            <a:ext cx="2823365" cy="239922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chemeClr val="accent1">
                    <a:lumMod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6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latin typeface="Tahoma" pitchFamily="34" charset="0"/>
              </a:rPr>
              <a:t>Item Popularity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Most common item in one-item baskets</a:t>
            </a:r>
          </a:p>
          <a:p>
            <a:pPr eaLnBrk="1" hangingPunct="1"/>
            <a:r>
              <a:rPr lang="en-US" sz="2400" smtClean="0"/>
              <a:t>Most common item in multi-item baskets</a:t>
            </a:r>
          </a:p>
          <a:p>
            <a:pPr eaLnBrk="1" hangingPunct="1"/>
            <a:r>
              <a:rPr lang="en-US" sz="2400" smtClean="0"/>
              <a:t>Most common items among repeat customers</a:t>
            </a:r>
          </a:p>
          <a:p>
            <a:pPr eaLnBrk="1" hangingPunct="1"/>
            <a:r>
              <a:rPr lang="en-US" sz="2400" smtClean="0"/>
              <a:t>Change in buying patterns of item over time</a:t>
            </a:r>
          </a:p>
          <a:p>
            <a:pPr eaLnBrk="1" hangingPunct="1"/>
            <a:r>
              <a:rPr lang="en-US" sz="2400" smtClean="0"/>
              <a:t>Buying pattern for an item by region</a:t>
            </a:r>
          </a:p>
          <a:p>
            <a:pPr eaLnBrk="1" hangingPunct="1"/>
            <a:r>
              <a:rPr lang="en-US" sz="2400" b="1" i="1" smtClean="0"/>
              <a:t>Time and geography are two of the most important attributes of MBA data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73670" y="6553200"/>
            <a:ext cx="4081128" cy="2127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accent1">
                    <a:lumMod val="75000"/>
                  </a:schemeClr>
                </a:solidFill>
              </a:defRPr>
            </a:lvl1pPr>
            <a:extLst/>
          </a:lstStyle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558635" y="6585303"/>
            <a:ext cx="2823365" cy="239922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chemeClr val="accent1">
                    <a:lumMod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7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b="1" smtClean="0">
                <a:latin typeface="Tahoma" pitchFamily="34" charset="0"/>
              </a:rPr>
              <a:t>Tracking Market Interventions</a:t>
            </a:r>
          </a:p>
        </p:txBody>
      </p:sp>
      <p:pic>
        <p:nvPicPr>
          <p:cNvPr id="10243" name="Picture 3" descr="470643 Fg0905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24760" y="2582178"/>
            <a:ext cx="4248443" cy="2300068"/>
          </a:xfrm>
          <a:noFill/>
        </p:spPr>
      </p:pic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81000" y="6096000"/>
            <a:ext cx="32766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>
                <a:solidFill>
                  <a:schemeClr val="accent1"/>
                </a:solidFill>
              </a:rPr>
              <a:t>Adapted from Barry &amp; </a:t>
            </a:r>
            <a:r>
              <a:rPr lang="en-US" sz="1200" dirty="0" err="1">
                <a:solidFill>
                  <a:schemeClr val="accent1"/>
                </a:solidFill>
              </a:rPr>
              <a:t>Linoff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73670" y="6553200"/>
            <a:ext cx="4081128" cy="2127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accent1">
                    <a:lumMod val="75000"/>
                  </a:schemeClr>
                </a:solidFill>
              </a:defRPr>
            </a:lvl1pPr>
            <a:extLst/>
          </a:lstStyle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558635" y="6585303"/>
            <a:ext cx="2823365" cy="239922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chemeClr val="accent1">
                    <a:lumMod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8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smtClean="0">
                <a:latin typeface="Tahoma" pitchFamily="34" charset="0"/>
              </a:rPr>
              <a:t>Association Rules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400" smtClean="0"/>
              <a:t>Actionable Rules</a:t>
            </a:r>
          </a:p>
          <a:p>
            <a:pPr lvl="1" eaLnBrk="1" hangingPunct="1"/>
            <a:r>
              <a:rPr lang="en-US" sz="2100" smtClean="0"/>
              <a:t>Wal-Mart customers who purchase Barbie dolls have a 60 percent likelihood of also purchasing one of three types of candy bars</a:t>
            </a:r>
          </a:p>
          <a:p>
            <a:pPr eaLnBrk="1" hangingPunct="1"/>
            <a:r>
              <a:rPr lang="en-US" sz="2400" smtClean="0"/>
              <a:t>Trivial Rules</a:t>
            </a:r>
          </a:p>
          <a:p>
            <a:pPr lvl="1" eaLnBrk="1" hangingPunct="1"/>
            <a:r>
              <a:rPr lang="en-US" sz="2100" smtClean="0"/>
              <a:t>Customers who purchase maintenance agreements are very likely to purchase a large appliance</a:t>
            </a:r>
          </a:p>
          <a:p>
            <a:pPr eaLnBrk="1" hangingPunct="1"/>
            <a:r>
              <a:rPr lang="en-US" sz="2400" smtClean="0"/>
              <a:t>Inexplicable Rules</a:t>
            </a:r>
          </a:p>
          <a:p>
            <a:pPr lvl="1" eaLnBrk="1" hangingPunct="1"/>
            <a:r>
              <a:rPr lang="en-US" sz="2100" smtClean="0"/>
              <a:t>When a new hardware store opens, one of the most commonly sold items is toilet cleaners</a:t>
            </a:r>
          </a:p>
          <a:p>
            <a:pPr eaLnBrk="1" hangingPunct="1"/>
            <a:endParaRPr lang="en-US" sz="2400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81000" y="6096000"/>
            <a:ext cx="32766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>
                <a:solidFill>
                  <a:schemeClr val="accent1"/>
                </a:solidFill>
              </a:rPr>
              <a:t>Adapted from Barry &amp; </a:t>
            </a:r>
            <a:r>
              <a:rPr lang="en-US" sz="1200" dirty="0" err="1">
                <a:solidFill>
                  <a:schemeClr val="accent1"/>
                </a:solidFill>
              </a:rPr>
              <a:t>Linoff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73670" y="6553200"/>
            <a:ext cx="4081128" cy="2127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accent1">
                    <a:lumMod val="75000"/>
                  </a:schemeClr>
                </a:solidFill>
              </a:defRPr>
            </a:lvl1pPr>
            <a:extLst/>
          </a:lstStyle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558635" y="6585303"/>
            <a:ext cx="2823365" cy="239922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chemeClr val="accent1">
                    <a:lumMod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9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646</TotalTime>
  <Words>864</Words>
  <Application>Microsoft Office PowerPoint</Application>
  <PresentationFormat>On-screen Show (4:3)</PresentationFormat>
  <Paragraphs>237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Aspect</vt:lpstr>
      <vt:lpstr>Data Mining Concepts</vt:lpstr>
      <vt:lpstr>Association Analysis</vt:lpstr>
      <vt:lpstr>Association Rules</vt:lpstr>
      <vt:lpstr>Defining MBA</vt:lpstr>
      <vt:lpstr>Levels of Data</vt:lpstr>
      <vt:lpstr>MBA</vt:lpstr>
      <vt:lpstr>Item Popularity</vt:lpstr>
      <vt:lpstr>Tracking Market Interventions</vt:lpstr>
      <vt:lpstr>Association Rules</vt:lpstr>
      <vt:lpstr>What exactly is an Association Rule?</vt:lpstr>
      <vt:lpstr>How good is an Association Rule?</vt:lpstr>
      <vt:lpstr>Co-Occoncurrence Table</vt:lpstr>
      <vt:lpstr>Co-Occoncurrence Table</vt:lpstr>
      <vt:lpstr>Confidence, Support and Lift</vt:lpstr>
      <vt:lpstr>Confidence and Support</vt:lpstr>
      <vt:lpstr>Building Association Rules</vt:lpstr>
      <vt:lpstr>Product Hierarchies</vt:lpstr>
      <vt:lpstr>Lessons Learned</vt:lpstr>
    </vt:vector>
  </TitlesOfParts>
  <Company>New Mexico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Concepts</dc:title>
  <dc:creator>jkreie</dc:creator>
  <cp:lastModifiedBy>Michael Gibbs</cp:lastModifiedBy>
  <cp:revision>102</cp:revision>
  <dcterms:created xsi:type="dcterms:W3CDTF">2010-06-28T16:51:40Z</dcterms:created>
  <dcterms:modified xsi:type="dcterms:W3CDTF">2011-12-20T20:51:33Z</dcterms:modified>
</cp:coreProperties>
</file>