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114" d="100"/>
          <a:sy n="114" d="100"/>
        </p:scale>
        <p:origin x="-155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10605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548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553200"/>
            <a:ext cx="3048000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92875"/>
            <a:ext cx="41148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492875"/>
            <a:ext cx="30143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92875"/>
            <a:ext cx="3886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00" y="6458620"/>
            <a:ext cx="33953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400" y="6553200"/>
            <a:ext cx="31242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3852528" cy="304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5715000" y="6553200"/>
            <a:ext cx="2633328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536489"/>
            <a:ext cx="3505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86400" y="6534392"/>
            <a:ext cx="274437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492875"/>
            <a:ext cx="3810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492875"/>
            <a:ext cx="27095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799" y="5334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40386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33191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Hosted by the University of Arkansas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799" y="301221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0200" y="6553200"/>
            <a:ext cx="2971800" cy="212725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Mining Concepts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undirected Data Mining: Clustering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K-means Algorithm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765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Hosted by the University of Arkansas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542C3AE-8F76-451C-87A9-9510FEF9602B}" type="slidenum">
              <a:rPr lang="en-US" smtClean="0">
                <a:solidFill>
                  <a:schemeClr val="accent1"/>
                </a:solidFill>
              </a:rPr>
              <a:pPr/>
              <a:t>10</a:t>
            </a:fld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371600" y="1219200"/>
            <a:ext cx="762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 1:	Analyst specifies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= number of clusters to 				partition data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 2:	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randomly assigned initial cluster centers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 3:	For each record, find cluster center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		Each cluster center “owns” subset of 				records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		Results in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clusters,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....,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 4:	For each of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clusters, find cluster </a:t>
            </a:r>
            <a:r>
              <a:rPr lang="en-US" u="sng">
                <a:solidFill>
                  <a:srgbClr val="000000"/>
                </a:solidFill>
                <a:latin typeface="Arial" charset="0"/>
              </a:rPr>
              <a:t>centroid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		Update cluster center location to centroid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 5:	Repeats Steps 3 – 5 until convergence or 				termination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-Means algorithm terminates when centroids no longer change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For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clusters,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...., C</a:t>
            </a:r>
            <a:r>
              <a:rPr lang="en-US" i="1" baseline="-2500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all records “owned” by cluster remain in cluster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Numeric Example</a:t>
            </a:r>
          </a:p>
        </p:txBody>
      </p:sp>
      <p:sp>
        <p:nvSpPr>
          <p:cNvPr id="1031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B3ED7B-5258-4B21-9ABF-B01F8B368E45}" type="slidenum">
              <a:rPr lang="en-US" smtClean="0">
                <a:solidFill>
                  <a:schemeClr val="tx2"/>
                </a:solidFill>
              </a:rPr>
              <a:pPr/>
              <a:t>11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43000" y="12954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2" eaLnBrk="1" hangingPunct="1">
              <a:spcBef>
                <a:spcPct val="20000"/>
              </a:spcBef>
              <a:buClr>
                <a:srgbClr val="104270"/>
              </a:buClr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2" eaLnBrk="1" hangingPunct="1">
              <a:spcBef>
                <a:spcPct val="20000"/>
              </a:spcBef>
              <a:buClr>
                <a:srgbClr val="104270"/>
              </a:buClr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810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Step 1:	</a:t>
            </a:r>
            <a:r>
              <a:rPr lang="en-US" sz="2300" dirty="0">
                <a:solidFill>
                  <a:schemeClr val="hlink"/>
                </a:solidFill>
                <a:latin typeface="Arial" charset="0"/>
              </a:rPr>
              <a:t>Determining Cluster Centroid</a:t>
            </a: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Assume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data points (a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b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c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), (a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b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c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), ..., (a</a:t>
            </a: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Centroid of points is center of gravity of points</a:t>
            </a: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For example, consider these four points (1, 1, 1), (1, 2, 1), (1, 3, 1), and (2, 1, 1) in 3 dimensional space</a:t>
            </a: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The centroid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is</a:t>
            </a:r>
          </a:p>
          <a:p>
            <a:pPr marL="1143000" lvl="2" indent="-228600">
              <a:spcBef>
                <a:spcPct val="20000"/>
              </a:spcBef>
              <a:buClr>
                <a:srgbClr val="104270"/>
              </a:buClr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1152144" lvl="3" indent="0">
              <a:spcBef>
                <a:spcPct val="20000"/>
              </a:spcBef>
              <a:buClr>
                <a:srgbClr val="104270"/>
              </a:buClr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648200"/>
            <a:ext cx="662781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8675" name="Text Box 193"/>
          <p:cNvSpPr txBox="1">
            <a:spLocks noChangeArrowheads="1"/>
          </p:cNvSpPr>
          <p:nvPr/>
        </p:nvSpPr>
        <p:spPr bwMode="auto">
          <a:xfrm>
            <a:off x="1981200" y="381000"/>
            <a:ext cx="624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676" name="Rectangle 2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Numeric Example </a:t>
            </a:r>
            <a:r>
              <a:rPr lang="en-US" sz="1600" b="1" smtClean="0">
                <a:latin typeface="Tahoma" pitchFamily="34" charset="0"/>
              </a:rPr>
              <a:t>(cont)</a:t>
            </a:r>
            <a:endParaRPr lang="en-US" sz="3600" b="1" smtClean="0">
              <a:latin typeface="Tahoma" pitchFamily="34" charset="0"/>
            </a:endParaRPr>
          </a:p>
        </p:txBody>
      </p:sp>
      <p:sp>
        <p:nvSpPr>
          <p:cNvPr id="28765" name="Footer Placeholder 1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8764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08D6F0B-723C-47C0-A5FF-D87864CE0C96}" type="slidenum">
              <a:rPr lang="en-US" smtClean="0">
                <a:solidFill>
                  <a:schemeClr val="tx2"/>
                </a:solidFill>
              </a:rPr>
              <a:pPr/>
              <a:t>12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8677" name="Rectangle 227"/>
          <p:cNvSpPr>
            <a:spLocks noChangeArrowheads="1"/>
          </p:cNvSpPr>
          <p:nvPr/>
        </p:nvSpPr>
        <p:spPr bwMode="auto">
          <a:xfrm>
            <a:off x="609600" y="1600200"/>
            <a:ext cx="7467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Assume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= 2 to cluster following data points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Step 1: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= 2 specifies number of clusters to partition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Step 2: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Randomly assign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= 2 cluster centers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	For example, c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= (1, 1) and c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= (2, 1)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First Iteration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Step 3: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For each record, find nearest cluster center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			Euclidean distance from points to c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and c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shown</a:t>
            </a:r>
          </a:p>
        </p:txBody>
      </p:sp>
      <p:sp>
        <p:nvSpPr>
          <p:cNvPr id="28678" name="Rectangle 2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9" name="Rectangle 229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23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1" name="Rectangle 231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2" name="Rectangle 232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2329" name="Group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40105"/>
              </p:ext>
            </p:extLst>
          </p:nvPr>
        </p:nvGraphicFramePr>
        <p:xfrm>
          <a:off x="1676400" y="1981200"/>
          <a:ext cx="4641850" cy="549276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  <a:gridCol w="579437"/>
                <a:gridCol w="581025"/>
                <a:gridCol w="579438"/>
                <a:gridCol w="581025"/>
                <a:gridCol w="579437"/>
                <a:gridCol w="58102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(1, 3)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(3, 3)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(4, 3)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(5, 3)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(1, 2)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(4, 2)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(1, 1)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(1, 2)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358" name="Group 2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33983"/>
              </p:ext>
            </p:extLst>
          </p:nvPr>
        </p:nvGraphicFramePr>
        <p:xfrm>
          <a:off x="1676400" y="4800600"/>
          <a:ext cx="5562600" cy="971552"/>
        </p:xfrm>
        <a:graphic>
          <a:graphicData uri="http://schemas.openxmlformats.org/drawingml/2006/table">
            <a:tbl>
              <a:tblPr/>
              <a:tblGrid>
                <a:gridCol w="1689100"/>
                <a:gridCol w="484188"/>
                <a:gridCol w="484187"/>
                <a:gridCol w="484188"/>
                <a:gridCol w="484187"/>
                <a:gridCol w="484188"/>
                <a:gridCol w="484187"/>
                <a:gridCol w="484188"/>
                <a:gridCol w="484187"/>
              </a:tblGrid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Point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Distance from c</a:t>
                      </a:r>
                      <a:r>
                        <a:rPr kumimoji="0" lang="en-US" sz="9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2.83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3.61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4.47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3.16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Distance from c</a:t>
                      </a:r>
                      <a:r>
                        <a:rPr kumimoji="0" lang="en-US" sz="9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2.83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3.61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1.41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2.24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Cluster Membership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609600" y="1219200"/>
            <a:ext cx="7848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4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Cluster c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contains {a, e, g} and c</a:t>
            </a:r>
            <a:r>
              <a:rPr lang="en-US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has {b, c, d, f, h}</a:t>
            </a:r>
          </a:p>
          <a:p>
            <a:pPr marL="742950" lvl="1" indent="-285750" eaLnBrk="1" hangingPunct="1">
              <a:spcBef>
                <a:spcPts val="200"/>
              </a:spcBef>
              <a:buClr>
                <a:srgbClr val="104270"/>
              </a:buClr>
              <a:buFont typeface="Wingdings 2" pitchFamily="18" charset="2"/>
              <a:buBlip>
                <a:blip r:embed="rId4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Cluster membership assigned, now SSE calculated</a:t>
            </a:r>
          </a:p>
          <a:p>
            <a:pPr marL="742950" lvl="1" indent="-285750" eaLnBrk="1" hangingPunct="1">
              <a:spcBef>
                <a:spcPts val="2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ts val="2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	SSE = 2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+2.24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+2.83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+3.61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+1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+2.24</a:t>
            </a:r>
            <a:r>
              <a:rPr lang="en-US" sz="23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+0+0=36</a:t>
            </a:r>
          </a:p>
          <a:p>
            <a:pPr marL="742950" lvl="1" indent="-285750" eaLnBrk="1" hangingPunct="1">
              <a:spcBef>
                <a:spcPts val="2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ts val="200"/>
              </a:spcBef>
              <a:buClr>
                <a:srgbClr val="104270"/>
              </a:buClr>
              <a:buFont typeface="Wingdings 2" pitchFamily="18" charset="2"/>
              <a:buBlip>
                <a:blip r:embed="rId4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Recall clusters should be constructed where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between-cluster variation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(BCV) large, as compared to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within-cluster variation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(WCV)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4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A possible measure for this is cluster centroid distance divided by the SSE.  For this example,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dirty="0" smtClean="0">
              <a:solidFill>
                <a:srgbClr val="000000"/>
              </a:solidFill>
              <a:latin typeface="Arial" charset="0"/>
            </a:endParaRP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Note-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-Ratio expected to increase for successive iterations</a:t>
            </a: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latin typeface="Tahoma" pitchFamily="34" charset="0"/>
              </a:rPr>
              <a:t>Numeric Example </a:t>
            </a:r>
            <a:r>
              <a:rPr lang="en-US" sz="1800" b="1" dirty="0" smtClean="0">
                <a:latin typeface="Tahoma" pitchFamily="34" charset="0"/>
              </a:rPr>
              <a:t>(</a:t>
            </a:r>
            <a:r>
              <a:rPr lang="en-US" sz="1800" b="1" dirty="0" err="1" smtClean="0">
                <a:latin typeface="Tahoma" pitchFamily="34" charset="0"/>
              </a:rPr>
              <a:t>cont</a:t>
            </a:r>
            <a:r>
              <a:rPr lang="en-US" sz="1800" b="1" dirty="0" smtClean="0">
                <a:latin typeface="Tahoma" pitchFamily="34" charset="0"/>
              </a:rPr>
              <a:t>)</a:t>
            </a:r>
          </a:p>
        </p:txBody>
      </p:sp>
      <p:sp>
        <p:nvSpPr>
          <p:cNvPr id="20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7FE18D7-3D01-4F60-91BB-976C740135CC}" type="slidenum">
              <a:rPr lang="en-US" smtClean="0">
                <a:solidFill>
                  <a:schemeClr val="tx2"/>
                </a:solidFill>
              </a:rPr>
              <a:pPr/>
              <a:t>13</a:t>
            </a:fld>
            <a:endParaRPr lang="en-US" dirty="0" smtClean="0">
              <a:solidFill>
                <a:schemeClr val="tx2"/>
              </a:solidFill>
            </a:endParaRPr>
          </a:p>
        </p:txBody>
      </p:sp>
      <p:graphicFrame>
        <p:nvGraphicFramePr>
          <p:cNvPr id="2051" name="Object 1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7412359"/>
              </p:ext>
            </p:extLst>
          </p:nvPr>
        </p:nvGraphicFramePr>
        <p:xfrm>
          <a:off x="2552700" y="5105400"/>
          <a:ext cx="1485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5" imgW="1485720" imgH="558720" progId="Equation.3">
                  <p:embed/>
                </p:oleObj>
              </mc:Choice>
              <mc:Fallback>
                <p:oleObj name="Equation" r:id="rId5" imgW="148572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5105400"/>
                        <a:ext cx="14859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5334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Numeric Example </a:t>
            </a:r>
            <a:r>
              <a:rPr lang="en-US" sz="1400" b="1" smtClean="0">
                <a:latin typeface="Tahoma" pitchFamily="34" charset="0"/>
              </a:rPr>
              <a:t>(cont)</a:t>
            </a:r>
            <a:endParaRPr lang="en-US" sz="3600" b="1" smtClean="0">
              <a:latin typeface="Tahoma" pitchFamily="34" charset="0"/>
            </a:endParaRPr>
          </a:p>
        </p:txBody>
      </p:sp>
      <p:sp>
        <p:nvSpPr>
          <p:cNvPr id="29710" name="Footer Placeholder 3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9709" name="Slide Number Placeholder 3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1FD55D-A8A9-46DB-96F4-D30D690190F8}" type="slidenum">
              <a:rPr lang="en-US" smtClean="0">
                <a:solidFill>
                  <a:schemeClr val="tx2"/>
                </a:solidFill>
              </a:rPr>
              <a:pPr/>
              <a:t>14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2" name="Rectangle 11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Rectangle 14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6" name="Rectangle 1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Rectangle 16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371600"/>
            <a:ext cx="7924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Step 4:	For </a:t>
            </a:r>
            <a:r>
              <a:rPr lang="en-US" sz="2000" i="1" kern="0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 clusters, find cluster centroid, update location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Cluster 1 = [(1 + 1 + 1)/3, (3 + 2 + 1)/3] = (1, 2) 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Cluster 2 = [(3 + 4 + 5 + 4 + 2)/5, (3 + 3 + 3 + 2 + 1)/5] 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</a:pP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			= (3.6, 2.4)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kern="0" dirty="0" smtClean="0">
                <a:solidFill>
                  <a:srgbClr val="000000"/>
                </a:solidFill>
                <a:latin typeface="Arial" charset="0"/>
              </a:rPr>
              <a:t>The figure below shows 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movement of clusters c</a:t>
            </a:r>
            <a:r>
              <a:rPr lang="en-US" sz="2000" i="1" kern="0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 and c</a:t>
            </a:r>
            <a:r>
              <a:rPr lang="en-US" sz="2000" i="1" kern="0" baseline="-25000" dirty="0">
                <a:solidFill>
                  <a:srgbClr val="000000"/>
                </a:solidFill>
                <a:latin typeface="Arial" charset="0"/>
              </a:rPr>
              <a:t>2 </a:t>
            </a:r>
            <a:r>
              <a:rPr lang="en-US" sz="2000" kern="0" dirty="0">
                <a:solidFill>
                  <a:srgbClr val="000000"/>
                </a:solidFill>
                <a:latin typeface="Arial" charset="0"/>
              </a:rPr>
              <a:t>(triangles) after first iteration of algorithm</a:t>
            </a:r>
          </a:p>
        </p:txBody>
      </p: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2647950" y="3524249"/>
            <a:ext cx="4819650" cy="2876551"/>
            <a:chOff x="1524" y="1959"/>
            <a:chExt cx="3036" cy="1812"/>
          </a:xfrm>
        </p:grpSpPr>
        <p:sp>
          <p:nvSpPr>
            <p:cNvPr id="97" name="Text Box 18"/>
            <p:cNvSpPr txBox="1">
              <a:spLocks noChangeArrowheads="1"/>
            </p:cNvSpPr>
            <p:nvPr/>
          </p:nvSpPr>
          <p:spPr bwMode="auto">
            <a:xfrm>
              <a:off x="1680" y="3598"/>
              <a:ext cx="2880" cy="173"/>
            </a:xfrm>
            <a:prstGeom prst="rect">
              <a:avLst/>
            </a:prstGeom>
            <a:solidFill>
              <a:srgbClr val="3366FF">
                <a:alpha val="10196"/>
              </a:srgbClr>
            </a:solidFill>
            <a:ln w="0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ahoma" pitchFamily="34" charset="0"/>
                </a:rPr>
                <a:t>0         1         2         3         4         5         6</a:t>
              </a:r>
            </a:p>
          </p:txBody>
        </p:sp>
        <p:grpSp>
          <p:nvGrpSpPr>
            <p:cNvPr id="98" name="Group 19"/>
            <p:cNvGrpSpPr>
              <a:grpSpLocks/>
            </p:cNvGrpSpPr>
            <p:nvPr/>
          </p:nvGrpSpPr>
          <p:grpSpPr bwMode="auto">
            <a:xfrm>
              <a:off x="1524" y="1959"/>
              <a:ext cx="2124" cy="1681"/>
              <a:chOff x="1524" y="1959"/>
              <a:chExt cx="2124" cy="1681"/>
            </a:xfrm>
          </p:grpSpPr>
          <p:sp>
            <p:nvSpPr>
              <p:cNvPr id="99" name="Line 20"/>
              <p:cNvSpPr>
                <a:spLocks noChangeShapeType="1"/>
              </p:cNvSpPr>
              <p:nvPr/>
            </p:nvSpPr>
            <p:spPr bwMode="auto">
              <a:xfrm flipV="1">
                <a:off x="1752" y="2064"/>
                <a:ext cx="0" cy="1488"/>
              </a:xfrm>
              <a:prstGeom prst="line">
                <a:avLst/>
              </a:prstGeom>
              <a:noFill/>
              <a:ln w="0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Line 21"/>
              <p:cNvSpPr>
                <a:spLocks noChangeShapeType="1"/>
              </p:cNvSpPr>
              <p:nvPr/>
            </p:nvSpPr>
            <p:spPr bwMode="auto">
              <a:xfrm>
                <a:off x="1752" y="3552"/>
                <a:ext cx="1800" cy="0"/>
              </a:xfrm>
              <a:prstGeom prst="line">
                <a:avLst/>
              </a:prstGeom>
              <a:noFill/>
              <a:ln w="0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Oval 22"/>
              <p:cNvSpPr>
                <a:spLocks noChangeArrowheads="1"/>
              </p:cNvSpPr>
              <p:nvPr/>
            </p:nvSpPr>
            <p:spPr bwMode="auto">
              <a:xfrm>
                <a:off x="2036" y="3230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Oval 23"/>
              <p:cNvSpPr>
                <a:spLocks noChangeArrowheads="1"/>
              </p:cNvSpPr>
              <p:nvPr/>
            </p:nvSpPr>
            <p:spPr bwMode="auto">
              <a:xfrm>
                <a:off x="2040" y="2912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Oval 24"/>
              <p:cNvSpPr>
                <a:spLocks noChangeArrowheads="1"/>
              </p:cNvSpPr>
              <p:nvPr/>
            </p:nvSpPr>
            <p:spPr bwMode="auto">
              <a:xfrm>
                <a:off x="2040" y="2627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4" name="Oval 25"/>
              <p:cNvSpPr>
                <a:spLocks noChangeArrowheads="1"/>
              </p:cNvSpPr>
              <p:nvPr/>
            </p:nvSpPr>
            <p:spPr bwMode="auto">
              <a:xfrm>
                <a:off x="2342" y="3231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Oval 26"/>
              <p:cNvSpPr>
                <a:spLocks noChangeArrowheads="1"/>
              </p:cNvSpPr>
              <p:nvPr/>
            </p:nvSpPr>
            <p:spPr bwMode="auto">
              <a:xfrm>
                <a:off x="2672" y="2612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Oval 27"/>
              <p:cNvSpPr>
                <a:spLocks noChangeArrowheads="1"/>
              </p:cNvSpPr>
              <p:nvPr/>
            </p:nvSpPr>
            <p:spPr bwMode="auto">
              <a:xfrm>
                <a:off x="2975" y="2613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7" name="Oval 28"/>
              <p:cNvSpPr>
                <a:spLocks noChangeArrowheads="1"/>
              </p:cNvSpPr>
              <p:nvPr/>
            </p:nvSpPr>
            <p:spPr bwMode="auto">
              <a:xfrm>
                <a:off x="3296" y="2612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Oval 29"/>
              <p:cNvSpPr>
                <a:spLocks noChangeArrowheads="1"/>
              </p:cNvSpPr>
              <p:nvPr/>
            </p:nvSpPr>
            <p:spPr bwMode="auto">
              <a:xfrm>
                <a:off x="2982" y="2907"/>
                <a:ext cx="72" cy="72"/>
              </a:xfrm>
              <a:prstGeom prst="ellipse">
                <a:avLst/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9" name="Freeform 30"/>
              <p:cNvSpPr>
                <a:spLocks/>
              </p:cNvSpPr>
              <p:nvPr/>
            </p:nvSpPr>
            <p:spPr bwMode="auto">
              <a:xfrm>
                <a:off x="1848" y="2400"/>
                <a:ext cx="408" cy="1201"/>
              </a:xfrm>
              <a:custGeom>
                <a:avLst/>
                <a:gdLst>
                  <a:gd name="T0" fmla="*/ 0 w 960"/>
                  <a:gd name="T1" fmla="*/ 17 h 2340"/>
                  <a:gd name="T2" fmla="*/ 0 w 960"/>
                  <a:gd name="T3" fmla="*/ 4 h 2340"/>
                  <a:gd name="T4" fmla="*/ 2 w 960"/>
                  <a:gd name="T5" fmla="*/ 3 h 2340"/>
                  <a:gd name="T6" fmla="*/ 2 w 960"/>
                  <a:gd name="T7" fmla="*/ 20 h 2340"/>
                  <a:gd name="T8" fmla="*/ 0 w 960"/>
                  <a:gd name="T9" fmla="*/ 17 h 23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0"/>
                  <a:gd name="T16" fmla="*/ 0 h 2340"/>
                  <a:gd name="T17" fmla="*/ 960 w 960"/>
                  <a:gd name="T18" fmla="*/ 2340 h 23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0" h="2340">
                    <a:moveTo>
                      <a:pt x="120" y="1890"/>
                    </a:moveTo>
                    <a:cubicBezTo>
                      <a:pt x="0" y="1620"/>
                      <a:pt x="0" y="720"/>
                      <a:pt x="120" y="450"/>
                    </a:cubicBezTo>
                    <a:cubicBezTo>
                      <a:pt x="240" y="180"/>
                      <a:pt x="720" y="0"/>
                      <a:pt x="840" y="270"/>
                    </a:cubicBezTo>
                    <a:cubicBezTo>
                      <a:pt x="960" y="540"/>
                      <a:pt x="960" y="1800"/>
                      <a:pt x="840" y="2070"/>
                    </a:cubicBezTo>
                    <a:cubicBezTo>
                      <a:pt x="720" y="2340"/>
                      <a:pt x="240" y="2160"/>
                      <a:pt x="120" y="1890"/>
                    </a:cubicBezTo>
                    <a:close/>
                  </a:path>
                </a:pathLst>
              </a:cu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Freeform 31"/>
              <p:cNvSpPr>
                <a:spLocks/>
              </p:cNvSpPr>
              <p:nvPr/>
            </p:nvSpPr>
            <p:spPr bwMode="auto">
              <a:xfrm>
                <a:off x="2232" y="2496"/>
                <a:ext cx="1416" cy="1069"/>
              </a:xfrm>
              <a:custGeom>
                <a:avLst/>
                <a:gdLst>
                  <a:gd name="T0" fmla="*/ 0 w 3210"/>
                  <a:gd name="T1" fmla="*/ 18 h 2040"/>
                  <a:gd name="T2" fmla="*/ 3 w 3210"/>
                  <a:gd name="T3" fmla="*/ 3 h 2040"/>
                  <a:gd name="T4" fmla="*/ 9 w 3210"/>
                  <a:gd name="T5" fmla="*/ 3 h 2040"/>
                  <a:gd name="T6" fmla="*/ 10 w 3210"/>
                  <a:gd name="T7" fmla="*/ 7 h 2040"/>
                  <a:gd name="T8" fmla="*/ 4 w 3210"/>
                  <a:gd name="T9" fmla="*/ 20 h 2040"/>
                  <a:gd name="T10" fmla="*/ 0 w 3210"/>
                  <a:gd name="T11" fmla="*/ 18 h 20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10"/>
                  <a:gd name="T19" fmla="*/ 0 h 2040"/>
                  <a:gd name="T20" fmla="*/ 3210 w 3210"/>
                  <a:gd name="T21" fmla="*/ 2040 h 20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10" h="2040">
                    <a:moveTo>
                      <a:pt x="60" y="1680"/>
                    </a:moveTo>
                    <a:cubicBezTo>
                      <a:pt x="0" y="1410"/>
                      <a:pt x="330" y="480"/>
                      <a:pt x="780" y="240"/>
                    </a:cubicBezTo>
                    <a:cubicBezTo>
                      <a:pt x="1230" y="0"/>
                      <a:pt x="2400" y="180"/>
                      <a:pt x="2760" y="240"/>
                    </a:cubicBezTo>
                    <a:cubicBezTo>
                      <a:pt x="3120" y="300"/>
                      <a:pt x="3210" y="330"/>
                      <a:pt x="2940" y="600"/>
                    </a:cubicBezTo>
                    <a:cubicBezTo>
                      <a:pt x="2670" y="870"/>
                      <a:pt x="1620" y="1680"/>
                      <a:pt x="1140" y="1860"/>
                    </a:cubicBezTo>
                    <a:cubicBezTo>
                      <a:pt x="660" y="2040"/>
                      <a:pt x="120" y="1950"/>
                      <a:pt x="60" y="1680"/>
                    </a:cubicBezTo>
                    <a:close/>
                  </a:path>
                </a:pathLst>
              </a:cu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1" name="AutoShape 32"/>
              <p:cNvSpPr>
                <a:spLocks noChangeArrowheads="1"/>
              </p:cNvSpPr>
              <p:nvPr/>
            </p:nvSpPr>
            <p:spPr bwMode="auto">
              <a:xfrm>
                <a:off x="2040" y="2904"/>
                <a:ext cx="72" cy="72"/>
              </a:xfrm>
              <a:prstGeom prst="triangle">
                <a:avLst>
                  <a:gd name="adj" fmla="val 50000"/>
                </a:avLst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AutoShape 33"/>
              <p:cNvSpPr>
                <a:spLocks noChangeArrowheads="1"/>
              </p:cNvSpPr>
              <p:nvPr/>
            </p:nvSpPr>
            <p:spPr bwMode="auto">
              <a:xfrm>
                <a:off x="2864" y="2768"/>
                <a:ext cx="72" cy="72"/>
              </a:xfrm>
              <a:prstGeom prst="triangle">
                <a:avLst>
                  <a:gd name="adj" fmla="val 50000"/>
                </a:avLst>
              </a:prstGeom>
              <a:solidFill>
                <a:srgbClr val="3366FF">
                  <a:alpha val="10196"/>
                </a:srgbClr>
              </a:solidFill>
              <a:ln w="0">
                <a:solidFill>
                  <a:srgbClr val="33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3" name="Line 34"/>
              <p:cNvSpPr>
                <a:spLocks noChangeShapeType="1"/>
              </p:cNvSpPr>
              <p:nvPr/>
            </p:nvSpPr>
            <p:spPr bwMode="auto">
              <a:xfrm flipV="1">
                <a:off x="2072" y="3024"/>
                <a:ext cx="0" cy="144"/>
              </a:xfrm>
              <a:prstGeom prst="line">
                <a:avLst/>
              </a:prstGeom>
              <a:noFill/>
              <a:ln w="0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Line 35"/>
              <p:cNvSpPr>
                <a:spLocks noChangeShapeType="1"/>
              </p:cNvSpPr>
              <p:nvPr/>
            </p:nvSpPr>
            <p:spPr bwMode="auto">
              <a:xfrm flipV="1">
                <a:off x="2456" y="2868"/>
                <a:ext cx="384" cy="336"/>
              </a:xfrm>
              <a:prstGeom prst="line">
                <a:avLst/>
              </a:prstGeom>
              <a:noFill/>
              <a:ln w="0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5" name="Group 36"/>
              <p:cNvGrpSpPr>
                <a:grpSpLocks/>
              </p:cNvGrpSpPr>
              <p:nvPr/>
            </p:nvGrpSpPr>
            <p:grpSpPr bwMode="auto">
              <a:xfrm>
                <a:off x="1524" y="1959"/>
                <a:ext cx="192" cy="1681"/>
                <a:chOff x="1399" y="1959"/>
                <a:chExt cx="192" cy="1681"/>
              </a:xfrm>
            </p:grpSpPr>
            <p:sp>
              <p:nvSpPr>
                <p:cNvPr id="11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399" y="3467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0</a:t>
                  </a:r>
                </a:p>
              </p:txBody>
            </p:sp>
            <p:sp>
              <p:nvSpPr>
                <p:cNvPr id="11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399" y="3167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18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399" y="2865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2</a:t>
                  </a:r>
                </a:p>
              </p:txBody>
            </p:sp>
            <p:sp>
              <p:nvSpPr>
                <p:cNvPr id="11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399" y="1959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5</a:t>
                  </a:r>
                </a:p>
              </p:txBody>
            </p:sp>
            <p:sp>
              <p:nvSpPr>
                <p:cNvPr id="12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399" y="2261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4</a:t>
                  </a:r>
                </a:p>
              </p:txBody>
            </p:sp>
            <p:sp>
              <p:nvSpPr>
                <p:cNvPr id="121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399" y="2556"/>
                  <a:ext cx="192" cy="173"/>
                </a:xfrm>
                <a:prstGeom prst="rect">
                  <a:avLst/>
                </a:prstGeom>
                <a:solidFill>
                  <a:srgbClr val="3366FF">
                    <a:alpha val="10196"/>
                  </a:srgbClr>
                </a:solidFill>
                <a:ln w="0">
                  <a:solidFill>
                    <a:srgbClr val="33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330000"/>
                      </a:solidFill>
                      <a:effectLst/>
                      <a:uLnTx/>
                      <a:uFillTx/>
                      <a:latin typeface="Tahoma" pitchFamily="34" charset="0"/>
                    </a:rPr>
                    <a:t>3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Numeric Example </a:t>
            </a:r>
            <a:r>
              <a:rPr lang="en-US" sz="1400" b="1" smtClean="0">
                <a:latin typeface="Tahoma" pitchFamily="34" charset="0"/>
              </a:rPr>
              <a:t>(cont)</a:t>
            </a:r>
            <a:endParaRPr lang="en-US" sz="3600" b="1" smtClean="0">
              <a:latin typeface="Tahoma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lvl="1" eaLnBrk="1" hangingPunct="1"/>
            <a:r>
              <a:rPr lang="en-US" sz="2000" smtClean="0"/>
              <a:t>Continue with Steps 3-4 until convergence</a:t>
            </a:r>
          </a:p>
          <a:p>
            <a:pPr lvl="1" eaLnBrk="1" hangingPunct="1"/>
            <a:r>
              <a:rPr lang="en-US" sz="2000" smtClean="0"/>
              <a:t>Recall that convergence may occur when the cluster centroids are essentially static, records do not change clusters or other stopping criteria such as time or numer of iterations</a:t>
            </a:r>
          </a:p>
        </p:txBody>
      </p:sp>
      <p:sp>
        <p:nvSpPr>
          <p:cNvPr id="30733" name="Footer Placeholder 1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30732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EAFB1C9-1B11-4900-83E0-DC2549B724A2}" type="slidenum">
              <a:rPr lang="en-US" smtClean="0">
                <a:solidFill>
                  <a:schemeClr val="tx2"/>
                </a:solidFill>
              </a:rPr>
              <a:pPr/>
              <a:t>15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6400800"/>
            <a:ext cx="2590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Adapted from Larose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K-Means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solidFill>
                  <a:schemeClr val="hlink"/>
                </a:solidFill>
              </a:rPr>
              <a:t>Summary</a:t>
            </a:r>
          </a:p>
          <a:p>
            <a:pPr lvl="1" eaLnBrk="1" hangingPunct="1"/>
            <a:r>
              <a:rPr lang="en-US" sz="1800" i="1" dirty="0" smtClean="0"/>
              <a:t>k</a:t>
            </a:r>
            <a:r>
              <a:rPr lang="en-US" sz="1800" dirty="0" smtClean="0"/>
              <a:t>-Means not guaranteed to find to find global minimum SSE</a:t>
            </a:r>
          </a:p>
          <a:p>
            <a:pPr lvl="1" eaLnBrk="1" hangingPunct="1"/>
            <a:r>
              <a:rPr lang="en-US" sz="1800" dirty="0" smtClean="0"/>
              <a:t>Instead, local minimum may be found</a:t>
            </a:r>
          </a:p>
          <a:p>
            <a:pPr lvl="1" eaLnBrk="1" hangingPunct="1"/>
            <a:r>
              <a:rPr lang="en-US" sz="1800" dirty="0" smtClean="0"/>
              <a:t>Invoking algorithm using variety of initial cluster centers improves probability of achieving global minimum</a:t>
            </a:r>
          </a:p>
          <a:p>
            <a:pPr lvl="1" eaLnBrk="1" hangingPunct="1"/>
            <a:r>
              <a:rPr lang="en-US" sz="1800" dirty="0" smtClean="0"/>
              <a:t>One approach places first cluster at random point, with remaining clusters placed far from previous centers </a:t>
            </a:r>
            <a:r>
              <a:rPr lang="en-US" sz="1400" dirty="0" smtClean="0"/>
              <a:t>(Moore)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>
                <a:solidFill>
                  <a:schemeClr val="hlink"/>
                </a:solidFill>
              </a:rPr>
              <a:t>What is appropriate value for </a:t>
            </a:r>
            <a:r>
              <a:rPr lang="en-US" sz="1800" i="1" dirty="0" smtClean="0">
                <a:solidFill>
                  <a:schemeClr val="hlink"/>
                </a:solidFill>
              </a:rPr>
              <a:t>k</a:t>
            </a:r>
            <a:r>
              <a:rPr lang="en-US" sz="1800" dirty="0" smtClean="0">
                <a:solidFill>
                  <a:schemeClr val="hlink"/>
                </a:solidFill>
              </a:rPr>
              <a:t>?</a:t>
            </a:r>
          </a:p>
          <a:p>
            <a:pPr lvl="1" eaLnBrk="1" hangingPunct="1"/>
            <a:r>
              <a:rPr lang="en-US" sz="1800" dirty="0" smtClean="0"/>
              <a:t>Potential problem for applying </a:t>
            </a:r>
            <a:r>
              <a:rPr lang="en-US" sz="1800" i="1" dirty="0" smtClean="0"/>
              <a:t>k</a:t>
            </a:r>
            <a:r>
              <a:rPr lang="en-US" sz="1800" dirty="0" smtClean="0"/>
              <a:t>-Means</a:t>
            </a:r>
          </a:p>
          <a:p>
            <a:pPr lvl="1" eaLnBrk="1" hangingPunct="1"/>
            <a:r>
              <a:rPr lang="en-US" sz="1800" dirty="0" smtClean="0"/>
              <a:t>Analyst may have </a:t>
            </a:r>
            <a:r>
              <a:rPr lang="en-US" sz="1800" i="1" dirty="0" smtClean="0"/>
              <a:t>a priori</a:t>
            </a:r>
            <a:r>
              <a:rPr lang="en-US" sz="1800" dirty="0" smtClean="0"/>
              <a:t> knowledge of </a:t>
            </a:r>
            <a:r>
              <a:rPr lang="en-US" sz="1800" i="1" dirty="0" smtClean="0"/>
              <a:t>k</a:t>
            </a:r>
          </a:p>
        </p:txBody>
      </p:sp>
      <p:sp>
        <p:nvSpPr>
          <p:cNvPr id="31757" name="Footer Placeholder 1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31756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51E1562-C414-4B2E-A11B-7447238A5FCF}" type="slidenum">
              <a:rPr lang="en-US" smtClean="0">
                <a:solidFill>
                  <a:schemeClr val="tx2"/>
                </a:solidFill>
              </a:rPr>
              <a:pPr/>
              <a:t>16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810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2919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smtClean="0">
                <a:latin typeface="Tahoma" pitchFamily="34" charset="0"/>
              </a:rPr>
              <a:t>Kohonen SOM(Self Organizing Maps)</a:t>
            </a:r>
            <a:endParaRPr lang="en-US" sz="1600" b="1" smtClean="0">
              <a:latin typeface="Tahoma" pitchFamily="34" charset="0"/>
            </a:endParaRPr>
          </a:p>
        </p:txBody>
      </p:sp>
      <p:sp>
        <p:nvSpPr>
          <p:cNvPr id="3081" name="Footer Placeholder 4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3080" name="Slide Number Placeholder 4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BD99165-8C9A-49A1-8236-303C28F197AD}" type="slidenum">
              <a:rPr lang="en-US" smtClean="0">
                <a:solidFill>
                  <a:schemeClr val="tx2"/>
                </a:solidFill>
              </a:rPr>
              <a:pPr/>
              <a:t>17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grpSp>
        <p:nvGrpSpPr>
          <p:cNvPr id="50" name="Group 10"/>
          <p:cNvGrpSpPr>
            <a:grpSpLocks/>
          </p:cNvGrpSpPr>
          <p:nvPr/>
        </p:nvGrpSpPr>
        <p:grpSpPr bwMode="auto">
          <a:xfrm>
            <a:off x="1524000" y="3886200"/>
            <a:ext cx="5943600" cy="2012950"/>
            <a:chOff x="1104" y="2688"/>
            <a:chExt cx="3744" cy="1268"/>
          </a:xfrm>
        </p:grpSpPr>
        <p:grpSp>
          <p:nvGrpSpPr>
            <p:cNvPr id="51" name="Group 11"/>
            <p:cNvGrpSpPr>
              <a:grpSpLocks/>
            </p:cNvGrpSpPr>
            <p:nvPr/>
          </p:nvGrpSpPr>
          <p:grpSpPr bwMode="auto">
            <a:xfrm>
              <a:off x="1104" y="2688"/>
              <a:ext cx="2064" cy="1104"/>
              <a:chOff x="1680" y="2544"/>
              <a:chExt cx="2064" cy="1104"/>
            </a:xfrm>
          </p:grpSpPr>
          <p:sp>
            <p:nvSpPr>
              <p:cNvPr id="57" name="Oval 12"/>
              <p:cNvSpPr>
                <a:spLocks noChangeArrowheads="1"/>
              </p:cNvSpPr>
              <p:nvPr/>
            </p:nvSpPr>
            <p:spPr bwMode="auto">
              <a:xfrm>
                <a:off x="1868" y="2593"/>
                <a:ext cx="187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Oval 13"/>
              <p:cNvSpPr>
                <a:spLocks noChangeArrowheads="1"/>
              </p:cNvSpPr>
              <p:nvPr/>
            </p:nvSpPr>
            <p:spPr bwMode="auto">
              <a:xfrm>
                <a:off x="2431" y="2593"/>
                <a:ext cx="187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Oval 14"/>
              <p:cNvSpPr>
                <a:spLocks noChangeArrowheads="1"/>
              </p:cNvSpPr>
              <p:nvPr/>
            </p:nvSpPr>
            <p:spPr bwMode="auto">
              <a:xfrm>
                <a:off x="3040" y="2593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Oval 15"/>
              <p:cNvSpPr>
                <a:spLocks noChangeArrowheads="1"/>
              </p:cNvSpPr>
              <p:nvPr/>
            </p:nvSpPr>
            <p:spPr bwMode="auto">
              <a:xfrm>
                <a:off x="2008" y="2758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Oval 16"/>
              <p:cNvSpPr>
                <a:spLocks noChangeArrowheads="1"/>
              </p:cNvSpPr>
              <p:nvPr/>
            </p:nvSpPr>
            <p:spPr bwMode="auto">
              <a:xfrm>
                <a:off x="2571" y="2758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Oval 17"/>
              <p:cNvSpPr>
                <a:spLocks noChangeArrowheads="1"/>
              </p:cNvSpPr>
              <p:nvPr/>
            </p:nvSpPr>
            <p:spPr bwMode="auto">
              <a:xfrm>
                <a:off x="3181" y="2758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Oval 18"/>
              <p:cNvSpPr>
                <a:spLocks noChangeArrowheads="1"/>
              </p:cNvSpPr>
              <p:nvPr/>
            </p:nvSpPr>
            <p:spPr bwMode="auto">
              <a:xfrm>
                <a:off x="2196" y="2941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Oval 19"/>
              <p:cNvSpPr>
                <a:spLocks noChangeArrowheads="1"/>
              </p:cNvSpPr>
              <p:nvPr/>
            </p:nvSpPr>
            <p:spPr bwMode="auto">
              <a:xfrm>
                <a:off x="2712" y="2941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Oval 20"/>
              <p:cNvSpPr>
                <a:spLocks noChangeArrowheads="1"/>
              </p:cNvSpPr>
              <p:nvPr/>
            </p:nvSpPr>
            <p:spPr bwMode="auto">
              <a:xfrm>
                <a:off x="3322" y="2941"/>
                <a:ext cx="187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Oval 21"/>
              <p:cNvSpPr>
                <a:spLocks noChangeArrowheads="1"/>
              </p:cNvSpPr>
              <p:nvPr/>
            </p:nvSpPr>
            <p:spPr bwMode="auto">
              <a:xfrm>
                <a:off x="2149" y="3389"/>
                <a:ext cx="188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AutoShape 22"/>
              <p:cNvSpPr>
                <a:spLocks noChangeArrowheads="1"/>
              </p:cNvSpPr>
              <p:nvPr/>
            </p:nvSpPr>
            <p:spPr bwMode="auto">
              <a:xfrm flipH="1">
                <a:off x="1680" y="2544"/>
                <a:ext cx="2064" cy="580"/>
              </a:xfrm>
              <a:prstGeom prst="parallelogram">
                <a:avLst>
                  <a:gd name="adj" fmla="val 88966"/>
                </a:avLst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flipV="1">
                <a:off x="2290" y="3084"/>
                <a:ext cx="0" cy="306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flipV="1">
                <a:off x="2290" y="2748"/>
                <a:ext cx="187" cy="64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0" name="Line 25"/>
              <p:cNvSpPr>
                <a:spLocks noChangeShapeType="1"/>
              </p:cNvSpPr>
              <p:nvPr/>
            </p:nvSpPr>
            <p:spPr bwMode="auto">
              <a:xfrm flipV="1">
                <a:off x="2290" y="2915"/>
                <a:ext cx="281" cy="458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Line 26"/>
              <p:cNvSpPr>
                <a:spLocks noChangeShapeType="1"/>
              </p:cNvSpPr>
              <p:nvPr/>
            </p:nvSpPr>
            <p:spPr bwMode="auto">
              <a:xfrm flipV="1">
                <a:off x="2290" y="3054"/>
                <a:ext cx="422" cy="336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Line 27"/>
              <p:cNvSpPr>
                <a:spLocks noChangeShapeType="1"/>
              </p:cNvSpPr>
              <p:nvPr/>
            </p:nvSpPr>
            <p:spPr bwMode="auto">
              <a:xfrm flipV="1">
                <a:off x="2290" y="2718"/>
                <a:ext cx="703" cy="67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Line 28"/>
              <p:cNvSpPr>
                <a:spLocks noChangeShapeType="1"/>
              </p:cNvSpPr>
              <p:nvPr/>
            </p:nvSpPr>
            <p:spPr bwMode="auto">
              <a:xfrm flipV="1">
                <a:off x="2290" y="2871"/>
                <a:ext cx="844" cy="519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29"/>
              <p:cNvSpPr>
                <a:spLocks noChangeShapeType="1"/>
              </p:cNvSpPr>
              <p:nvPr/>
            </p:nvSpPr>
            <p:spPr bwMode="auto">
              <a:xfrm flipV="1">
                <a:off x="2290" y="3023"/>
                <a:ext cx="985" cy="367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30"/>
              <p:cNvSpPr>
                <a:spLocks noChangeShapeType="1"/>
              </p:cNvSpPr>
              <p:nvPr/>
            </p:nvSpPr>
            <p:spPr bwMode="auto">
              <a:xfrm flipH="1" flipV="1">
                <a:off x="2102" y="2901"/>
                <a:ext cx="188" cy="489"/>
              </a:xfrm>
              <a:prstGeom prst="line">
                <a:avLst/>
              </a:prstGeom>
              <a:noFill/>
              <a:ln w="317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31"/>
              <p:cNvSpPr>
                <a:spLocks noChangeShapeType="1"/>
              </p:cNvSpPr>
              <p:nvPr/>
            </p:nvSpPr>
            <p:spPr bwMode="auto">
              <a:xfrm flipH="1" flipV="1">
                <a:off x="2008" y="2718"/>
                <a:ext cx="282" cy="67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Oval 32"/>
              <p:cNvSpPr>
                <a:spLocks noChangeArrowheads="1"/>
              </p:cNvSpPr>
              <p:nvPr/>
            </p:nvSpPr>
            <p:spPr bwMode="auto">
              <a:xfrm>
                <a:off x="2900" y="3404"/>
                <a:ext cx="187" cy="122"/>
              </a:xfrm>
              <a:prstGeom prst="ellipse">
                <a:avLst/>
              </a:prstGeom>
              <a:solidFill>
                <a:srgbClr val="3366FF">
                  <a:alpha val="23921"/>
                </a:srgbClr>
              </a:solidFill>
              <a:ln w="9525">
                <a:solidFill>
                  <a:srgbClr val="33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Line 33"/>
              <p:cNvSpPr>
                <a:spLocks noChangeShapeType="1"/>
              </p:cNvSpPr>
              <p:nvPr/>
            </p:nvSpPr>
            <p:spPr bwMode="auto">
              <a:xfrm flipH="1" flipV="1">
                <a:off x="2337" y="3068"/>
                <a:ext cx="610" cy="336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34"/>
              <p:cNvSpPr>
                <a:spLocks noChangeShapeType="1"/>
              </p:cNvSpPr>
              <p:nvPr/>
            </p:nvSpPr>
            <p:spPr bwMode="auto">
              <a:xfrm flipH="1" flipV="1">
                <a:off x="2196" y="2885"/>
                <a:ext cx="751" cy="519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35"/>
              <p:cNvSpPr>
                <a:spLocks noChangeShapeType="1"/>
              </p:cNvSpPr>
              <p:nvPr/>
            </p:nvSpPr>
            <p:spPr bwMode="auto">
              <a:xfrm flipH="1" flipV="1">
                <a:off x="2055" y="2702"/>
                <a:ext cx="892" cy="70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36"/>
              <p:cNvSpPr>
                <a:spLocks noChangeShapeType="1"/>
              </p:cNvSpPr>
              <p:nvPr/>
            </p:nvSpPr>
            <p:spPr bwMode="auto">
              <a:xfrm flipH="1" flipV="1">
                <a:off x="2853" y="3068"/>
                <a:ext cx="94" cy="336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37"/>
              <p:cNvSpPr>
                <a:spLocks noChangeShapeType="1"/>
              </p:cNvSpPr>
              <p:nvPr/>
            </p:nvSpPr>
            <p:spPr bwMode="auto">
              <a:xfrm flipH="1" flipV="1">
                <a:off x="2712" y="2915"/>
                <a:ext cx="235" cy="489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Line 38"/>
              <p:cNvSpPr>
                <a:spLocks noChangeShapeType="1"/>
              </p:cNvSpPr>
              <p:nvPr/>
            </p:nvSpPr>
            <p:spPr bwMode="auto">
              <a:xfrm flipH="1" flipV="1">
                <a:off x="2571" y="2732"/>
                <a:ext cx="376" cy="67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4" name="Line 39"/>
              <p:cNvSpPr>
                <a:spLocks noChangeShapeType="1"/>
              </p:cNvSpPr>
              <p:nvPr/>
            </p:nvSpPr>
            <p:spPr bwMode="auto">
              <a:xfrm flipV="1">
                <a:off x="2947" y="2732"/>
                <a:ext cx="140" cy="67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5" name="Line 40"/>
              <p:cNvSpPr>
                <a:spLocks noChangeShapeType="1"/>
              </p:cNvSpPr>
              <p:nvPr/>
            </p:nvSpPr>
            <p:spPr bwMode="auto">
              <a:xfrm flipV="1">
                <a:off x="2947" y="2915"/>
                <a:ext cx="281" cy="489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6" name="Line 41"/>
              <p:cNvSpPr>
                <a:spLocks noChangeShapeType="1"/>
              </p:cNvSpPr>
              <p:nvPr/>
            </p:nvSpPr>
            <p:spPr bwMode="auto">
              <a:xfrm flipV="1">
                <a:off x="2947" y="3068"/>
                <a:ext cx="375" cy="336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7" name="Line 42"/>
              <p:cNvSpPr>
                <a:spLocks noChangeShapeType="1"/>
              </p:cNvSpPr>
              <p:nvPr/>
            </p:nvSpPr>
            <p:spPr bwMode="auto">
              <a:xfrm flipV="1">
                <a:off x="2243" y="3536"/>
                <a:ext cx="0" cy="91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Line 43"/>
              <p:cNvSpPr>
                <a:spLocks noChangeShapeType="1"/>
              </p:cNvSpPr>
              <p:nvPr/>
            </p:nvSpPr>
            <p:spPr bwMode="auto">
              <a:xfrm flipV="1">
                <a:off x="2993" y="3556"/>
                <a:ext cx="0" cy="92"/>
              </a:xfrm>
              <a:prstGeom prst="line">
                <a:avLst/>
              </a:prstGeom>
              <a:noFill/>
              <a:ln w="9525">
                <a:solidFill>
                  <a:srgbClr val="33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2" name="Text Box 44"/>
            <p:cNvSpPr txBox="1">
              <a:spLocks noChangeArrowheads="1"/>
            </p:cNvSpPr>
            <p:nvPr/>
          </p:nvSpPr>
          <p:spPr bwMode="auto">
            <a:xfrm>
              <a:off x="1529" y="3777"/>
              <a:ext cx="336" cy="174"/>
            </a:xfrm>
            <a:prstGeom prst="rect">
              <a:avLst/>
            </a:prstGeom>
            <a:solidFill>
              <a:srgbClr val="3366FF">
                <a:alpha val="23921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ahoma" pitchFamily="34" charset="0"/>
                </a:rPr>
                <a:t>Age</a:t>
              </a:r>
            </a:p>
          </p:txBody>
        </p:sp>
        <p:sp>
          <p:nvSpPr>
            <p:cNvPr id="53" name="Text Box 45"/>
            <p:cNvSpPr txBox="1">
              <a:spLocks noChangeArrowheads="1"/>
            </p:cNvSpPr>
            <p:nvPr/>
          </p:nvSpPr>
          <p:spPr bwMode="auto">
            <a:xfrm>
              <a:off x="2183" y="3777"/>
              <a:ext cx="528" cy="179"/>
            </a:xfrm>
            <a:prstGeom prst="rect">
              <a:avLst/>
            </a:prstGeom>
            <a:solidFill>
              <a:srgbClr val="3366FF">
                <a:alpha val="23921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ahoma" pitchFamily="34" charset="0"/>
                </a:rPr>
                <a:t>Income</a:t>
              </a:r>
            </a:p>
          </p:txBody>
        </p:sp>
        <p:sp>
          <p:nvSpPr>
            <p:cNvPr id="54" name="Text Box 46"/>
            <p:cNvSpPr txBox="1">
              <a:spLocks noChangeArrowheads="1"/>
            </p:cNvSpPr>
            <p:nvPr/>
          </p:nvSpPr>
          <p:spPr bwMode="auto">
            <a:xfrm>
              <a:off x="3072" y="2852"/>
              <a:ext cx="1296" cy="198"/>
            </a:xfrm>
            <a:prstGeom prst="rect">
              <a:avLst/>
            </a:prstGeom>
            <a:solidFill>
              <a:srgbClr val="3366FF">
                <a:alpha val="23921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Tahoma" pitchFamily="34" charset="0"/>
                </a:rPr>
                <a:t>Output Layer</a:t>
              </a:r>
            </a:p>
          </p:txBody>
        </p:sp>
        <p:sp>
          <p:nvSpPr>
            <p:cNvPr id="55" name="Text Box 47"/>
            <p:cNvSpPr txBox="1">
              <a:spLocks noChangeArrowheads="1"/>
            </p:cNvSpPr>
            <p:nvPr/>
          </p:nvSpPr>
          <p:spPr bwMode="auto">
            <a:xfrm>
              <a:off x="3072" y="3758"/>
              <a:ext cx="1296" cy="198"/>
            </a:xfrm>
            <a:prstGeom prst="rect">
              <a:avLst/>
            </a:prstGeom>
            <a:solidFill>
              <a:srgbClr val="3366FF">
                <a:alpha val="23921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Tahoma" pitchFamily="34" charset="0"/>
                </a:rPr>
                <a:t>Input Layer</a:t>
              </a:r>
            </a:p>
          </p:txBody>
        </p: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3072" y="3284"/>
              <a:ext cx="1776" cy="198"/>
            </a:xfrm>
            <a:prstGeom prst="rect">
              <a:avLst/>
            </a:prstGeom>
            <a:solidFill>
              <a:srgbClr val="3366FF">
                <a:alpha val="23921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Tahoma" pitchFamily="34" charset="0"/>
                </a:rPr>
                <a:t>Connections with Weights</a:t>
              </a:r>
            </a:p>
          </p:txBody>
        </p:sp>
      </p:grpSp>
      <p:sp>
        <p:nvSpPr>
          <p:cNvPr id="89" name="Rectangle 9"/>
          <p:cNvSpPr>
            <a:spLocks noChangeArrowheads="1"/>
          </p:cNvSpPr>
          <p:nvPr/>
        </p:nvSpPr>
        <p:spPr bwMode="auto">
          <a:xfrm>
            <a:off x="609600" y="1447800"/>
            <a:ext cx="762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Applicable for clustering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Based on Competitive Learning, where output nodes compete to become winning node (neuron)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Nodes become selectively tuned to input patterns during the competitive learning process 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Haykin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Example SOM architecture shown with two inputs,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Age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Income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err="1" smtClean="0">
                <a:latin typeface="Tahoma" pitchFamily="34" charset="0"/>
              </a:rPr>
              <a:t>Kohonen</a:t>
            </a:r>
            <a:r>
              <a:rPr lang="en-US" sz="4000" b="1" dirty="0" smtClean="0">
                <a:latin typeface="Tahoma" pitchFamily="34" charset="0"/>
              </a:rPr>
              <a:t> SOM</a:t>
            </a:r>
            <a:r>
              <a:rPr lang="en-US" sz="1600" b="1" dirty="0" smtClean="0">
                <a:latin typeface="Tahoma" pitchFamily="34" charset="0"/>
              </a:rPr>
              <a:t>(CONT)</a:t>
            </a:r>
            <a:endParaRPr lang="en-US" sz="1800" b="1" dirty="0" smtClean="0">
              <a:latin typeface="Tahoma" pitchFamily="34" charset="0"/>
            </a:endParaRPr>
          </a:p>
        </p:txBody>
      </p:sp>
      <p:sp>
        <p:nvSpPr>
          <p:cNvPr id="4104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41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D09C208-2391-4756-B3AC-C2A1B970A4D3}" type="slidenum">
              <a:rPr lang="en-US" smtClean="0">
                <a:solidFill>
                  <a:schemeClr val="tx2"/>
                </a:solidFill>
              </a:rPr>
              <a:pPr/>
              <a:t>18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3400" y="15240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Input nodes pass variable values to the Network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SOMs are </a:t>
            </a:r>
            <a:r>
              <a:rPr lang="en-US" sz="2300" dirty="0" err="1">
                <a:solidFill>
                  <a:srgbClr val="000000"/>
                </a:solidFill>
                <a:latin typeface="Arial" charset="0"/>
              </a:rPr>
              <a:t>Feedforward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(no looping allowed) and Completely Connected (each node in input layer completely connected to every node in the output layer)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Neural Network without hidden layer(s)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Every connection between two nodes has weight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Weight values initialized randomly 0 – 1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Adjusting weights key feature of learning process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Attribute values are normalized or standardized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latin typeface="Tahoma" pitchFamily="34" charset="0"/>
              </a:rPr>
              <a:t>SOM</a:t>
            </a:r>
            <a:r>
              <a:rPr lang="en-US" sz="1600" b="1" dirty="0" smtClean="0">
                <a:latin typeface="Tahoma" pitchFamily="34" charset="0"/>
              </a:rPr>
              <a:t>(</a:t>
            </a:r>
            <a:r>
              <a:rPr lang="en-US" sz="1600" b="1" dirty="0" err="1" smtClean="0">
                <a:latin typeface="Tahoma" pitchFamily="34" charset="0"/>
              </a:rPr>
              <a:t>cont</a:t>
            </a:r>
            <a:r>
              <a:rPr lang="en-US" sz="1600" b="1" dirty="0" smtClean="0">
                <a:latin typeface="Tahoma" pitchFamily="34" charset="0"/>
              </a:rPr>
              <a:t>)</a:t>
            </a:r>
            <a:r>
              <a:rPr lang="en-US" sz="4000" b="1" dirty="0" smtClean="0">
                <a:latin typeface="Tahoma" pitchFamily="34" charset="0"/>
              </a:rPr>
              <a:t> </a:t>
            </a:r>
            <a:endParaRPr lang="en-US" sz="1800" b="1" dirty="0" smtClean="0">
              <a:latin typeface="Tahoma" pitchFamily="34" charset="0"/>
            </a:endParaRPr>
          </a:p>
        </p:txBody>
      </p:sp>
      <p:sp>
        <p:nvSpPr>
          <p:cNvPr id="5128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Hosted by the University of Arkansas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E76BF43-084B-40DF-B78A-2443FD60A101}" type="slidenum">
              <a:rPr lang="en-US" smtClean="0">
                <a:solidFill>
                  <a:schemeClr val="tx2"/>
                </a:solidFill>
              </a:rPr>
              <a:pPr/>
              <a:t>19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09600" y="1143000"/>
            <a:ext cx="7620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Assume input records have attributes </a:t>
            </a:r>
            <a:r>
              <a:rPr lang="en-US" sz="2300" i="1" dirty="0" smtClean="0">
                <a:solidFill>
                  <a:srgbClr val="000000"/>
                </a:solidFill>
                <a:latin typeface="Arial" charset="0"/>
              </a:rPr>
              <a:t>Age</a:t>
            </a: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sz="2300" i="1" dirty="0" smtClean="0">
                <a:solidFill>
                  <a:srgbClr val="000000"/>
                </a:solidFill>
                <a:latin typeface="Arial" charset="0"/>
              </a:rPr>
              <a:t>Income.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 smtClean="0">
                <a:solidFill>
                  <a:srgbClr val="000000"/>
                </a:solidFill>
                <a:latin typeface="Arial" charset="0"/>
              </a:rPr>
              <a:t>1st 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input record has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Age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= 0.69 and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Income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= 0.88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Attribute values for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Age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Income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enter through respective input nodes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Values passed to all output nodes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These values, together with connection weights, determine value of Scoring Function for each output node</a:t>
            </a:r>
            <a:endParaRPr lang="en-US" sz="2300" u="sng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Output node with “best” score designated Winning Node for record</a:t>
            </a:r>
            <a:endParaRPr lang="en-US" sz="2300" u="sng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1" name="Footer Placeholder 46"/>
          <p:cNvSpPr txBox="1">
            <a:spLocks/>
          </p:cNvSpPr>
          <p:nvPr/>
        </p:nvSpPr>
        <p:spPr>
          <a:xfrm>
            <a:off x="5105400" y="6577464"/>
            <a:ext cx="312420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7EB1BB6-8FC8-44D5-B293-E23F75832601}" type="slidenum">
              <a:rPr lang="en-US" smtClean="0">
                <a:solidFill>
                  <a:schemeClr val="tx2"/>
                </a:solidFill>
              </a:rPr>
              <a:pPr/>
              <a:t>2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9460" name="Rectangle 12"/>
          <p:cNvSpPr>
            <a:spLocks noChangeArrowheads="1"/>
          </p:cNvSpPr>
          <p:nvPr/>
        </p:nvSpPr>
        <p:spPr bwMode="auto">
          <a:xfrm>
            <a:off x="533400" y="12954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Quick Refresher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DM used to find previously unknown meaningful patterns in data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</a:rPr>
              <a:t>Patterns not always easy to find</a:t>
            </a:r>
          </a:p>
          <a:p>
            <a:pPr marL="1600200" lvl="3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</a:rPr>
              <a:t>There are no </a:t>
            </a:r>
            <a:r>
              <a:rPr lang="en-US" sz="2000" dirty="0" err="1">
                <a:solidFill>
                  <a:srgbClr val="000000"/>
                </a:solidFill>
              </a:rPr>
              <a:t>discernable</a:t>
            </a:r>
            <a:r>
              <a:rPr lang="en-US" sz="2000" dirty="0">
                <a:solidFill>
                  <a:srgbClr val="000000"/>
                </a:solidFill>
              </a:rPr>
              <a:t> patterns</a:t>
            </a:r>
          </a:p>
          <a:p>
            <a:pPr marL="1600200" lvl="3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</a:rPr>
              <a:t>Excess of patterns -- noise</a:t>
            </a:r>
          </a:p>
          <a:p>
            <a:pPr marL="1600200" lvl="3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</a:rPr>
              <a:t>Structure so complex difficult to find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</a:rPr>
              <a:t>Clustering provides a way to learn about the structure of complex data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SOM</a:t>
            </a:r>
            <a:r>
              <a:rPr lang="en-US" sz="1600" b="1" smtClean="0">
                <a:latin typeface="Tahoma" pitchFamily="34" charset="0"/>
              </a:rPr>
              <a:t>(cont)</a:t>
            </a:r>
            <a:r>
              <a:rPr lang="en-US" sz="4000" b="1" smtClean="0">
                <a:latin typeface="Tahoma" pitchFamily="34" charset="0"/>
              </a:rPr>
              <a:t> </a:t>
            </a:r>
            <a:endParaRPr lang="en-US" sz="1800" b="1" smtClean="0">
              <a:latin typeface="Tahoma" pitchFamily="34" charset="0"/>
            </a:endParaRPr>
          </a:p>
        </p:txBody>
      </p:sp>
      <p:sp>
        <p:nvSpPr>
          <p:cNvPr id="6152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Hosted by the University of Arkansas</a:t>
            </a:r>
          </a:p>
        </p:txBody>
      </p:sp>
      <p:sp>
        <p:nvSpPr>
          <p:cNvPr id="61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B20472-75B0-411A-9FB9-0620C84586D5}" type="slidenum">
              <a:rPr lang="en-US" smtClean="0">
                <a:solidFill>
                  <a:schemeClr val="tx2"/>
                </a:solidFill>
              </a:rPr>
              <a:pPr/>
              <a:t>20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0" name="Footer Placeholder 46"/>
          <p:cNvSpPr txBox="1">
            <a:spLocks/>
          </p:cNvSpPr>
          <p:nvPr/>
        </p:nvSpPr>
        <p:spPr>
          <a:xfrm>
            <a:off x="5131266" y="6553200"/>
            <a:ext cx="2793534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62000" y="914400"/>
            <a:ext cx="8001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3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Three characteristics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Competition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Output nodes compete with one another for “best” score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Euclidean Distance function commonly used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Winning node produces smallest distance between inputs and connection weights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Cooperation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Winning node becomes center of neighborhood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Output nodes in neighborhood share “excitement” or “reward” 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Emulates behavior of biological neurons, which are sensitive to output of neighbors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Nodes in output layer not directly connected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However, share common features because of neighborhood behavior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SOM</a:t>
            </a:r>
            <a:r>
              <a:rPr lang="en-US" sz="1600" b="1" smtClean="0">
                <a:latin typeface="Tahoma" pitchFamily="34" charset="0"/>
              </a:rPr>
              <a:t>(cont)</a:t>
            </a:r>
            <a:r>
              <a:rPr lang="en-US" sz="4000" b="1" smtClean="0">
                <a:latin typeface="Tahoma" pitchFamily="34" charset="0"/>
              </a:rPr>
              <a:t> </a:t>
            </a:r>
            <a:endParaRPr lang="en-US" sz="1800" b="1" smtClean="0">
              <a:latin typeface="Tahoma" pitchFamily="34" charset="0"/>
            </a:endParaRPr>
          </a:p>
        </p:txBody>
      </p:sp>
      <p:sp>
        <p:nvSpPr>
          <p:cNvPr id="717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7ABA323-6E26-4330-A4E0-CFFB023D9E08}" type="slidenum">
              <a:rPr lang="en-US" smtClean="0">
                <a:solidFill>
                  <a:schemeClr val="tx2"/>
                </a:solidFill>
              </a:rPr>
              <a:pPr/>
              <a:t>21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483614"/>
            <a:ext cx="6858000" cy="319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800" dirty="0">
                <a:solidFill>
                  <a:srgbClr val="FF3300"/>
                </a:solidFill>
                <a:latin typeface="Arial" charset="0"/>
              </a:rPr>
              <a:t>Adaptation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Neighborhood nodes participate in adaptation (learning)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Weights adjusted to improve score function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For subsequent iterations, increases likelihood of winning records with similar values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err="1" smtClean="0">
                <a:latin typeface="Tahoma" pitchFamily="34" charset="0"/>
              </a:rPr>
              <a:t>Kohonen</a:t>
            </a:r>
            <a:r>
              <a:rPr lang="en-US" sz="3600" b="1" dirty="0" smtClean="0">
                <a:latin typeface="Tahoma" pitchFamily="34" charset="0"/>
              </a:rPr>
              <a:t> Network Algorithm </a:t>
            </a:r>
            <a:r>
              <a:rPr lang="en-US" sz="1800" b="0" dirty="0" smtClean="0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lang="en-US" sz="1800" b="0" dirty="0" err="1" smtClean="0">
                <a:solidFill>
                  <a:srgbClr val="FF0000"/>
                </a:solidFill>
                <a:latin typeface="Tahoma" pitchFamily="34" charset="0"/>
              </a:rPr>
              <a:t>Fausett</a:t>
            </a:r>
            <a:r>
              <a:rPr lang="en-US" sz="1800" b="0" dirty="0" smtClean="0">
                <a:solidFill>
                  <a:srgbClr val="FF0000"/>
                </a:solidFill>
                <a:latin typeface="Tahoma" pitchFamily="34" charset="0"/>
              </a:rPr>
              <a:t>)</a:t>
            </a:r>
            <a:r>
              <a:rPr lang="en-US" sz="3600" b="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8200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0541D9-A93C-4966-B84D-045D9C84CEB2}" type="slidenum">
              <a:rPr lang="en-US" smtClean="0">
                <a:solidFill>
                  <a:schemeClr val="tx2"/>
                </a:solidFill>
              </a:rPr>
              <a:pPr/>
              <a:t>22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62000" y="1219200"/>
            <a:ext cx="7620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  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START ALGORITHM: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Initialize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Assign random values to weights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Initial learning rate and neighborhood size values assigned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LOOP: For each input record</a:t>
            </a:r>
          </a:p>
          <a:p>
            <a:pPr marL="1143000" marR="0" lvl="2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Competition</a:t>
            </a:r>
          </a:p>
          <a:p>
            <a:pPr marL="1143000" marR="0" lvl="2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For each output node, calculate scoring function</a:t>
            </a:r>
          </a:p>
          <a:p>
            <a:pPr marL="1143000" marR="0" lvl="2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Find winning output node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4270"/>
              </a:buClr>
              <a:buSzTx/>
              <a:buFont typeface="Wingdings 2" pitchFamily="18" charset="2"/>
              <a:buBlip>
                <a:blip r:embed="rId3"/>
              </a:buBlip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err="1" smtClean="0">
                <a:latin typeface="Tahoma" pitchFamily="34" charset="0"/>
              </a:rPr>
              <a:t>Kohonen</a:t>
            </a:r>
            <a:r>
              <a:rPr lang="en-US" sz="3600" b="1" dirty="0" smtClean="0">
                <a:latin typeface="Tahoma" pitchFamily="34" charset="0"/>
              </a:rPr>
              <a:t> Network Algorithm </a:t>
            </a:r>
            <a:r>
              <a:rPr lang="en-US" sz="1800" b="0" dirty="0" smtClean="0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lang="en-US" sz="1800" b="0" dirty="0" err="1" smtClean="0">
                <a:solidFill>
                  <a:srgbClr val="FF0000"/>
                </a:solidFill>
                <a:latin typeface="Tahoma" pitchFamily="34" charset="0"/>
              </a:rPr>
              <a:t>Fausett</a:t>
            </a:r>
            <a:r>
              <a:rPr lang="en-US" sz="1800" b="0" dirty="0" smtClean="0">
                <a:solidFill>
                  <a:srgbClr val="FF0000"/>
                </a:solidFill>
                <a:latin typeface="Tahoma" pitchFamily="34" charset="0"/>
              </a:rPr>
              <a:t>)</a:t>
            </a:r>
            <a:r>
              <a:rPr lang="en-US" sz="3600" b="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9224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ED89221-589B-4587-8A28-B79041CB9211}" type="slidenum">
              <a:rPr lang="en-US" smtClean="0">
                <a:solidFill>
                  <a:schemeClr val="bg1"/>
                </a:solidFill>
              </a:rPr>
              <a:pPr/>
              <a:t>23</a:t>
            </a:fld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600200"/>
            <a:ext cx="7239000" cy="406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FF3300"/>
                </a:solidFill>
                <a:latin typeface="Arial" charset="0"/>
              </a:rPr>
              <a:t>Cooperation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Identify output nodes j, within neighborhood of J defined by neighborhood size R</a:t>
            </a: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FF3300"/>
                </a:solidFill>
                <a:latin typeface="Arial" charset="0"/>
              </a:rPr>
              <a:t>Adaptation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Adjust weights of all neighborhood nodes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Adjust learning rate and neighborhood size (decreasing), as needed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Nodes not attracting sufficient number of hits may be pruned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Stop when termination criteria met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END ALGORITHM: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5" name="Rectangle 6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Example</a:t>
            </a:r>
          </a:p>
        </p:txBody>
      </p:sp>
      <p:sp>
        <p:nvSpPr>
          <p:cNvPr id="10303" name="Footer Placeholder 2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0302" name="Slide Number Placeholder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B071EA2-AD6F-47BF-AD08-BC4F2DAB5175}" type="slidenum">
              <a:rPr lang="en-US" smtClean="0">
                <a:solidFill>
                  <a:schemeClr val="tx2"/>
                </a:solidFill>
              </a:rPr>
              <a:pPr/>
              <a:t>24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0246" name="Rectangle 68"/>
          <p:cNvSpPr>
            <a:spLocks noChangeArrowheads="1"/>
          </p:cNvSpPr>
          <p:nvPr/>
        </p:nvSpPr>
        <p:spPr bwMode="auto">
          <a:xfrm>
            <a:off x="760580" y="1442907"/>
            <a:ext cx="7239000" cy="4729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Use simple 2 x 2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Kohonen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Network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Neighborhood Size = 0, Learning Rate = 0.5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Input data consists of four records, with attributes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Age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 charset="0"/>
              </a:rPr>
              <a:t>Income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(values normalized)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Records with attribute values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lvl="1" eaLnBrk="1" hangingPunct="1">
              <a:spcBef>
                <a:spcPct val="20000"/>
              </a:spcBef>
              <a:buClr>
                <a:srgbClr val="104270"/>
              </a:buClr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Initial network weights (randomly assigned):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7" name="Rectangle 69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70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71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7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1" name="Rectangle 7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2" name="Rectangle 7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3" name="Rectangle 7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4" name="Rectangle 7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5" name="Rectangle 7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6" name="Rectangle 78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7" name="Rectangle 79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7620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18255"/>
              </p:ext>
            </p:extLst>
          </p:nvPr>
        </p:nvGraphicFramePr>
        <p:xfrm>
          <a:off x="1752600" y="3200400"/>
          <a:ext cx="4906965" cy="1212852"/>
        </p:xfrm>
        <a:graphic>
          <a:graphicData uri="http://schemas.openxmlformats.org/drawingml/2006/table">
            <a:tbl>
              <a:tblPr/>
              <a:tblGrid>
                <a:gridCol w="228600"/>
                <a:gridCol w="1159105"/>
                <a:gridCol w="1508028"/>
                <a:gridCol w="2011232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x11 = 0.8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x12 = 0.8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Older person with high income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x21 = 0.8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x22 = 0.1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Older person with low income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x31 = 0.2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x32 = 0.9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Younger person with high income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x41 = 0.1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427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x42 = 0.1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Younger person with low income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623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2888"/>
              </p:ext>
            </p:extLst>
          </p:nvPr>
        </p:nvGraphicFramePr>
        <p:xfrm>
          <a:off x="1800006" y="5184774"/>
          <a:ext cx="4948238" cy="606426"/>
        </p:xfrm>
        <a:graphic>
          <a:graphicData uri="http://schemas.openxmlformats.org/drawingml/2006/table">
            <a:tbl>
              <a:tblPr/>
              <a:tblGrid>
                <a:gridCol w="1236663"/>
                <a:gridCol w="1238250"/>
                <a:gridCol w="1236662"/>
                <a:gridCol w="1236663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w11 = 0.9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w21 = 0.8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w12 = 0.9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w22 = 0.2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w13 = 0.1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w23 = 0.8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w14 = 0.1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w24 = 0.2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Example</a:t>
            </a:r>
            <a:r>
              <a:rPr lang="en-US" sz="4000" smtClean="0">
                <a:latin typeface="Tahoma" pitchFamily="34" charset="0"/>
              </a:rPr>
              <a:t> </a:t>
            </a:r>
            <a:r>
              <a:rPr lang="en-US" sz="1600" smtClean="0">
                <a:latin typeface="Tahoma" pitchFamily="34" charset="0"/>
              </a:rPr>
              <a:t>(cont)</a:t>
            </a:r>
            <a:endParaRPr lang="en-US" sz="4000" smtClean="0">
              <a:latin typeface="Tahoma" pitchFamily="34" charset="0"/>
            </a:endParaRPr>
          </a:p>
        </p:txBody>
      </p:sp>
      <p:sp>
        <p:nvSpPr>
          <p:cNvPr id="11283" name="Footer Placeholder 5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1282" name="Slide Number Placeholder 5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9DE1D20-FF0F-4481-8093-006AEE6F1A94}" type="slidenum">
              <a:rPr lang="en-US" smtClean="0">
                <a:solidFill>
                  <a:schemeClr val="tx2"/>
                </a:solidFill>
              </a:rPr>
              <a:pPr/>
              <a:t>25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6276201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grpSp>
        <p:nvGrpSpPr>
          <p:cNvPr id="56" name="Group 62"/>
          <p:cNvGrpSpPr>
            <a:grpSpLocks noChangeAspect="1"/>
          </p:cNvGrpSpPr>
          <p:nvPr/>
        </p:nvGrpSpPr>
        <p:grpSpPr bwMode="auto">
          <a:xfrm>
            <a:off x="1295400" y="1379537"/>
            <a:ext cx="7358063" cy="4564063"/>
            <a:chOff x="1392" y="1248"/>
            <a:chExt cx="3600" cy="2423"/>
          </a:xfrm>
        </p:grpSpPr>
        <p:sp>
          <p:nvSpPr>
            <p:cNvPr id="57" name="AutoShape 63"/>
            <p:cNvSpPr>
              <a:spLocks noChangeAspect="1" noChangeArrowheads="1"/>
            </p:cNvSpPr>
            <p:nvPr/>
          </p:nvSpPr>
          <p:spPr bwMode="auto">
            <a:xfrm flipH="1">
              <a:off x="1392" y="1248"/>
              <a:ext cx="2952" cy="1236"/>
            </a:xfrm>
            <a:prstGeom prst="parallelogram">
              <a:avLst>
                <a:gd name="adj" fmla="val 59709"/>
              </a:avLst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Oval 64"/>
            <p:cNvSpPr>
              <a:spLocks noChangeAspect="1" noChangeArrowheads="1"/>
            </p:cNvSpPr>
            <p:nvPr/>
          </p:nvSpPr>
          <p:spPr bwMode="auto">
            <a:xfrm>
              <a:off x="1680" y="1363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Oval 65"/>
            <p:cNvSpPr>
              <a:spLocks noChangeAspect="1" noChangeArrowheads="1"/>
            </p:cNvSpPr>
            <p:nvPr/>
          </p:nvSpPr>
          <p:spPr bwMode="auto">
            <a:xfrm>
              <a:off x="2976" y="1404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Oval 66"/>
            <p:cNvSpPr>
              <a:spLocks noChangeAspect="1" noChangeArrowheads="1"/>
            </p:cNvSpPr>
            <p:nvPr/>
          </p:nvSpPr>
          <p:spPr bwMode="auto">
            <a:xfrm>
              <a:off x="2040" y="1996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Oval 67"/>
            <p:cNvSpPr>
              <a:spLocks noChangeAspect="1" noChangeArrowheads="1"/>
            </p:cNvSpPr>
            <p:nvPr/>
          </p:nvSpPr>
          <p:spPr bwMode="auto">
            <a:xfrm>
              <a:off x="3480" y="1996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Oval 68"/>
            <p:cNvSpPr>
              <a:spLocks noChangeAspect="1" noChangeArrowheads="1"/>
            </p:cNvSpPr>
            <p:nvPr/>
          </p:nvSpPr>
          <p:spPr bwMode="auto">
            <a:xfrm>
              <a:off x="1752" y="2954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Line 69"/>
            <p:cNvSpPr>
              <a:spLocks noChangeAspect="1" noChangeShapeType="1"/>
            </p:cNvSpPr>
            <p:nvPr/>
          </p:nvSpPr>
          <p:spPr bwMode="auto">
            <a:xfrm flipV="1">
              <a:off x="1968" y="1692"/>
              <a:ext cx="1008" cy="1224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70"/>
            <p:cNvSpPr>
              <a:spLocks noChangeAspect="1" noChangeShapeType="1"/>
            </p:cNvSpPr>
            <p:nvPr/>
          </p:nvSpPr>
          <p:spPr bwMode="auto">
            <a:xfrm flipV="1">
              <a:off x="1968" y="2231"/>
              <a:ext cx="1440" cy="685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Line 71"/>
            <p:cNvSpPr>
              <a:spLocks noChangeAspect="1" noChangeShapeType="1"/>
            </p:cNvSpPr>
            <p:nvPr/>
          </p:nvSpPr>
          <p:spPr bwMode="auto">
            <a:xfrm flipV="1">
              <a:off x="1968" y="2303"/>
              <a:ext cx="144" cy="576"/>
            </a:xfrm>
            <a:prstGeom prst="line">
              <a:avLst/>
            </a:prstGeom>
            <a:noFill/>
            <a:ln w="317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Line 72"/>
            <p:cNvSpPr>
              <a:spLocks noChangeAspect="1" noChangeShapeType="1"/>
            </p:cNvSpPr>
            <p:nvPr/>
          </p:nvSpPr>
          <p:spPr bwMode="auto">
            <a:xfrm flipH="1" flipV="1">
              <a:off x="1896" y="1640"/>
              <a:ext cx="72" cy="1276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73"/>
            <p:cNvSpPr>
              <a:spLocks noChangeAspect="1" noChangeArrowheads="1"/>
            </p:cNvSpPr>
            <p:nvPr/>
          </p:nvSpPr>
          <p:spPr bwMode="auto">
            <a:xfrm>
              <a:off x="3120" y="2934"/>
              <a:ext cx="288" cy="288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Line 74"/>
            <p:cNvSpPr>
              <a:spLocks noChangeAspect="1" noChangeShapeType="1"/>
            </p:cNvSpPr>
            <p:nvPr/>
          </p:nvSpPr>
          <p:spPr bwMode="auto">
            <a:xfrm flipH="1" flipV="1">
              <a:off x="2328" y="2231"/>
              <a:ext cx="864" cy="685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75"/>
            <p:cNvSpPr>
              <a:spLocks noChangeAspect="1" noChangeShapeType="1"/>
            </p:cNvSpPr>
            <p:nvPr/>
          </p:nvSpPr>
          <p:spPr bwMode="auto">
            <a:xfrm flipH="1" flipV="1">
              <a:off x="1968" y="1601"/>
              <a:ext cx="1224" cy="1315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76"/>
            <p:cNvSpPr>
              <a:spLocks noChangeAspect="1" noChangeShapeType="1"/>
            </p:cNvSpPr>
            <p:nvPr/>
          </p:nvSpPr>
          <p:spPr bwMode="auto">
            <a:xfrm flipV="1">
              <a:off x="3192" y="2303"/>
              <a:ext cx="360" cy="613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Line 77"/>
            <p:cNvSpPr>
              <a:spLocks noChangeAspect="1" noChangeShapeType="1"/>
            </p:cNvSpPr>
            <p:nvPr/>
          </p:nvSpPr>
          <p:spPr bwMode="auto">
            <a:xfrm flipH="1" flipV="1">
              <a:off x="3120" y="1764"/>
              <a:ext cx="72" cy="1152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Line 78"/>
            <p:cNvSpPr>
              <a:spLocks noChangeAspect="1" noChangeShapeType="1"/>
            </p:cNvSpPr>
            <p:nvPr/>
          </p:nvSpPr>
          <p:spPr bwMode="auto">
            <a:xfrm flipV="1">
              <a:off x="1896" y="3294"/>
              <a:ext cx="0" cy="216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Line 79"/>
            <p:cNvSpPr>
              <a:spLocks noChangeAspect="1" noChangeShapeType="1"/>
            </p:cNvSpPr>
            <p:nvPr/>
          </p:nvSpPr>
          <p:spPr bwMode="auto">
            <a:xfrm flipV="1">
              <a:off x="3264" y="3294"/>
              <a:ext cx="0" cy="216"/>
            </a:xfrm>
            <a:prstGeom prst="line">
              <a:avLst/>
            </a:prstGeom>
            <a:noFill/>
            <a:ln w="9525">
              <a:solidFill>
                <a:srgbClr val="33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Text Box 80"/>
            <p:cNvSpPr txBox="1">
              <a:spLocks noChangeAspect="1" noChangeArrowheads="1"/>
            </p:cNvSpPr>
            <p:nvPr/>
          </p:nvSpPr>
          <p:spPr bwMode="auto">
            <a:xfrm>
              <a:off x="1968" y="1406"/>
              <a:ext cx="43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Node 1</a:t>
              </a:r>
            </a:p>
          </p:txBody>
        </p:sp>
        <p:sp>
          <p:nvSpPr>
            <p:cNvPr id="75" name="Text Box 81"/>
            <p:cNvSpPr txBox="1">
              <a:spLocks noChangeAspect="1" noChangeArrowheads="1"/>
            </p:cNvSpPr>
            <p:nvPr/>
          </p:nvSpPr>
          <p:spPr bwMode="auto">
            <a:xfrm>
              <a:off x="3264" y="1406"/>
              <a:ext cx="43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Node 3</a:t>
              </a:r>
            </a:p>
          </p:txBody>
        </p:sp>
        <p:sp>
          <p:nvSpPr>
            <p:cNvPr id="76" name="Text Box 82"/>
            <p:cNvSpPr txBox="1">
              <a:spLocks noChangeAspect="1" noChangeArrowheads="1"/>
            </p:cNvSpPr>
            <p:nvPr/>
          </p:nvSpPr>
          <p:spPr bwMode="auto">
            <a:xfrm>
              <a:off x="2287" y="2042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Node 2</a:t>
              </a:r>
            </a:p>
          </p:txBody>
        </p:sp>
        <p:sp>
          <p:nvSpPr>
            <p:cNvPr id="77" name="Text Box 83"/>
            <p:cNvSpPr txBox="1">
              <a:spLocks noChangeAspect="1" noChangeArrowheads="1"/>
            </p:cNvSpPr>
            <p:nvPr/>
          </p:nvSpPr>
          <p:spPr bwMode="auto">
            <a:xfrm>
              <a:off x="3765" y="2042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Node 4</a:t>
              </a:r>
            </a:p>
          </p:txBody>
        </p:sp>
        <p:sp>
          <p:nvSpPr>
            <p:cNvPr id="78" name="Text Box 84"/>
            <p:cNvSpPr txBox="1">
              <a:spLocks noChangeAspect="1" noChangeArrowheads="1"/>
            </p:cNvSpPr>
            <p:nvPr/>
          </p:nvSpPr>
          <p:spPr bwMode="auto">
            <a:xfrm>
              <a:off x="1667" y="1776"/>
              <a:ext cx="43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W11=  .9</a:t>
              </a:r>
            </a:p>
          </p:txBody>
        </p:sp>
        <p:sp>
          <p:nvSpPr>
            <p:cNvPr id="79" name="Text Box 85"/>
            <p:cNvSpPr txBox="1">
              <a:spLocks noChangeAspect="1" noChangeArrowheads="1"/>
            </p:cNvSpPr>
            <p:nvPr/>
          </p:nvSpPr>
          <p:spPr bwMode="auto">
            <a:xfrm>
              <a:off x="2058" y="2318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W12= .9</a:t>
              </a:r>
            </a:p>
          </p:txBody>
        </p:sp>
        <p:sp>
          <p:nvSpPr>
            <p:cNvPr id="80" name="Text Box 86"/>
            <p:cNvSpPr txBox="1">
              <a:spLocks noChangeAspect="1" noChangeArrowheads="1"/>
            </p:cNvSpPr>
            <p:nvPr/>
          </p:nvSpPr>
          <p:spPr bwMode="auto">
            <a:xfrm>
              <a:off x="2600" y="1693"/>
              <a:ext cx="43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W13= .1</a:t>
              </a:r>
            </a:p>
          </p:txBody>
        </p:sp>
        <p:sp>
          <p:nvSpPr>
            <p:cNvPr id="81" name="Text Box 87"/>
            <p:cNvSpPr txBox="1">
              <a:spLocks noChangeAspect="1" noChangeArrowheads="1"/>
            </p:cNvSpPr>
            <p:nvPr/>
          </p:nvSpPr>
          <p:spPr bwMode="auto">
            <a:xfrm>
              <a:off x="2263" y="2709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W14= .1</a:t>
              </a:r>
            </a:p>
          </p:txBody>
        </p:sp>
        <p:sp>
          <p:nvSpPr>
            <p:cNvPr id="82" name="Text Box 88"/>
            <p:cNvSpPr txBox="1">
              <a:spLocks noChangeAspect="1" noChangeArrowheads="1"/>
            </p:cNvSpPr>
            <p:nvPr/>
          </p:nvSpPr>
          <p:spPr bwMode="auto">
            <a:xfrm>
              <a:off x="2622" y="2219"/>
              <a:ext cx="43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W21= .8</a:t>
              </a:r>
            </a:p>
          </p:txBody>
        </p:sp>
        <p:sp>
          <p:nvSpPr>
            <p:cNvPr id="83" name="Text Box 89"/>
            <p:cNvSpPr txBox="1">
              <a:spLocks noChangeAspect="1" noChangeArrowheads="1"/>
            </p:cNvSpPr>
            <p:nvPr/>
          </p:nvSpPr>
          <p:spPr bwMode="auto">
            <a:xfrm>
              <a:off x="2660" y="2664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W22=.2</a:t>
              </a:r>
            </a:p>
          </p:txBody>
        </p:sp>
        <p:sp>
          <p:nvSpPr>
            <p:cNvPr id="84" name="Text Box 90"/>
            <p:cNvSpPr txBox="1">
              <a:spLocks noChangeAspect="1" noChangeArrowheads="1"/>
            </p:cNvSpPr>
            <p:nvPr/>
          </p:nvSpPr>
          <p:spPr bwMode="auto">
            <a:xfrm>
              <a:off x="2899" y="2036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W23= .8</a:t>
              </a:r>
            </a:p>
          </p:txBody>
        </p:sp>
        <p:sp>
          <p:nvSpPr>
            <p:cNvPr id="85" name="Text Box 91"/>
            <p:cNvSpPr txBox="1">
              <a:spLocks noChangeAspect="1" noChangeArrowheads="1"/>
            </p:cNvSpPr>
            <p:nvPr/>
          </p:nvSpPr>
          <p:spPr bwMode="auto">
            <a:xfrm>
              <a:off x="3368" y="2518"/>
              <a:ext cx="4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W24= .2</a:t>
              </a:r>
            </a:p>
          </p:txBody>
        </p:sp>
        <p:sp>
          <p:nvSpPr>
            <p:cNvPr id="86" name="Text Box 92"/>
            <p:cNvSpPr txBox="1">
              <a:spLocks noChangeAspect="1" noChangeArrowheads="1"/>
            </p:cNvSpPr>
            <p:nvPr/>
          </p:nvSpPr>
          <p:spPr bwMode="auto">
            <a:xfrm>
              <a:off x="1749" y="3504"/>
              <a:ext cx="432" cy="167"/>
            </a:xfrm>
            <a:prstGeom prst="rect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Age</a:t>
              </a:r>
            </a:p>
          </p:txBody>
        </p:sp>
        <p:sp>
          <p:nvSpPr>
            <p:cNvPr id="87" name="Text Box 93"/>
            <p:cNvSpPr txBox="1">
              <a:spLocks noChangeAspect="1" noChangeArrowheads="1"/>
            </p:cNvSpPr>
            <p:nvPr/>
          </p:nvSpPr>
          <p:spPr bwMode="auto">
            <a:xfrm>
              <a:off x="3038" y="3504"/>
              <a:ext cx="528" cy="167"/>
            </a:xfrm>
            <a:prstGeom prst="rect">
              <a:avLst/>
            </a:prstGeom>
            <a:solidFill>
              <a:srgbClr val="3366FF">
                <a:alpha val="10196"/>
              </a:srgbClr>
            </a:solidFill>
            <a:ln w="9525">
              <a:solidFill>
                <a:srgbClr val="33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Income</a:t>
              </a:r>
            </a:p>
          </p:txBody>
        </p:sp>
        <p:sp>
          <p:nvSpPr>
            <p:cNvPr id="88" name="Text Box 94"/>
            <p:cNvSpPr txBox="1">
              <a:spLocks noChangeAspect="1" noChangeArrowheads="1"/>
            </p:cNvSpPr>
            <p:nvPr/>
          </p:nvSpPr>
          <p:spPr bwMode="auto">
            <a:xfrm>
              <a:off x="3936" y="2968"/>
              <a:ext cx="105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Input Layer</a:t>
              </a:r>
            </a:p>
          </p:txBody>
        </p:sp>
        <p:sp>
          <p:nvSpPr>
            <p:cNvPr id="89" name="Text Box 95"/>
            <p:cNvSpPr txBox="1">
              <a:spLocks noChangeAspect="1" noChangeArrowheads="1"/>
            </p:cNvSpPr>
            <p:nvPr/>
          </p:nvSpPr>
          <p:spPr bwMode="auto">
            <a:xfrm>
              <a:off x="3936" y="1632"/>
              <a:ext cx="105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330000"/>
                  </a:solidFill>
                  <a:effectLst/>
                  <a:uLnTx/>
                  <a:uFillTx/>
                  <a:latin typeface="Times New Roman" pitchFamily="18" charset="0"/>
                </a:rPr>
                <a:t>Output Layer</a:t>
              </a:r>
            </a:p>
          </p:txBody>
        </p:sp>
      </p:grpSp>
      <p:sp>
        <p:nvSpPr>
          <p:cNvPr id="90" name="TextBox 54"/>
          <p:cNvSpPr txBox="1">
            <a:spLocks noChangeArrowheads="1"/>
          </p:cNvSpPr>
          <p:nvPr/>
        </p:nvSpPr>
        <p:spPr bwMode="auto">
          <a:xfrm>
            <a:off x="880844" y="5965592"/>
            <a:ext cx="4876800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400" dirty="0"/>
              <a:t>Record 1             .8                                              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2192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dirty="0" smtClean="0">
                <a:latin typeface="Tahoma" pitchFamily="34" charset="0"/>
              </a:rPr>
              <a:t>Example </a:t>
            </a:r>
            <a:r>
              <a:rPr lang="en-US" sz="1600" b="1" dirty="0" smtClean="0">
                <a:latin typeface="Tahoma" pitchFamily="34" charset="0"/>
              </a:rPr>
              <a:t>(</a:t>
            </a:r>
            <a:r>
              <a:rPr lang="en-US" sz="1600" b="1" dirty="0" err="1" smtClean="0">
                <a:latin typeface="Tahoma" pitchFamily="34" charset="0"/>
              </a:rPr>
              <a:t>cont</a:t>
            </a:r>
            <a:r>
              <a:rPr lang="en-US" sz="1600" b="1" dirty="0" smtClean="0">
                <a:latin typeface="Tahoma" pitchFamily="34" charset="0"/>
              </a:rPr>
              <a:t>)</a:t>
            </a:r>
            <a:endParaRPr lang="en-US" sz="4000" b="1" dirty="0" smtClean="0">
              <a:latin typeface="Tahoma" pitchFamily="34" charset="0"/>
            </a:endParaRPr>
          </a:p>
        </p:txBody>
      </p:sp>
      <p:sp>
        <p:nvSpPr>
          <p:cNvPr id="12309" name="Footer Placeholder 2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2308" name="Slide Number Placeholder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CD10971-BC34-4AAA-9240-C3A1D528B6D7}" type="slidenum">
              <a:rPr lang="en-US" smtClean="0">
                <a:solidFill>
                  <a:schemeClr val="tx2"/>
                </a:solidFill>
              </a:rPr>
              <a:pPr/>
              <a:t>26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1905000" y="16891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466195"/>
            <a:ext cx="7924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First Record x</a:t>
            </a:r>
            <a:r>
              <a:rPr lang="en-US" sz="2400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= (0.8, 0.8)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FF3300"/>
                </a:solidFill>
                <a:latin typeface="Arial" charset="0"/>
              </a:rPr>
              <a:t>Competition Phase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Compute Euclidean Distance between input and weight vectors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sz="2000" b="1" i="1" dirty="0">
              <a:solidFill>
                <a:srgbClr val="000000"/>
              </a:solidFill>
              <a:latin typeface="Arial" charset="0"/>
            </a:endParaRP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winning node is Node 1 (minimizes distance = 0.10)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Note, node 1 weights most similar to input record values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Node 1 may exhibit affinity (cluster) for records of “older persons with high income</a:t>
            </a:r>
            <a:endParaRPr lang="en-US" sz="20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67050"/>
            <a:ext cx="4114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Example </a:t>
            </a:r>
            <a:r>
              <a:rPr lang="en-US" sz="1600" b="1" smtClean="0">
                <a:latin typeface="Tahoma" pitchFamily="34" charset="0"/>
              </a:rPr>
              <a:t>(cont)</a:t>
            </a:r>
            <a:endParaRPr lang="en-US" sz="4000" b="1" smtClean="0">
              <a:latin typeface="Tahoma" pitchFamily="34" charset="0"/>
            </a:endParaRPr>
          </a:p>
        </p:txBody>
      </p:sp>
      <p:sp>
        <p:nvSpPr>
          <p:cNvPr id="13332" name="Footer Placeholder 1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3331" name="Slide Number Placeholder 1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EFEF42F-07CC-4516-B430-27B382866787}" type="slidenum">
              <a:rPr lang="en-US" smtClean="0">
                <a:solidFill>
                  <a:schemeClr val="tx2"/>
                </a:solidFill>
              </a:rPr>
              <a:pPr/>
              <a:t>27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905000" y="16891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466195"/>
            <a:ext cx="7391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First Record x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= (0.8, 0.8)</a:t>
            </a:r>
          </a:p>
          <a:p>
            <a:pPr marL="742950" marR="0" lvl="1" indent="-2857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Cooperation Phase</a:t>
            </a:r>
          </a:p>
          <a:p>
            <a:pPr marL="1143000" marR="0" lvl="2" indent="-2286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Neighborhood Size R = 0</a:t>
            </a:r>
          </a:p>
          <a:p>
            <a:pPr marL="1143000" marR="0" lvl="2" indent="-2286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Therefore, nonexistent “excitement” of neighboring nodes</a:t>
            </a:r>
          </a:p>
          <a:p>
            <a:pPr marL="1143000" marR="0" lvl="2" indent="-2286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Only winning node receives weight adjustment</a:t>
            </a:r>
          </a:p>
          <a:p>
            <a:pPr marL="742950" marR="0" lvl="1" indent="-2857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rPr>
              <a:t>Adaptation Phase</a:t>
            </a:r>
          </a:p>
          <a:p>
            <a:pPr marL="1143000" marR="0" lvl="2" indent="-2286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Weights for Node 1 adjusted based 1st record weights and applying learning rate = 0.5:</a:t>
            </a:r>
          </a:p>
          <a:p>
            <a:pPr marL="742950" marR="0" lvl="1" indent="-2857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None/>
              <a:tabLst/>
              <a:defRPr/>
            </a:pP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742950" marR="0" lvl="1" indent="-2857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		age: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.9 + .5(.8 - .9) = .85</a:t>
            </a:r>
          </a:p>
          <a:p>
            <a:pPr marL="742950" marR="0" lvl="1" indent="-2857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		 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income: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.8 + .5(.8 - .8) = .8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Example </a:t>
            </a:r>
            <a:r>
              <a:rPr lang="en-US" sz="1600" b="1" smtClean="0">
                <a:latin typeface="Tahoma" pitchFamily="34" charset="0"/>
              </a:rPr>
              <a:t>(cont)</a:t>
            </a:r>
            <a:endParaRPr lang="en-US" sz="4000" b="1" smtClean="0">
              <a:latin typeface="Tahoma" pitchFamily="34" charset="0"/>
            </a:endParaRPr>
          </a:p>
        </p:txBody>
      </p:sp>
      <p:sp>
        <p:nvSpPr>
          <p:cNvPr id="14356" name="Footer Placeholder 1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4355" name="Slide Number Placeholder 1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E98AB8-BB94-42C8-B611-B3E77B942A7B}" type="slidenum">
              <a:rPr lang="en-US" smtClean="0">
                <a:solidFill>
                  <a:schemeClr val="tx2"/>
                </a:solidFill>
              </a:rPr>
              <a:pPr/>
              <a:t>28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61722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05000" y="16891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6661" y="1473839"/>
            <a:ext cx="7696200" cy="424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First Record x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= (0.8, 0.8)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Note direction of weight adjustments 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Weights move toward input field values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Initial weight w</a:t>
            </a:r>
            <a:r>
              <a:rPr lang="en-US" dirty="0">
                <a:solidFill>
                  <a:srgbClr val="330000"/>
                </a:solidFill>
                <a:latin typeface="Times New Roman" pitchFamily="18" charset="0"/>
              </a:rPr>
              <a:t>11</a:t>
            </a:r>
            <a:r>
              <a:rPr lang="en-US" sz="2300" dirty="0">
                <a:solidFill>
                  <a:srgbClr val="330000"/>
                </a:solidFill>
                <a:latin typeface="Arial" charset="0"/>
              </a:rPr>
              <a:t> = 0.9, adjusted in direction of x</a:t>
            </a:r>
            <a:r>
              <a:rPr lang="en-US" dirty="0">
                <a:solidFill>
                  <a:srgbClr val="330000"/>
                </a:solidFill>
                <a:latin typeface="Times New Roman" pitchFamily="18" charset="0"/>
              </a:rPr>
              <a:t>11</a:t>
            </a:r>
            <a:r>
              <a:rPr lang="en-US" sz="2300" dirty="0">
                <a:solidFill>
                  <a:srgbClr val="330000"/>
                </a:solidFill>
                <a:latin typeface="Arial" charset="0"/>
              </a:rPr>
              <a:t> = 0.8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With learning rate = 0.5, w</a:t>
            </a:r>
            <a:r>
              <a:rPr lang="en-US" dirty="0">
                <a:solidFill>
                  <a:srgbClr val="330000"/>
                </a:solidFill>
                <a:latin typeface="Times New Roman" pitchFamily="18" charset="0"/>
              </a:rPr>
              <a:t>11</a:t>
            </a:r>
            <a:r>
              <a:rPr lang="en-US" sz="2300" dirty="0">
                <a:solidFill>
                  <a:srgbClr val="330000"/>
                </a:solidFill>
                <a:latin typeface="Arial" charset="0"/>
              </a:rPr>
              <a:t> moved half the distance from 0.9 to 0.8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Therefore, w</a:t>
            </a:r>
            <a:r>
              <a:rPr lang="en-US" dirty="0">
                <a:solidFill>
                  <a:srgbClr val="330000"/>
                </a:solidFill>
                <a:latin typeface="Times New Roman" pitchFamily="18" charset="0"/>
              </a:rPr>
              <a:t>11</a:t>
            </a:r>
            <a:r>
              <a:rPr lang="en-US" sz="2300" dirty="0">
                <a:solidFill>
                  <a:srgbClr val="330000"/>
                </a:solidFill>
                <a:latin typeface="Arial" charset="0"/>
              </a:rPr>
              <a:t> updated to 0.85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400" dirty="0">
                <a:solidFill>
                  <a:srgbClr val="330000"/>
                </a:solidFill>
                <a:latin typeface="Arial" charset="0"/>
              </a:rPr>
              <a:t>Algorithm</a:t>
            </a:r>
            <a:r>
              <a:rPr lang="en-US" sz="2800" dirty="0">
                <a:solidFill>
                  <a:srgbClr val="330000"/>
                </a:solidFill>
                <a:latin typeface="Arial" charset="0"/>
              </a:rPr>
              <a:t> then moves to 2</a:t>
            </a:r>
            <a:r>
              <a:rPr lang="en-US" sz="2800" baseline="30000" dirty="0">
                <a:solidFill>
                  <a:srgbClr val="330000"/>
                </a:solidFill>
                <a:latin typeface="Arial" charset="0"/>
              </a:rPr>
              <a:t>nd</a:t>
            </a:r>
            <a:r>
              <a:rPr lang="en-US" sz="2800" dirty="0">
                <a:solidFill>
                  <a:srgbClr val="330000"/>
                </a:solidFill>
                <a:latin typeface="Arial" charset="0"/>
              </a:rPr>
              <a:t> record and repeats process with new node 1 weights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2954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dirty="0">
                <a:latin typeface="Tahoma" pitchFamily="34" charset="0"/>
              </a:rPr>
              <a:t>Clustering Lessons Learned</a:t>
            </a:r>
            <a:endParaRPr lang="en-US" sz="4000" b="1" dirty="0" smtClean="0">
              <a:latin typeface="Tahoma" pitchFamily="34" charset="0"/>
            </a:endParaRPr>
          </a:p>
        </p:txBody>
      </p:sp>
      <p:sp>
        <p:nvSpPr>
          <p:cNvPr id="15380" name="Footer Placeholder 1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15379" name="Slide Number Placeholder 1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4C7A417-FF63-472C-9CFE-42D14F7570AB}" type="slidenum">
              <a:rPr lang="en-US" smtClean="0">
                <a:solidFill>
                  <a:schemeClr val="tx2"/>
                </a:solidFill>
              </a:rPr>
              <a:pPr/>
              <a:t>29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" y="14478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Clustering is exploratory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As much an art as a science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Key is to find interesting and useful clusters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330000"/>
                </a:solidFill>
                <a:latin typeface="Arial" charset="0"/>
              </a:rPr>
              <a:t>Resulting clusters may be used as predictors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In this case, field of interest should be excluded from cluster building process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For example,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churn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may be a target variable for a classification DM application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Clusters are built without </a:t>
            </a:r>
            <a:r>
              <a:rPr lang="en-US" sz="2300" i="1" dirty="0">
                <a:solidFill>
                  <a:srgbClr val="000000"/>
                </a:solidFill>
                <a:latin typeface="Arial" charset="0"/>
              </a:rPr>
              <a:t>churn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Clr>
                <a:srgbClr val="104270"/>
              </a:buClr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Now, cluster membership fields used as input to classification models may improve classification accuracy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447800" y="26606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447800" y="3003550"/>
            <a:ext cx="8043863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447800" y="3084513"/>
            <a:ext cx="8043863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43263" y="2178050"/>
            <a:ext cx="1179512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243263" y="2178050"/>
            <a:ext cx="150812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 </a:t>
            </a:r>
            <a:r>
              <a:rPr lang="en-US" sz="1600" b="1" smtClean="0">
                <a:latin typeface="Tahoma" pitchFamily="34" charset="0"/>
              </a:rPr>
              <a:t>(cont)</a:t>
            </a:r>
            <a:endParaRPr lang="en-US" sz="4000" b="1" smtClean="0">
              <a:latin typeface="Tahoma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930BE6E-F24F-4033-92B7-896BFB42B6A2}" type="slidenum">
              <a:rPr lang="en-US" smtClean="0">
                <a:solidFill>
                  <a:schemeClr val="tx2"/>
                </a:solidFill>
              </a:rPr>
              <a:pPr/>
              <a:t>3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1219200"/>
            <a:ext cx="739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Clustering refers to grouping records, observations, or tasks into classes of similar objects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</a:rPr>
              <a:t>A Cluster is collection records similar to one another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</a:rPr>
              <a:t>Records in one cluster dissimilar to records in other clusters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</a:rPr>
              <a:t>Clustering is a unsupervised (undirected) data mining task; therefore, no target variable specified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</a:rPr>
              <a:t>Clustering algorithms segment records minimizing within-cluster variance and maximizing between cluster variation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 </a:t>
            </a:r>
            <a:r>
              <a:rPr lang="en-US" sz="1600" b="1" smtClean="0">
                <a:latin typeface="Tahoma" pitchFamily="34" charset="0"/>
              </a:rPr>
              <a:t>(cont)</a:t>
            </a:r>
            <a:endParaRPr lang="en-US" sz="4000" b="1" smtClean="0">
              <a:latin typeface="Tahoma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51CB3D9-C8A5-4232-A304-EFF4DC451A53}" type="slidenum">
              <a:rPr lang="en-US" smtClean="0">
                <a:solidFill>
                  <a:schemeClr val="tx2"/>
                </a:solidFill>
              </a:rPr>
              <a:pPr/>
              <a:t>4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1371600"/>
            <a:ext cx="739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Is placed in the exploratory category and seldom used in isolation because finding clusters in not often an end in itself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Many times clustering results are used for downstream data mining tasks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For example, a cluster number could be added to each record of dataset before doing a decision tree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lvl="1" eaLnBrk="1" hangingPunct="1"/>
            <a:endParaRPr lang="en-US" sz="2100" dirty="0" smtClean="0"/>
          </a:p>
          <a:p>
            <a:pPr lvl="1" eaLnBrk="1" hangingPunct="1"/>
            <a:endParaRPr lang="en-US" sz="2100" dirty="0" smtClean="0"/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51C8F8A-D72D-4AE5-9C69-A8885519073B}" type="slidenum">
              <a:rPr lang="en-US" smtClean="0">
                <a:solidFill>
                  <a:schemeClr val="tx2"/>
                </a:solidFill>
              </a:rPr>
              <a:pPr/>
              <a:t>5</a:t>
            </a:fld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22532" name="Picture 5" descr="470643 fg11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40100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228600" y="6172200"/>
            <a:ext cx="2590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chemeClr val="accent1"/>
                </a:solidFill>
              </a:rPr>
              <a:t>Graph from Berry &amp; </a:t>
            </a:r>
            <a:r>
              <a:rPr lang="en-US" sz="1200" dirty="0" err="1">
                <a:solidFill>
                  <a:schemeClr val="accent1"/>
                </a:solidFill>
              </a:rPr>
              <a:t>Linoff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lvl="1" eaLnBrk="1" hangingPunct="1"/>
            <a:endParaRPr lang="en-US" sz="2100" dirty="0" smtClean="0"/>
          </a:p>
          <a:p>
            <a:pPr lvl="1" eaLnBrk="1" hangingPunct="1"/>
            <a:endParaRPr lang="en-US" sz="2100" dirty="0" smtClean="0"/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8270D39-AB16-4509-AE50-DCF9385F51B6}" type="slidenum">
              <a:rPr lang="en-US" smtClean="0">
                <a:solidFill>
                  <a:schemeClr val="tx2"/>
                </a:solidFill>
              </a:rPr>
              <a:pPr/>
              <a:t>6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62000" y="1447800"/>
            <a:ext cx="739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k-means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Kohonen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Networks -- Self-Organizing Maps (SOM)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K-Means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DB8C26D-ADEF-4248-AD0F-1A35F9C904A6}" type="slidenum">
              <a:rPr lang="en-US" smtClean="0">
                <a:solidFill>
                  <a:schemeClr val="tx2"/>
                </a:solidFill>
              </a:rPr>
              <a:pPr/>
              <a:t>7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2000" y="1371600"/>
            <a:ext cx="7391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Cannot gloss over selection of K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No </a:t>
            </a:r>
            <a:r>
              <a:rPr lang="en-US" sz="2300" dirty="0" err="1">
                <a:solidFill>
                  <a:srgbClr val="000000"/>
                </a:solidFill>
                <a:latin typeface="Arial" charset="0"/>
              </a:rPr>
              <a:t>apriori</a:t>
            </a:r>
            <a:r>
              <a:rPr lang="en-US" sz="2300" dirty="0">
                <a:solidFill>
                  <a:srgbClr val="000000"/>
                </a:solidFill>
                <a:latin typeface="Arial" charset="0"/>
              </a:rPr>
              <a:t> reason for a particular K in many   cases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Thus, try several values of K and then evaluate the strength of the clusters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Average distance between records within clusters compared to the average distance between clusters or some other method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Sometimes, result is one giant central cluster with a number of small surrounding cluster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May identify fraud or defects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Measurement Issues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93841A1-6F3B-4E46-99B4-43B7A190467F}" type="slidenum">
              <a:rPr lang="en-US" smtClean="0">
                <a:solidFill>
                  <a:schemeClr val="tx2"/>
                </a:solidFill>
              </a:rPr>
              <a:pPr/>
              <a:t>8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600200" y="1219200"/>
            <a:ext cx="739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Convert numeric values into 0 to 1 range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Covert categorical values into numeric values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By default, some software transforms record set fields as groups of numeric fields between 0 and 1.0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 dirty="0">
                <a:solidFill>
                  <a:srgbClr val="000000"/>
                </a:solidFill>
                <a:latin typeface="Arial" charset="0"/>
              </a:rPr>
              <a:t>Some software sets the default weighting value for a flag field is the square root of 0.5 (approximately 0.707107) .  Values closer to 1.0 will weight set fields more heavily than numeric fields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300" dirty="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5"/>
          <p:cNvGrpSpPr>
            <a:grpSpLocks/>
          </p:cNvGrpSpPr>
          <p:nvPr/>
        </p:nvGrpSpPr>
        <p:grpSpPr bwMode="auto">
          <a:xfrm>
            <a:off x="1905000" y="1447800"/>
            <a:ext cx="5867400" cy="3124200"/>
            <a:chOff x="624" y="1169"/>
            <a:chExt cx="3600" cy="1728"/>
          </a:xfrm>
        </p:grpSpPr>
        <p:sp>
          <p:nvSpPr>
            <p:cNvPr id="26633" name="Rectangle 6"/>
            <p:cNvSpPr>
              <a:spLocks noChangeArrowheads="1"/>
            </p:cNvSpPr>
            <p:nvPr/>
          </p:nvSpPr>
          <p:spPr bwMode="auto">
            <a:xfrm>
              <a:off x="624" y="1169"/>
              <a:ext cx="3600" cy="172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7"/>
            <p:cNvSpPr>
              <a:spLocks/>
            </p:cNvSpPr>
            <p:nvPr/>
          </p:nvSpPr>
          <p:spPr bwMode="auto">
            <a:xfrm>
              <a:off x="768" y="1313"/>
              <a:ext cx="840" cy="804"/>
            </a:xfrm>
            <a:custGeom>
              <a:avLst/>
              <a:gdLst>
                <a:gd name="T0" fmla="*/ 0 w 2730"/>
                <a:gd name="T1" fmla="*/ 1 h 2580"/>
                <a:gd name="T2" fmla="*/ 0 w 2730"/>
                <a:gd name="T3" fmla="*/ 0 h 2580"/>
                <a:gd name="T4" fmla="*/ 0 w 2730"/>
                <a:gd name="T5" fmla="*/ 0 h 2580"/>
                <a:gd name="T6" fmla="*/ 0 w 2730"/>
                <a:gd name="T7" fmla="*/ 0 h 2580"/>
                <a:gd name="T8" fmla="*/ 1 w 2730"/>
                <a:gd name="T9" fmla="*/ 0 h 2580"/>
                <a:gd name="T10" fmla="*/ 1 w 2730"/>
                <a:gd name="T11" fmla="*/ 1 h 2580"/>
                <a:gd name="T12" fmla="*/ 1 w 2730"/>
                <a:gd name="T13" fmla="*/ 1 h 2580"/>
                <a:gd name="T14" fmla="*/ 0 w 2730"/>
                <a:gd name="T15" fmla="*/ 1 h 25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30"/>
                <a:gd name="T25" fmla="*/ 0 h 2580"/>
                <a:gd name="T26" fmla="*/ 2730 w 2730"/>
                <a:gd name="T27" fmla="*/ 2580 h 25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30" h="2580">
                  <a:moveTo>
                    <a:pt x="1200" y="2010"/>
                  </a:moveTo>
                  <a:cubicBezTo>
                    <a:pt x="900" y="1830"/>
                    <a:pt x="240" y="1710"/>
                    <a:pt x="120" y="1470"/>
                  </a:cubicBezTo>
                  <a:cubicBezTo>
                    <a:pt x="0" y="1230"/>
                    <a:pt x="240" y="810"/>
                    <a:pt x="480" y="570"/>
                  </a:cubicBezTo>
                  <a:cubicBezTo>
                    <a:pt x="720" y="330"/>
                    <a:pt x="1230" y="0"/>
                    <a:pt x="1560" y="30"/>
                  </a:cubicBezTo>
                  <a:cubicBezTo>
                    <a:pt x="1890" y="60"/>
                    <a:pt x="2280" y="450"/>
                    <a:pt x="2460" y="750"/>
                  </a:cubicBezTo>
                  <a:cubicBezTo>
                    <a:pt x="2640" y="1050"/>
                    <a:pt x="2730" y="1530"/>
                    <a:pt x="2640" y="1830"/>
                  </a:cubicBezTo>
                  <a:cubicBezTo>
                    <a:pt x="2550" y="2130"/>
                    <a:pt x="2160" y="2520"/>
                    <a:pt x="1920" y="2550"/>
                  </a:cubicBezTo>
                  <a:cubicBezTo>
                    <a:pt x="1680" y="2580"/>
                    <a:pt x="1500" y="2190"/>
                    <a:pt x="1200" y="201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8"/>
            <p:cNvSpPr>
              <a:spLocks/>
            </p:cNvSpPr>
            <p:nvPr/>
          </p:nvSpPr>
          <p:spPr bwMode="auto">
            <a:xfrm>
              <a:off x="2352" y="1313"/>
              <a:ext cx="936" cy="660"/>
            </a:xfrm>
            <a:custGeom>
              <a:avLst/>
              <a:gdLst>
                <a:gd name="T0" fmla="*/ 0 w 2520"/>
                <a:gd name="T1" fmla="*/ 0 h 1860"/>
                <a:gd name="T2" fmla="*/ 0 w 2520"/>
                <a:gd name="T3" fmla="*/ 1 h 1860"/>
                <a:gd name="T4" fmla="*/ 0 w 2520"/>
                <a:gd name="T5" fmla="*/ 1 h 1860"/>
                <a:gd name="T6" fmla="*/ 1 w 2520"/>
                <a:gd name="T7" fmla="*/ 1 h 1860"/>
                <a:gd name="T8" fmla="*/ 3 w 2520"/>
                <a:gd name="T9" fmla="*/ 0 h 1860"/>
                <a:gd name="T10" fmla="*/ 1 w 2520"/>
                <a:gd name="T11" fmla="*/ 0 h 1860"/>
                <a:gd name="T12" fmla="*/ 1 w 2520"/>
                <a:gd name="T13" fmla="*/ 0 h 1860"/>
                <a:gd name="T14" fmla="*/ 0 w 2520"/>
                <a:gd name="T15" fmla="*/ 0 h 18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20"/>
                <a:gd name="T25" fmla="*/ 0 h 1860"/>
                <a:gd name="T26" fmla="*/ 2520 w 2520"/>
                <a:gd name="T27" fmla="*/ 1860 h 18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20" h="1860">
                  <a:moveTo>
                    <a:pt x="540" y="390"/>
                  </a:moveTo>
                  <a:cubicBezTo>
                    <a:pt x="390" y="600"/>
                    <a:pt x="0" y="1050"/>
                    <a:pt x="0" y="1290"/>
                  </a:cubicBezTo>
                  <a:cubicBezTo>
                    <a:pt x="0" y="1530"/>
                    <a:pt x="300" y="1800"/>
                    <a:pt x="540" y="1830"/>
                  </a:cubicBezTo>
                  <a:cubicBezTo>
                    <a:pt x="780" y="1860"/>
                    <a:pt x="1110" y="1680"/>
                    <a:pt x="1440" y="1470"/>
                  </a:cubicBezTo>
                  <a:cubicBezTo>
                    <a:pt x="1770" y="1260"/>
                    <a:pt x="2520" y="780"/>
                    <a:pt x="2520" y="570"/>
                  </a:cubicBezTo>
                  <a:cubicBezTo>
                    <a:pt x="2520" y="360"/>
                    <a:pt x="1710" y="300"/>
                    <a:pt x="1440" y="210"/>
                  </a:cubicBezTo>
                  <a:cubicBezTo>
                    <a:pt x="1170" y="120"/>
                    <a:pt x="1050" y="0"/>
                    <a:pt x="900" y="30"/>
                  </a:cubicBezTo>
                  <a:cubicBezTo>
                    <a:pt x="750" y="60"/>
                    <a:pt x="690" y="180"/>
                    <a:pt x="540" y="39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9"/>
            <p:cNvSpPr>
              <a:spLocks/>
            </p:cNvSpPr>
            <p:nvPr/>
          </p:nvSpPr>
          <p:spPr bwMode="auto">
            <a:xfrm>
              <a:off x="1632" y="2177"/>
              <a:ext cx="816" cy="672"/>
            </a:xfrm>
            <a:custGeom>
              <a:avLst/>
              <a:gdLst>
                <a:gd name="T0" fmla="*/ 0 w 2760"/>
                <a:gd name="T1" fmla="*/ 0 h 1920"/>
                <a:gd name="T2" fmla="*/ 0 w 2760"/>
                <a:gd name="T3" fmla="*/ 0 h 1920"/>
                <a:gd name="T4" fmla="*/ 0 w 2760"/>
                <a:gd name="T5" fmla="*/ 0 h 1920"/>
                <a:gd name="T6" fmla="*/ 1 w 2760"/>
                <a:gd name="T7" fmla="*/ 1 h 1920"/>
                <a:gd name="T8" fmla="*/ 0 w 2760"/>
                <a:gd name="T9" fmla="*/ 1 h 1920"/>
                <a:gd name="T10" fmla="*/ 0 w 2760"/>
                <a:gd name="T11" fmla="*/ 1 h 1920"/>
                <a:gd name="T12" fmla="*/ 0 w 2760"/>
                <a:gd name="T13" fmla="*/ 1 h 1920"/>
                <a:gd name="T14" fmla="*/ 0 w 2760"/>
                <a:gd name="T15" fmla="*/ 0 h 19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60"/>
                <a:gd name="T25" fmla="*/ 0 h 1920"/>
                <a:gd name="T26" fmla="*/ 2760 w 2760"/>
                <a:gd name="T27" fmla="*/ 1920 h 19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60" h="1920">
                  <a:moveTo>
                    <a:pt x="540" y="780"/>
                  </a:moveTo>
                  <a:cubicBezTo>
                    <a:pt x="750" y="600"/>
                    <a:pt x="960" y="120"/>
                    <a:pt x="1260" y="60"/>
                  </a:cubicBezTo>
                  <a:cubicBezTo>
                    <a:pt x="1560" y="0"/>
                    <a:pt x="2100" y="150"/>
                    <a:pt x="2340" y="420"/>
                  </a:cubicBezTo>
                  <a:cubicBezTo>
                    <a:pt x="2580" y="690"/>
                    <a:pt x="2760" y="1440"/>
                    <a:pt x="2700" y="1680"/>
                  </a:cubicBezTo>
                  <a:cubicBezTo>
                    <a:pt x="2640" y="1920"/>
                    <a:pt x="2340" y="1860"/>
                    <a:pt x="1980" y="1860"/>
                  </a:cubicBezTo>
                  <a:cubicBezTo>
                    <a:pt x="1620" y="1860"/>
                    <a:pt x="870" y="1800"/>
                    <a:pt x="540" y="1680"/>
                  </a:cubicBezTo>
                  <a:cubicBezTo>
                    <a:pt x="210" y="1560"/>
                    <a:pt x="0" y="1290"/>
                    <a:pt x="0" y="1140"/>
                  </a:cubicBezTo>
                  <a:cubicBezTo>
                    <a:pt x="0" y="990"/>
                    <a:pt x="330" y="960"/>
                    <a:pt x="540" y="78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Line 10"/>
            <p:cNvSpPr>
              <a:spLocks noChangeShapeType="1"/>
            </p:cNvSpPr>
            <p:nvPr/>
          </p:nvSpPr>
          <p:spPr bwMode="auto">
            <a:xfrm flipV="1">
              <a:off x="1272" y="1385"/>
              <a:ext cx="72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Line 11"/>
            <p:cNvSpPr>
              <a:spLocks noChangeShapeType="1"/>
            </p:cNvSpPr>
            <p:nvPr/>
          </p:nvSpPr>
          <p:spPr bwMode="auto">
            <a:xfrm>
              <a:off x="1272" y="1673"/>
              <a:ext cx="144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Line 12"/>
            <p:cNvSpPr>
              <a:spLocks noChangeShapeType="1"/>
            </p:cNvSpPr>
            <p:nvPr/>
          </p:nvSpPr>
          <p:spPr bwMode="auto">
            <a:xfrm flipH="1">
              <a:off x="840" y="1673"/>
              <a:ext cx="360" cy="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Line 13"/>
            <p:cNvSpPr>
              <a:spLocks noChangeShapeType="1"/>
            </p:cNvSpPr>
            <p:nvPr/>
          </p:nvSpPr>
          <p:spPr bwMode="auto">
            <a:xfrm>
              <a:off x="2136" y="2537"/>
              <a:ext cx="216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Line 14"/>
            <p:cNvSpPr>
              <a:spLocks noChangeShapeType="1"/>
            </p:cNvSpPr>
            <p:nvPr/>
          </p:nvSpPr>
          <p:spPr bwMode="auto">
            <a:xfrm flipH="1">
              <a:off x="1704" y="2537"/>
              <a:ext cx="288" cy="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15"/>
            <p:cNvSpPr>
              <a:spLocks noChangeShapeType="1"/>
            </p:cNvSpPr>
            <p:nvPr/>
          </p:nvSpPr>
          <p:spPr bwMode="auto">
            <a:xfrm flipH="1" flipV="1">
              <a:off x="1992" y="2249"/>
              <a:ext cx="72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Line 16"/>
            <p:cNvSpPr>
              <a:spLocks noChangeShapeType="1"/>
            </p:cNvSpPr>
            <p:nvPr/>
          </p:nvSpPr>
          <p:spPr bwMode="auto">
            <a:xfrm flipH="1">
              <a:off x="2640" y="1673"/>
              <a:ext cx="72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Line 17"/>
            <p:cNvSpPr>
              <a:spLocks noChangeShapeType="1"/>
            </p:cNvSpPr>
            <p:nvPr/>
          </p:nvSpPr>
          <p:spPr bwMode="auto">
            <a:xfrm flipV="1">
              <a:off x="2784" y="1529"/>
              <a:ext cx="432" cy="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8"/>
            <p:cNvSpPr>
              <a:spLocks noChangeShapeType="1"/>
            </p:cNvSpPr>
            <p:nvPr/>
          </p:nvSpPr>
          <p:spPr bwMode="auto">
            <a:xfrm flipH="1" flipV="1">
              <a:off x="2712" y="1385"/>
              <a:ext cx="0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9"/>
            <p:cNvSpPr>
              <a:spLocks noChangeShapeType="1"/>
            </p:cNvSpPr>
            <p:nvPr/>
          </p:nvSpPr>
          <p:spPr bwMode="auto">
            <a:xfrm flipH="1">
              <a:off x="2064" y="1673"/>
              <a:ext cx="648" cy="864"/>
            </a:xfrm>
            <a:prstGeom prst="line">
              <a:avLst/>
            </a:prstGeom>
            <a:noFill/>
            <a:ln w="28575">
              <a:solidFill>
                <a:srgbClr val="FF7C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20"/>
            <p:cNvSpPr>
              <a:spLocks noChangeShapeType="1"/>
            </p:cNvSpPr>
            <p:nvPr/>
          </p:nvSpPr>
          <p:spPr bwMode="auto">
            <a:xfrm flipH="1">
              <a:off x="1272" y="1625"/>
              <a:ext cx="1392" cy="48"/>
            </a:xfrm>
            <a:prstGeom prst="line">
              <a:avLst/>
            </a:prstGeom>
            <a:noFill/>
            <a:ln w="28575">
              <a:solidFill>
                <a:srgbClr val="FF7C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21"/>
            <p:cNvSpPr>
              <a:spLocks noChangeShapeType="1"/>
            </p:cNvSpPr>
            <p:nvPr/>
          </p:nvSpPr>
          <p:spPr bwMode="auto">
            <a:xfrm>
              <a:off x="1272" y="1745"/>
              <a:ext cx="720" cy="720"/>
            </a:xfrm>
            <a:prstGeom prst="line">
              <a:avLst/>
            </a:prstGeom>
            <a:noFill/>
            <a:ln w="28575">
              <a:solidFill>
                <a:srgbClr val="FF7C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Text Box 22"/>
            <p:cNvSpPr txBox="1">
              <a:spLocks noChangeArrowheads="1"/>
            </p:cNvSpPr>
            <p:nvPr/>
          </p:nvSpPr>
          <p:spPr bwMode="auto">
            <a:xfrm>
              <a:off x="2496" y="2249"/>
              <a:ext cx="1368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000" b="1"/>
                <a:t>Between-cluster variation: </a:t>
              </a:r>
            </a:p>
            <a:p>
              <a:endParaRPr lang="en-US" sz="1000" b="1"/>
            </a:p>
            <a:p>
              <a:r>
                <a:rPr lang="en-US" sz="1000" b="1"/>
                <a:t>Within-cluster variation: </a:t>
              </a:r>
              <a:endParaRPr lang="en-US" sz="2000"/>
            </a:p>
          </p:txBody>
        </p:sp>
        <p:sp>
          <p:nvSpPr>
            <p:cNvPr id="26650" name="Line 23"/>
            <p:cNvSpPr>
              <a:spLocks noChangeShapeType="1"/>
            </p:cNvSpPr>
            <p:nvPr/>
          </p:nvSpPr>
          <p:spPr bwMode="auto">
            <a:xfrm>
              <a:off x="3744" y="2321"/>
              <a:ext cx="288" cy="0"/>
            </a:xfrm>
            <a:prstGeom prst="line">
              <a:avLst/>
            </a:prstGeom>
            <a:noFill/>
            <a:ln w="28575">
              <a:solidFill>
                <a:srgbClr val="FF7C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1" name="Line 24"/>
            <p:cNvSpPr>
              <a:spLocks noChangeShapeType="1"/>
            </p:cNvSpPr>
            <p:nvPr/>
          </p:nvSpPr>
          <p:spPr bwMode="auto">
            <a:xfrm>
              <a:off x="3744" y="2537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ahoma" pitchFamily="34" charset="0"/>
              </a:rPr>
              <a:t>Clustering Illustrated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1">
                <a:alpha val="50195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lvl="1" eaLnBrk="1" hangingPunct="1"/>
            <a:endParaRPr lang="en-US" sz="2100" smtClean="0"/>
          </a:p>
          <a:p>
            <a:pPr lvl="1" eaLnBrk="1" hangingPunct="1"/>
            <a:endParaRPr lang="en-US" sz="2100" smtClean="0"/>
          </a:p>
        </p:txBody>
      </p:sp>
      <p:sp>
        <p:nvSpPr>
          <p:cNvPr id="26632" name="Footer Placeholder 2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Hosted by the University of Arkansas</a:t>
            </a:r>
          </a:p>
        </p:txBody>
      </p:sp>
      <p:sp>
        <p:nvSpPr>
          <p:cNvPr id="26631" name="Slide Number Placeholder 2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AF8B09F-5B33-4336-9FFA-8FECCEB0F824}" type="slidenum">
              <a:rPr lang="en-US" smtClean="0">
                <a:solidFill>
                  <a:schemeClr val="tx2"/>
                </a:solidFill>
              </a:rPr>
              <a:pPr/>
              <a:t>9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600200" y="1219200"/>
            <a:ext cx="739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None/>
            </a:pPr>
            <a:endParaRPr lang="en-US" sz="2300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r>
              <a:rPr lang="en-US" sz="2300">
                <a:solidFill>
                  <a:srgbClr val="000000"/>
                </a:solidFill>
                <a:latin typeface="Arial" charset="0"/>
              </a:rPr>
              <a:t>Emphasis on clustering is similarity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104270"/>
              </a:buClr>
              <a:buFont typeface="Wingdings 2" pitchFamily="18" charset="2"/>
              <a:buBlip>
                <a:blip r:embed="rId3"/>
              </a:buBlip>
            </a:pPr>
            <a:endParaRPr lang="en-US" sz="2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0" name="Text Box 25"/>
          <p:cNvSpPr txBox="1">
            <a:spLocks noChangeArrowheads="1"/>
          </p:cNvSpPr>
          <p:nvPr/>
        </p:nvSpPr>
        <p:spPr bwMode="auto">
          <a:xfrm>
            <a:off x="228600" y="6324600"/>
            <a:ext cx="2590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Adapted from Larose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Prepared by David Douglas,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1955</Words>
  <Application>Microsoft Office PowerPoint</Application>
  <PresentationFormat>On-screen Show (4:3)</PresentationFormat>
  <Paragraphs>455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Aspect</vt:lpstr>
      <vt:lpstr>Equation</vt:lpstr>
      <vt:lpstr>Data Mining Concepts</vt:lpstr>
      <vt:lpstr>Clustering</vt:lpstr>
      <vt:lpstr>Clustering (cont)</vt:lpstr>
      <vt:lpstr>Clustering (cont)</vt:lpstr>
      <vt:lpstr>Clustering Example</vt:lpstr>
      <vt:lpstr>Clustering </vt:lpstr>
      <vt:lpstr>K-Means </vt:lpstr>
      <vt:lpstr>Measurement Issues </vt:lpstr>
      <vt:lpstr>Clustering Illustrated</vt:lpstr>
      <vt:lpstr>K-means Algorithm</vt:lpstr>
      <vt:lpstr>Numeric Example</vt:lpstr>
      <vt:lpstr>Numeric Example (cont)</vt:lpstr>
      <vt:lpstr>Numeric Example (cont)</vt:lpstr>
      <vt:lpstr>Numeric Example (cont)</vt:lpstr>
      <vt:lpstr>Numeric Example (cont)</vt:lpstr>
      <vt:lpstr>K-Means </vt:lpstr>
      <vt:lpstr>Kohonen SOM(Self Organizing Maps)</vt:lpstr>
      <vt:lpstr>Kohonen SOM(CONT)</vt:lpstr>
      <vt:lpstr>SOM(cont) </vt:lpstr>
      <vt:lpstr>SOM(cont) </vt:lpstr>
      <vt:lpstr>SOM(cont) </vt:lpstr>
      <vt:lpstr>Kohonen Network Algorithm (Fausett) </vt:lpstr>
      <vt:lpstr>Kohonen Network Algorithm (Fausett) </vt:lpstr>
      <vt:lpstr>Example</vt:lpstr>
      <vt:lpstr>Example (cont)</vt:lpstr>
      <vt:lpstr>Example (cont)</vt:lpstr>
      <vt:lpstr>Example (cont)</vt:lpstr>
      <vt:lpstr>Example (cont)</vt:lpstr>
      <vt:lpstr>Clustering Lessons Learned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Concepts</dc:title>
  <dc:creator>jkreie</dc:creator>
  <cp:lastModifiedBy>Michael Gibbs</cp:lastModifiedBy>
  <cp:revision>105</cp:revision>
  <dcterms:created xsi:type="dcterms:W3CDTF">2010-06-28T16:51:40Z</dcterms:created>
  <dcterms:modified xsi:type="dcterms:W3CDTF">2011-12-20T20:51:49Z</dcterms:modified>
</cp:coreProperties>
</file>