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76"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4" r:id="rId17"/>
    <p:sldId id="295" r:id="rId18"/>
    <p:sldId id="296" r:id="rId19"/>
    <p:sldId id="298" r:id="rId20"/>
    <p:sldId id="297" r:id="rId21"/>
    <p:sldId id="307" r:id="rId22"/>
    <p:sldId id="300" r:id="rId23"/>
    <p:sldId id="301" r:id="rId24"/>
    <p:sldId id="302" r:id="rId25"/>
    <p:sldId id="303" r:id="rId26"/>
    <p:sldId id="304" r:id="rId27"/>
    <p:sldId id="305" r:id="rId28"/>
    <p:sldId id="30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p:scale>
          <a:sx n="114" d="100"/>
          <a:sy n="114" d="100"/>
        </p:scale>
        <p:origin x="-1554"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4/4/2012</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
        <p:nvSpPr>
          <p:cNvPr id="7" name="Footer Placeholder 4"/>
          <p:cNvSpPr txBox="1">
            <a:spLocks/>
          </p:cNvSpPr>
          <p:nvPr/>
        </p:nvSpPr>
        <p:spPr>
          <a:xfrm>
            <a:off x="381000" y="81916"/>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extLst>
      <p:ext uri="{BB962C8B-B14F-4D97-AF65-F5344CB8AC3E}">
        <p14:creationId xmlns:p14="http://schemas.microsoft.com/office/powerpoint/2010/main" val="188810605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4/4/2012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extLst>
      <p:ext uri="{BB962C8B-B14F-4D97-AF65-F5344CB8AC3E}">
        <p14:creationId xmlns:p14="http://schemas.microsoft.com/office/powerpoint/2010/main" val="187735489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a:xfrm>
            <a:off x="0" y="8685213"/>
            <a:ext cx="2971800" cy="45720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279CC442-858C-45C7-BAA9-23E365CE5811}"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479AA4A4-F7C5-4987-95E7-DA87336850DD}"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B8450C2C-0F22-4E4A-9AE9-E21510F9438A}"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2E126D52-9AB5-4632-AC91-A8EDD0436C30}"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EB348859-4381-444E-89FF-77CE5CCE1BE4}"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8F4A91B7-D541-4DAB-BBA3-ACDD0009D58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86ED39DE-8DAE-4B5B-B09A-7B191511C424}"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02C58860-2BF0-4FCC-91F1-03FE80E7D56D}"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46ABCA91-114E-4970-B014-C652E898635A}"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D7BF8A5-2D66-4DD1-8FA2-7810041402B9}"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8733D565-FE5B-4C57-82BB-207286F415A0}"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AAD0D6D3-1421-43F1-886F-6D3B2143AC29}"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238AEE2F-4DDB-4241-ADFE-09DFAD5C60F2}"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F15BC73C-5962-4831-91BA-226F904EB5B7}"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1DDF70A0-D78F-47E6-B66C-E05DACE0CD41}"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D0086D92-6B90-4D2D-BE06-6C37A51A7FE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D41941DE-9A01-49A5-8163-208F80FC170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13"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14"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
        <p:nvSpPr>
          <p:cNvPr id="9" name="Footer Placeholder 4"/>
          <p:cNvSpPr txBox="1">
            <a:spLocks/>
          </p:cNvSpPr>
          <p:nvPr userDrawn="1"/>
        </p:nvSpPr>
        <p:spPr>
          <a:xfrm>
            <a:off x="381000" y="81916"/>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09600" y="6492875"/>
            <a:ext cx="4114800" cy="365125"/>
          </a:xfrm>
          <a:prstGeom prst="rect">
            <a:avLst/>
          </a:prstGeom>
        </p:spPr>
        <p:txBody>
          <a:bodyPr/>
          <a:lstStyle>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334000" y="6492875"/>
            <a:ext cx="3014328" cy="365125"/>
          </a:xfrm>
          <a:prstGeom prst="rect">
            <a:avLst/>
          </a:prstGeom>
        </p:spPr>
        <p:txBody>
          <a:bodyPr/>
          <a:lstStyle>
            <a:lvl1pPr>
              <a:defRPr/>
            </a:lvl1pPr>
            <a:extLst/>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09600" y="6492875"/>
            <a:ext cx="3886200" cy="365125"/>
          </a:xfrm>
          <a:prstGeom prst="rect">
            <a:avLst/>
          </a:prstGeom>
        </p:spPr>
        <p:txBody>
          <a:bodyPr/>
          <a:lstStyle>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4953000" y="6458620"/>
            <a:ext cx="3395328" cy="365125"/>
          </a:xfrm>
          <a:prstGeom prst="rect">
            <a:avLst/>
          </a:prstGeom>
        </p:spPr>
        <p:txBody>
          <a:bodyPr/>
          <a:lstStyle>
            <a:lvl1pPr>
              <a:defRPr/>
            </a:lvl1pPr>
            <a:extLst/>
          </a:lstStyle>
          <a:p>
            <a:r>
              <a:rPr lang="en-US" dirty="0" smtClean="0"/>
              <a:t>Hosted by University of Arkansas</a:t>
            </a:r>
            <a:endParaRPr lang="en-US" dirty="0"/>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2" name="Date Placeholder 11"/>
          <p:cNvSpPr>
            <a:spLocks noGrp="1"/>
          </p:cNvSpPr>
          <p:nvPr>
            <p:ph type="dt" sz="half" idx="10"/>
          </p:nvPr>
        </p:nvSpPr>
        <p:spPr>
          <a:xfrm>
            <a:off x="1676400" y="6553200"/>
            <a:ext cx="3852528" cy="304800"/>
          </a:xfrm>
          <a:prstGeom prst="rect">
            <a:avLst/>
          </a:prstGeom>
        </p:spPr>
        <p:txBody>
          <a:bodyPr/>
          <a:lstStyle/>
          <a:p>
            <a:r>
              <a:rPr lang="en-US" dirty="0" smtClean="0"/>
              <a:t>Prepared by David Douglas, University of Arkansas</a:t>
            </a:r>
            <a:endParaRPr lang="en-US" dirty="0"/>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
        <p:nvSpPr>
          <p:cNvPr id="15" name="Footer Placeholder 14"/>
          <p:cNvSpPr>
            <a:spLocks noGrp="1"/>
          </p:cNvSpPr>
          <p:nvPr>
            <p:ph type="ftr" sz="quarter" idx="12"/>
          </p:nvPr>
        </p:nvSpPr>
        <p:spPr>
          <a:xfrm>
            <a:off x="5715000" y="6553200"/>
            <a:ext cx="2633328" cy="304800"/>
          </a:xfrm>
          <a:prstGeom prst="rect">
            <a:avLst/>
          </a:prstGeom>
        </p:spPr>
        <p:txBody>
          <a:bodyPr/>
          <a:lstStyle>
            <a:lvl1pPr>
              <a:defRPr/>
            </a:lvl1pPr>
          </a:lstStyle>
          <a:p>
            <a:r>
              <a:rPr lang="en-US" dirty="0" smtClean="0"/>
              <a:t>IBM SPSS Modeler 14.2</a:t>
            </a:r>
            <a:endParaRPr lang="en-US" dirty="0"/>
          </a:p>
        </p:txBody>
      </p:sp>
      <p:sp>
        <p:nvSpPr>
          <p:cNvPr id="8" name="Footer Placeholder 4"/>
          <p:cNvSpPr txBox="1">
            <a:spLocks/>
          </p:cNvSpPr>
          <p:nvPr userDrawn="1"/>
        </p:nvSpPr>
        <p:spPr>
          <a:xfrm>
            <a:off x="381000" y="81916"/>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Date Placeholder 3"/>
          <p:cNvSpPr>
            <a:spLocks noGrp="1"/>
          </p:cNvSpPr>
          <p:nvPr>
            <p:ph type="dt" sz="half" idx="10"/>
          </p:nvPr>
        </p:nvSpPr>
        <p:spPr>
          <a:xfrm>
            <a:off x="1676400" y="6553200"/>
            <a:ext cx="4081128" cy="212725"/>
          </a:xfrm>
        </p:spPr>
        <p:txBody>
          <a:bodyPr/>
          <a:lstStyle>
            <a:lvl1pPr>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11"/>
          </p:nvPr>
        </p:nvSpPr>
        <p:spPr>
          <a:xfrm>
            <a:off x="5824872" y="6553200"/>
            <a:ext cx="2557128" cy="212725"/>
          </a:xfrm>
        </p:spPr>
        <p:txBody>
          <a:bodyPr/>
          <a:lstStyle>
            <a:lvl1pPr>
              <a:defRPr b="1"/>
            </a:lvl1pPr>
            <a:extLst/>
          </a:lstStyle>
          <a:p>
            <a:r>
              <a:rPr lang="en-US" dirty="0" smtClean="0"/>
              <a:t>Hosted by University of Arkansas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10" name="Date Placeholder 3"/>
          <p:cNvSpPr>
            <a:spLocks noGrp="1"/>
          </p:cNvSpPr>
          <p:nvPr>
            <p:ph type="dt" sz="half" idx="10"/>
          </p:nvPr>
        </p:nvSpPr>
        <p:spPr>
          <a:xfrm>
            <a:off x="1676400" y="6553200"/>
            <a:ext cx="4081128" cy="212725"/>
          </a:xfrm>
        </p:spPr>
        <p:txBody>
          <a:bodyPr/>
          <a:lstStyle>
            <a:lvl1pPr>
              <a:defRPr/>
            </a:lvl1pPr>
            <a:extLst/>
          </a:lstStyle>
          <a:p>
            <a:r>
              <a:rPr lang="en-US" dirty="0" smtClean="0"/>
              <a:t>Prepared by David Douglas, University of Arkansas</a:t>
            </a:r>
            <a:endParaRPr lang="en-US" dirty="0"/>
          </a:p>
        </p:txBody>
      </p:sp>
      <p:sp>
        <p:nvSpPr>
          <p:cNvPr id="11" name="Footer Placeholder 4"/>
          <p:cNvSpPr>
            <a:spLocks noGrp="1"/>
          </p:cNvSpPr>
          <p:nvPr>
            <p:ph type="ftr" sz="quarter" idx="11"/>
          </p:nvPr>
        </p:nvSpPr>
        <p:spPr>
          <a:xfrm>
            <a:off x="5824872" y="6553200"/>
            <a:ext cx="2557128" cy="212725"/>
          </a:xfrm>
        </p:spPr>
        <p:txBody>
          <a:bodyPr/>
          <a:lstStyle>
            <a:lvl1pPr>
              <a:defRPr b="1"/>
            </a:lvl1pPr>
            <a:extLst/>
          </a:lstStyle>
          <a:p>
            <a:r>
              <a:rPr lang="en-US" dirty="0" smtClean="0"/>
              <a:t>Hosted by University of Arkansas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Date Placeholder 3"/>
          <p:cNvSpPr>
            <a:spLocks noGrp="1"/>
          </p:cNvSpPr>
          <p:nvPr>
            <p:ph type="dt" sz="half" idx="10"/>
          </p:nvPr>
        </p:nvSpPr>
        <p:spPr>
          <a:xfrm>
            <a:off x="1676400" y="6553200"/>
            <a:ext cx="4081128" cy="212725"/>
          </a:xfrm>
        </p:spPr>
        <p:txBody>
          <a:bodyPr/>
          <a:lstStyle>
            <a:lvl1pPr>
              <a:defRPr/>
            </a:lvl1pPr>
            <a:extLst/>
          </a:lstStyle>
          <a:p>
            <a:r>
              <a:rPr lang="en-US" dirty="0" smtClean="0"/>
              <a:t>Prepared by David Douglas, University of Arkansas</a:t>
            </a:r>
            <a:endParaRPr lang="en-US" dirty="0"/>
          </a:p>
        </p:txBody>
      </p:sp>
      <p:sp>
        <p:nvSpPr>
          <p:cNvPr id="7" name="Footer Placeholder 4"/>
          <p:cNvSpPr>
            <a:spLocks noGrp="1"/>
          </p:cNvSpPr>
          <p:nvPr>
            <p:ph type="ftr" sz="quarter" idx="11"/>
          </p:nvPr>
        </p:nvSpPr>
        <p:spPr>
          <a:xfrm>
            <a:off x="5824872" y="6553200"/>
            <a:ext cx="2557128" cy="212725"/>
          </a:xfrm>
        </p:spPr>
        <p:txBody>
          <a:bodyPr/>
          <a:lstStyle>
            <a:lvl1pPr>
              <a:defRPr b="1"/>
            </a:lvl1pPr>
            <a:extLst/>
          </a:lstStyle>
          <a:p>
            <a:r>
              <a:rPr lang="en-US" dirty="0" smtClean="0"/>
              <a:t>Hosted by University of Arkansas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a:xfrm>
            <a:off x="762000" y="6536489"/>
            <a:ext cx="3505200" cy="365125"/>
          </a:xfrm>
          <a:prstGeom prst="rect">
            <a:avLst/>
          </a:prstGeom>
        </p:spPr>
        <p:txBody>
          <a:bodyPr/>
          <a:lstStyle>
            <a:extLst/>
          </a:lstStyle>
          <a:p>
            <a:r>
              <a:rPr lang="en-US" dirty="0" smtClean="0"/>
              <a:t>Prepared by David Douglas, University of Arkansas</a:t>
            </a:r>
            <a:endParaRPr lang="en-US" dirty="0"/>
          </a:p>
        </p:txBody>
      </p:sp>
      <p:sp>
        <p:nvSpPr>
          <p:cNvPr id="3" name="Footer Placeholder 2"/>
          <p:cNvSpPr>
            <a:spLocks noGrp="1"/>
          </p:cNvSpPr>
          <p:nvPr>
            <p:ph type="ftr" sz="quarter" idx="11"/>
          </p:nvPr>
        </p:nvSpPr>
        <p:spPr>
          <a:xfrm>
            <a:off x="5486400" y="6534392"/>
            <a:ext cx="2744373" cy="365125"/>
          </a:xfrm>
          <a:prstGeom prst="rect">
            <a:avLst/>
          </a:prstGeom>
        </p:spPr>
        <p:txBody>
          <a:bodyPr/>
          <a:lstStyle>
            <a:lvl1pPr>
              <a:defRPr/>
            </a:lvl1pPr>
            <a:extLst/>
          </a:lstStyle>
          <a:p>
            <a:r>
              <a:rPr lang="en-US" dirty="0" smtClean="0"/>
              <a:t>Hosted by University of Arkansas</a:t>
            </a:r>
            <a:endParaRPr lang="en-US" dirty="0"/>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Footer Placeholder 4"/>
          <p:cNvSpPr txBox="1">
            <a:spLocks/>
          </p:cNvSpPr>
          <p:nvPr userDrawn="1"/>
        </p:nvSpPr>
        <p:spPr>
          <a:xfrm>
            <a:off x="381000" y="81916"/>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762000" y="6492875"/>
            <a:ext cx="3810000" cy="365125"/>
          </a:xfrm>
          <a:prstGeom prst="rect">
            <a:avLst/>
          </a:prstGeom>
        </p:spPr>
        <p:txBody>
          <a:bodyPr/>
          <a:lstStyle>
            <a:extLst/>
          </a:lstStyle>
          <a:p>
            <a:r>
              <a:rPr lang="en-US" dirty="0" smtClean="0"/>
              <a:t>Prepared by David Douglas, University of Arkansas</a:t>
            </a:r>
            <a:endParaRPr lang="en-US" dirty="0"/>
          </a:p>
        </p:txBody>
      </p:sp>
      <p:sp>
        <p:nvSpPr>
          <p:cNvPr id="6" name="Footer Placeholder 5"/>
          <p:cNvSpPr>
            <a:spLocks noGrp="1"/>
          </p:cNvSpPr>
          <p:nvPr>
            <p:ph type="ftr" sz="quarter" idx="11"/>
          </p:nvPr>
        </p:nvSpPr>
        <p:spPr>
          <a:xfrm>
            <a:off x="5638800" y="6492875"/>
            <a:ext cx="2709528" cy="365125"/>
          </a:xfrm>
          <a:prstGeom prst="rect">
            <a:avLst/>
          </a:prstGeom>
        </p:spPr>
        <p:txBody>
          <a:bodyPr/>
          <a:lstStyle>
            <a:lvl1pPr>
              <a:defRPr/>
            </a:lvl1pPr>
            <a:extLst/>
          </a:lstStyle>
          <a:p>
            <a:r>
              <a:rPr lang="en-US" dirty="0" smtClean="0"/>
              <a:t>Hosted by University of Arkansas</a:t>
            </a:r>
            <a:endParaRPr lang="en-US" dirty="0"/>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799" y="533400"/>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81000" y="6492875"/>
            <a:ext cx="4038600" cy="365125"/>
          </a:xfrm>
          <a:prstGeom prst="rect">
            <a:avLst/>
          </a:prstGeom>
        </p:spPr>
        <p:txBody>
          <a:bodyPr/>
          <a:lstStyle>
            <a:extLst/>
          </a:lstStyle>
          <a:p>
            <a:r>
              <a:rPr lang="en-US" dirty="0" smtClean="0"/>
              <a:t>Prepared by David Douglas, University of Arkansas</a:t>
            </a:r>
            <a:endParaRPr lang="en-US" dirty="0"/>
          </a:p>
        </p:txBody>
      </p:sp>
      <p:sp>
        <p:nvSpPr>
          <p:cNvPr id="6" name="Footer Placeholder 5"/>
          <p:cNvSpPr>
            <a:spLocks noGrp="1"/>
          </p:cNvSpPr>
          <p:nvPr>
            <p:ph type="ftr" sz="quarter" idx="11"/>
          </p:nvPr>
        </p:nvSpPr>
        <p:spPr>
          <a:xfrm>
            <a:off x="5105400" y="6492875"/>
            <a:ext cx="3319128" cy="365125"/>
          </a:xfrm>
          <a:prstGeom prst="rect">
            <a:avLst/>
          </a:prstGeom>
        </p:spPr>
        <p:txBody>
          <a:bodyPr/>
          <a:lstStyle>
            <a:lvl1pPr>
              <a:defRPr/>
            </a:lvl1pPr>
            <a:extLst/>
          </a:lstStyle>
          <a:p>
            <a:r>
              <a:rPr lang="en-US" dirty="0" smtClean="0"/>
              <a:t>Hosted by University of Arkansas</a:t>
            </a:r>
            <a:endParaRPr lang="en-US" dirty="0"/>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
        <p:nvSpPr>
          <p:cNvPr id="10" name="Footer Placeholder 4"/>
          <p:cNvSpPr txBox="1">
            <a:spLocks/>
          </p:cNvSpPr>
          <p:nvPr userDrawn="1"/>
        </p:nvSpPr>
        <p:spPr>
          <a:xfrm>
            <a:off x="381000" y="81916"/>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7" name="Rounded Rectangle 6"/>
          <p:cNvSpPr/>
          <p:nvPr/>
        </p:nvSpPr>
        <p:spPr>
          <a:xfrm>
            <a:off x="304799" y="301221"/>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8" name="Date Placeholder 3"/>
          <p:cNvSpPr>
            <a:spLocks noGrp="1"/>
          </p:cNvSpPr>
          <p:nvPr>
            <p:ph type="dt" sz="half" idx="2"/>
          </p:nvPr>
        </p:nvSpPr>
        <p:spPr>
          <a:xfrm>
            <a:off x="83820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3"/>
          </p:nvPr>
        </p:nvSpPr>
        <p:spPr>
          <a:xfrm>
            <a:off x="5410200" y="6553200"/>
            <a:ext cx="2971800" cy="212725"/>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
        <p:nvSpPr>
          <p:cNvPr id="10" name="Rectangle 9"/>
          <p:cNvSpPr/>
          <p:nvPr userDrawn="1"/>
        </p:nvSpPr>
        <p:spPr>
          <a:xfrm>
            <a:off x="381000" y="27801"/>
            <a:ext cx="2206053"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Data Mining Concepts</a:t>
            </a:r>
            <a:endParaRPr lang="en-US" sz="4000" dirty="0"/>
          </a:p>
        </p:txBody>
      </p:sp>
      <p:sp>
        <p:nvSpPr>
          <p:cNvPr id="3" name="Subtitle 2"/>
          <p:cNvSpPr>
            <a:spLocks noGrp="1"/>
          </p:cNvSpPr>
          <p:nvPr>
            <p:ph type="subTitle" idx="1"/>
          </p:nvPr>
        </p:nvSpPr>
        <p:spPr/>
        <p:txBody>
          <a:bodyPr/>
          <a:lstStyle/>
          <a:p>
            <a:r>
              <a:rPr lang="en-US" dirty="0" smtClean="0"/>
              <a:t>Introduction to Directed Data Mining: Decision Trees</a:t>
            </a:r>
          </a:p>
        </p:txBody>
      </p:sp>
      <p:sp>
        <p:nvSpPr>
          <p:cNvPr id="4"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
        <p:nvSpPr>
          <p:cNvPr id="7" name="Footer Placeholder 4"/>
          <p:cNvSpPr txBox="1">
            <a:spLocks/>
          </p:cNvSpPr>
          <p:nvPr/>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57225" y="609600"/>
            <a:ext cx="8486775" cy="685800"/>
          </a:xfrm>
        </p:spPr>
        <p:txBody>
          <a:bodyPr>
            <a:noAutofit/>
          </a:bodyPr>
          <a:lstStyle/>
          <a:p>
            <a:r>
              <a:rPr lang="en-US" dirty="0" smtClean="0"/>
              <a:t>Splitting on a Numeric Variable</a:t>
            </a:r>
          </a:p>
        </p:txBody>
      </p:sp>
      <p:sp>
        <p:nvSpPr>
          <p:cNvPr id="12291" name="Rectangle 3"/>
          <p:cNvSpPr>
            <a:spLocks noGrp="1" noChangeArrowheads="1"/>
          </p:cNvSpPr>
          <p:nvPr>
            <p:ph type="body" idx="1"/>
          </p:nvPr>
        </p:nvSpPr>
        <p:spPr>
          <a:xfrm>
            <a:off x="457200" y="1752600"/>
            <a:ext cx="8183880" cy="3505200"/>
          </a:xfrm>
        </p:spPr>
        <p:txBody>
          <a:bodyPr>
            <a:normAutofit/>
          </a:bodyPr>
          <a:lstStyle/>
          <a:p>
            <a:pPr>
              <a:buFont typeface="Wingdings" pitchFamily="2" charset="2"/>
              <a:buChar char="§"/>
            </a:pPr>
            <a:r>
              <a:rPr lang="en-US" sz="2000" dirty="0" smtClean="0"/>
              <a:t>Binary split on a numeric input considers each value of the input variable.</a:t>
            </a:r>
          </a:p>
          <a:p>
            <a:pPr>
              <a:buFont typeface="Wingdings" pitchFamily="2" charset="2"/>
              <a:buChar char="§"/>
            </a:pPr>
            <a:endParaRPr lang="en-US" sz="2000" dirty="0" smtClean="0"/>
          </a:p>
          <a:p>
            <a:pPr>
              <a:buFont typeface="Wingdings" pitchFamily="2" charset="2"/>
              <a:buChar char="§"/>
            </a:pPr>
            <a:r>
              <a:rPr lang="en-US" sz="2000" dirty="0" smtClean="0"/>
              <a:t>Takes the form of X&lt;N (N is a constant).</a:t>
            </a:r>
          </a:p>
          <a:p>
            <a:pPr>
              <a:buFont typeface="Wingdings" pitchFamily="2" charset="2"/>
              <a:buChar char="§"/>
            </a:pPr>
            <a:endParaRPr lang="en-US" sz="2000" dirty="0" smtClean="0"/>
          </a:p>
          <a:p>
            <a:pPr>
              <a:buFont typeface="Wingdings" pitchFamily="2" charset="2"/>
              <a:buChar char="§"/>
            </a:pPr>
            <a:r>
              <a:rPr lang="en-US" sz="2000" dirty="0" smtClean="0"/>
              <a:t>Because numeric inputs are only used to compare their values at the split points, decision trees are not sensitive to outliers or skewed distributions.</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10</a:t>
            </a:fld>
            <a:endParaRPr kumimoji="0"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7793037" cy="1309687"/>
          </a:xfrm>
        </p:spPr>
        <p:txBody>
          <a:bodyPr>
            <a:noAutofit/>
          </a:bodyPr>
          <a:lstStyle/>
          <a:p>
            <a:r>
              <a:rPr lang="en-US" dirty="0" smtClean="0"/>
              <a:t>Splitting on a Categorical Variable</a:t>
            </a:r>
          </a:p>
        </p:txBody>
      </p:sp>
      <p:sp>
        <p:nvSpPr>
          <p:cNvPr id="13315" name="Rectangle 3"/>
          <p:cNvSpPr>
            <a:spLocks noGrp="1" noChangeArrowheads="1"/>
          </p:cNvSpPr>
          <p:nvPr>
            <p:ph type="body" idx="1"/>
          </p:nvPr>
        </p:nvSpPr>
        <p:spPr>
          <a:xfrm>
            <a:off x="457200" y="1600200"/>
            <a:ext cx="8183880" cy="4419600"/>
          </a:xfrm>
        </p:spPr>
        <p:txBody>
          <a:bodyPr>
            <a:normAutofit/>
          </a:bodyPr>
          <a:lstStyle/>
          <a:p>
            <a:pPr>
              <a:buFont typeface="Wingdings" pitchFamily="2" charset="2"/>
              <a:buChar char="§"/>
            </a:pPr>
            <a:r>
              <a:rPr lang="en-US" sz="2000" dirty="0" smtClean="0"/>
              <a:t>The simplest way is to split on each class (level) of the variable.</a:t>
            </a:r>
          </a:p>
          <a:p>
            <a:pPr>
              <a:buFont typeface="Wingdings" pitchFamily="2" charset="2"/>
              <a:buChar char="§"/>
            </a:pPr>
            <a:endParaRPr lang="en-US" sz="2000" dirty="0" smtClean="0"/>
          </a:p>
          <a:p>
            <a:pPr>
              <a:buFont typeface="Wingdings" pitchFamily="2" charset="2"/>
              <a:buChar char="§"/>
            </a:pPr>
            <a:r>
              <a:rPr lang="en-US" sz="2000" dirty="0" smtClean="0"/>
              <a:t>However, this often yields poor results because high branching factors quickly reduce the population of training records available for lower nodes.</a:t>
            </a:r>
          </a:p>
          <a:p>
            <a:pPr>
              <a:buFont typeface="Wingdings" pitchFamily="2" charset="2"/>
              <a:buChar char="§"/>
            </a:pPr>
            <a:endParaRPr lang="en-US" sz="2000" dirty="0" smtClean="0"/>
          </a:p>
          <a:p>
            <a:pPr>
              <a:buFont typeface="Wingdings" pitchFamily="2" charset="2"/>
              <a:buChar char="§"/>
            </a:pPr>
            <a:r>
              <a:rPr lang="en-US" sz="2000" dirty="0" smtClean="0"/>
              <a:t>An approach around this is to group the classes that, when taken individually, predict similar outcomes.</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11</a:t>
            </a:fld>
            <a:endParaRPr kumimoji="0"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04800"/>
            <a:ext cx="8183880" cy="1051560"/>
          </a:xfrm>
        </p:spPr>
        <p:txBody>
          <a:bodyPr>
            <a:normAutofit/>
          </a:bodyPr>
          <a:lstStyle/>
          <a:p>
            <a:r>
              <a:rPr lang="en-US" dirty="0" smtClean="0"/>
              <a:t>Splitting on Missing Values</a:t>
            </a:r>
          </a:p>
        </p:txBody>
      </p:sp>
      <p:sp>
        <p:nvSpPr>
          <p:cNvPr id="14339" name="Rectangle 3"/>
          <p:cNvSpPr>
            <a:spLocks noGrp="1" noChangeArrowheads="1"/>
          </p:cNvSpPr>
          <p:nvPr>
            <p:ph type="body" idx="1"/>
          </p:nvPr>
        </p:nvSpPr>
        <p:spPr>
          <a:xfrm>
            <a:off x="457200" y="1828800"/>
            <a:ext cx="8183880" cy="4191000"/>
          </a:xfrm>
        </p:spPr>
        <p:txBody>
          <a:bodyPr>
            <a:normAutofit/>
          </a:bodyPr>
          <a:lstStyle/>
          <a:p>
            <a:pPr>
              <a:buFont typeface="Wingdings" pitchFamily="2" charset="2"/>
              <a:buChar char="§"/>
            </a:pPr>
            <a:r>
              <a:rPr lang="en-US" sz="2000" dirty="0" smtClean="0"/>
              <a:t>This can be done by considering null as a possible value with its own branch.</a:t>
            </a:r>
          </a:p>
          <a:p>
            <a:pPr>
              <a:buFont typeface="Wingdings" pitchFamily="2" charset="2"/>
              <a:buChar char="§"/>
            </a:pPr>
            <a:endParaRPr lang="en-US" sz="2000" dirty="0" smtClean="0"/>
          </a:p>
          <a:p>
            <a:pPr>
              <a:buFont typeface="Wingdings" pitchFamily="2" charset="2"/>
              <a:buChar char="§"/>
            </a:pPr>
            <a:r>
              <a:rPr lang="en-US" sz="2000" dirty="0" smtClean="0"/>
              <a:t>Preferable to throwing out the record or imputing a value.</a:t>
            </a:r>
          </a:p>
          <a:p>
            <a:pPr>
              <a:buFont typeface="Wingdings" pitchFamily="2" charset="2"/>
              <a:buChar char="§"/>
            </a:pPr>
            <a:endParaRPr lang="en-US" sz="2000" dirty="0" smtClean="0"/>
          </a:p>
          <a:p>
            <a:pPr>
              <a:buFont typeface="Wingdings" pitchFamily="2" charset="2"/>
              <a:buChar char="§"/>
            </a:pPr>
            <a:r>
              <a:rPr lang="en-US" sz="2000" dirty="0" smtClean="0"/>
              <a:t>Null has been shown to have predictive value in a number of data mining projects.</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12</a:t>
            </a:fld>
            <a:endParaRPr kumimoji="0"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r>
              <a:rPr lang="en-US" dirty="0" smtClean="0"/>
              <a:t>Full Trees</a:t>
            </a:r>
          </a:p>
        </p:txBody>
      </p:sp>
      <p:sp>
        <p:nvSpPr>
          <p:cNvPr id="15363" name="Rectangle 3"/>
          <p:cNvSpPr>
            <a:spLocks noGrp="1" noChangeArrowheads="1"/>
          </p:cNvSpPr>
          <p:nvPr>
            <p:ph type="body" idx="1"/>
          </p:nvPr>
        </p:nvSpPr>
        <p:spPr>
          <a:xfrm>
            <a:off x="457200" y="1828800"/>
            <a:ext cx="8183880" cy="4038600"/>
          </a:xfrm>
        </p:spPr>
        <p:txBody>
          <a:bodyPr>
            <a:normAutofit/>
          </a:bodyPr>
          <a:lstStyle/>
          <a:p>
            <a:pPr>
              <a:buFont typeface="Wingdings" pitchFamily="2" charset="2"/>
              <a:buChar char="§"/>
            </a:pPr>
            <a:r>
              <a:rPr lang="en-US" sz="2000" dirty="0" smtClean="0"/>
              <a:t>Single value fields are eliminated—it cannot be split.</a:t>
            </a:r>
          </a:p>
          <a:p>
            <a:pPr>
              <a:buFont typeface="Wingdings" pitchFamily="2" charset="2"/>
              <a:buChar char="§"/>
            </a:pPr>
            <a:endParaRPr lang="en-US" sz="2000" dirty="0" smtClean="0"/>
          </a:p>
          <a:p>
            <a:pPr>
              <a:buFont typeface="Wingdings" pitchFamily="2" charset="2"/>
              <a:buChar char="§"/>
            </a:pPr>
            <a:r>
              <a:rPr lang="en-US" sz="2000" dirty="0" smtClean="0"/>
              <a:t>Full tree when it is not possible to do any more splits or to a predetermined depth.</a:t>
            </a:r>
          </a:p>
          <a:p>
            <a:pPr>
              <a:buFont typeface="Wingdings" pitchFamily="2" charset="2"/>
              <a:buChar char="§"/>
            </a:pPr>
            <a:endParaRPr lang="en-US" sz="2000" dirty="0" smtClean="0"/>
          </a:p>
          <a:p>
            <a:pPr>
              <a:buFont typeface="Wingdings" pitchFamily="2" charset="2"/>
              <a:buChar char="§"/>
            </a:pPr>
            <a:r>
              <a:rPr lang="en-US" sz="2000" dirty="0" smtClean="0"/>
              <a:t>Note—full trees may not be best at classifying a set of new records.</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13</a:t>
            </a:fld>
            <a:endParaRPr kumimoji="0"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0"/>
            <a:ext cx="8183880" cy="1051560"/>
          </a:xfrm>
        </p:spPr>
        <p:txBody>
          <a:bodyPr>
            <a:normAutofit/>
          </a:bodyPr>
          <a:lstStyle/>
          <a:p>
            <a:pPr eaLnBrk="1" hangingPunct="1"/>
            <a:r>
              <a:rPr lang="en-US" b="1" dirty="0" smtClean="0"/>
              <a:t>Building Decision Trees</a:t>
            </a:r>
          </a:p>
        </p:txBody>
      </p:sp>
      <p:sp>
        <p:nvSpPr>
          <p:cNvPr id="16387" name="Rectangle 3"/>
          <p:cNvSpPr>
            <a:spLocks noGrp="1" noChangeArrowheads="1"/>
          </p:cNvSpPr>
          <p:nvPr>
            <p:ph idx="1"/>
          </p:nvPr>
        </p:nvSpPr>
        <p:spPr/>
        <p:txBody>
          <a:bodyPr/>
          <a:lstStyle/>
          <a:p>
            <a:pPr eaLnBrk="1" hangingPunct="1">
              <a:buFont typeface="Wingdings 2" pitchFamily="18" charset="2"/>
              <a:buNone/>
            </a:pPr>
            <a:endParaRPr lang="en-US" sz="2400" smtClean="0"/>
          </a:p>
          <a:p>
            <a:pPr lvl="1" eaLnBrk="1" hangingPunct="1"/>
            <a:endParaRPr lang="en-US" sz="2100" smtClean="0"/>
          </a:p>
          <a:p>
            <a:pPr lvl="1" eaLnBrk="1" hangingPunct="1"/>
            <a:endParaRPr lang="en-US" sz="2100" smtClean="0"/>
          </a:p>
        </p:txBody>
      </p:sp>
      <p:sp>
        <p:nvSpPr>
          <p:cNvPr id="16389" name="Slide Number Placeholder 4"/>
          <p:cNvSpPr>
            <a:spLocks noGrp="1"/>
          </p:cNvSpPr>
          <p:nvPr>
            <p:ph type="sldNum" sz="quarter" idx="12"/>
          </p:nvPr>
        </p:nvSpPr>
        <p:spPr>
          <a:noFill/>
        </p:spPr>
        <p:txBody>
          <a:bodyPr/>
          <a:lstStyle/>
          <a:p>
            <a:fld id="{EA1CBB45-EC7E-4D8B-AED9-D33CD7E0CAD5}" type="slidenum">
              <a:rPr lang="en-US" smtClean="0"/>
              <a:pPr/>
              <a:t>14</a:t>
            </a:fld>
            <a:endParaRPr lang="en-US" smtClean="0"/>
          </a:p>
        </p:txBody>
      </p:sp>
      <p:sp>
        <p:nvSpPr>
          <p:cNvPr id="16388" name="Rectangle 4"/>
          <p:cNvSpPr>
            <a:spLocks noChangeArrowheads="1"/>
          </p:cNvSpPr>
          <p:nvPr/>
        </p:nvSpPr>
        <p:spPr bwMode="auto">
          <a:xfrm>
            <a:off x="609600" y="1143000"/>
            <a:ext cx="8153400" cy="5410200"/>
          </a:xfrm>
          <a:prstGeom prst="rect">
            <a:avLst/>
          </a:prstGeom>
          <a:noFill/>
          <a:ln w="9525">
            <a:noFill/>
            <a:miter lim="800000"/>
            <a:headEnd/>
            <a:tailEnd/>
          </a:ln>
        </p:spPr>
        <p:txBody>
          <a:bodyPr/>
          <a:lstStyle/>
          <a:p>
            <a:pPr marL="342900" indent="-342900" eaLnBrk="1" hangingPunct="1">
              <a:spcBef>
                <a:spcPct val="20000"/>
              </a:spcBef>
              <a:buClr>
                <a:schemeClr val="accent1"/>
              </a:buClr>
            </a:pPr>
            <a:r>
              <a:rPr lang="en-US" sz="2400" dirty="0">
                <a:solidFill>
                  <a:srgbClr val="000000"/>
                </a:solidFill>
              </a:rPr>
              <a:t>Key points in building a decision </a:t>
            </a:r>
            <a:r>
              <a:rPr lang="en-US" sz="2400" dirty="0" smtClean="0">
                <a:solidFill>
                  <a:srgbClr val="000000"/>
                </a:solidFill>
              </a:rPr>
              <a:t>tree </a:t>
            </a:r>
          </a:p>
          <a:p>
            <a:pPr marL="742950" lvl="1" indent="-285750" eaLnBrk="1" hangingPunct="1">
              <a:spcBef>
                <a:spcPct val="20000"/>
              </a:spcBef>
              <a:buClr>
                <a:schemeClr val="accent1"/>
              </a:buClr>
              <a:buFont typeface="Wingdings" pitchFamily="2" charset="2"/>
              <a:buChar char="§"/>
            </a:pPr>
            <a:r>
              <a:rPr lang="en-US" sz="2000" b="1" dirty="0" smtClean="0">
                <a:solidFill>
                  <a:srgbClr val="000000"/>
                </a:solidFill>
              </a:rPr>
              <a:t>Purity</a:t>
            </a:r>
            <a:r>
              <a:rPr lang="en-US" sz="2000" dirty="0">
                <a:solidFill>
                  <a:srgbClr val="000000"/>
                </a:solidFill>
                <a:sym typeface="Wingdings" pitchFamily="2" charset="2"/>
              </a:rPr>
              <a:t> the idea is to split attributes in such a way as move from heterogeneous to </a:t>
            </a:r>
            <a:r>
              <a:rPr lang="en-US" sz="2000" dirty="0" smtClean="0">
                <a:solidFill>
                  <a:srgbClr val="000000"/>
                </a:solidFill>
                <a:sym typeface="Wingdings" pitchFamily="2" charset="2"/>
              </a:rPr>
              <a:t>homogenous based on target variable </a:t>
            </a:r>
            <a:endParaRPr lang="en-US" sz="2000" dirty="0">
              <a:solidFill>
                <a:srgbClr val="000000"/>
              </a:solidFill>
            </a:endParaRPr>
          </a:p>
          <a:p>
            <a:pPr marL="742950" lvl="1" indent="-285750" eaLnBrk="1" hangingPunct="1">
              <a:spcBef>
                <a:spcPct val="20000"/>
              </a:spcBef>
              <a:buClr>
                <a:schemeClr val="accent1"/>
              </a:buClr>
              <a:buFont typeface="Wingdings" pitchFamily="2" charset="2"/>
              <a:buChar char="§"/>
            </a:pPr>
            <a:r>
              <a:rPr lang="en-US" sz="2000" b="1" dirty="0">
                <a:solidFill>
                  <a:srgbClr val="000000"/>
                </a:solidFill>
              </a:rPr>
              <a:t>Splitting algorithm </a:t>
            </a:r>
            <a:r>
              <a:rPr lang="en-US" sz="2000" dirty="0">
                <a:solidFill>
                  <a:srgbClr val="000000"/>
                </a:solidFill>
              </a:rPr>
              <a:t>(criterion)</a:t>
            </a:r>
          </a:p>
          <a:p>
            <a:pPr marL="1143000" lvl="2" indent="-228600">
              <a:spcBef>
                <a:spcPct val="20000"/>
              </a:spcBef>
              <a:buClr>
                <a:schemeClr val="accent1"/>
              </a:buClr>
              <a:buFont typeface="Arial" pitchFamily="34" charset="0"/>
              <a:buChar char="•"/>
            </a:pPr>
            <a:r>
              <a:rPr lang="en-US" sz="2000" dirty="0" smtClean="0">
                <a:solidFill>
                  <a:srgbClr val="000000"/>
                </a:solidFill>
              </a:rPr>
              <a:t>Repeat </a:t>
            </a:r>
            <a:r>
              <a:rPr lang="en-US" sz="2000" dirty="0">
                <a:solidFill>
                  <a:srgbClr val="000000"/>
                </a:solidFill>
              </a:rPr>
              <a:t>for each </a:t>
            </a:r>
            <a:r>
              <a:rPr lang="en-US" sz="2000" dirty="0" smtClean="0">
                <a:solidFill>
                  <a:srgbClr val="000000"/>
                </a:solidFill>
              </a:rPr>
              <a:t>node. At a node, all attributes analyzed to determine the best variable on which to split (How to measure?)</a:t>
            </a:r>
          </a:p>
          <a:p>
            <a:pPr marL="1143000" lvl="2" indent="-228600">
              <a:spcBef>
                <a:spcPct val="20000"/>
              </a:spcBef>
              <a:buClr>
                <a:schemeClr val="accent1"/>
              </a:buClr>
              <a:buFont typeface="Arial" pitchFamily="34" charset="0"/>
              <a:buChar char="•"/>
            </a:pPr>
            <a:r>
              <a:rPr lang="en-US" sz="2000" dirty="0" smtClean="0">
                <a:solidFill>
                  <a:srgbClr val="000000"/>
                </a:solidFill>
              </a:rPr>
              <a:t>There are a number of algorithms and various implementations of the algorithms.</a:t>
            </a:r>
          </a:p>
          <a:p>
            <a:pPr marL="742950" lvl="1" indent="-285750" eaLnBrk="1" hangingPunct="1">
              <a:spcBef>
                <a:spcPct val="20000"/>
              </a:spcBef>
              <a:buClr>
                <a:schemeClr val="accent1"/>
              </a:buClr>
              <a:buFont typeface="Wingdings" pitchFamily="2" charset="2"/>
              <a:buChar char="§"/>
            </a:pPr>
            <a:r>
              <a:rPr lang="en-US" sz="2000" b="1" dirty="0" smtClean="0">
                <a:solidFill>
                  <a:srgbClr val="000000"/>
                </a:solidFill>
              </a:rPr>
              <a:t>Stopping</a:t>
            </a:r>
            <a:endParaRPr lang="en-US" sz="2000" b="1" dirty="0">
              <a:solidFill>
                <a:srgbClr val="000000"/>
              </a:solidFill>
            </a:endParaRPr>
          </a:p>
          <a:p>
            <a:pPr marL="1143000" lvl="2" indent="-228600" eaLnBrk="1" hangingPunct="1">
              <a:spcBef>
                <a:spcPct val="20000"/>
              </a:spcBef>
              <a:buClr>
                <a:schemeClr val="accent1"/>
              </a:buClr>
              <a:buFont typeface="Arial" pitchFamily="34" charset="0"/>
              <a:buChar char="•"/>
            </a:pPr>
            <a:r>
              <a:rPr lang="en-US" sz="2000" dirty="0">
                <a:solidFill>
                  <a:srgbClr val="000000"/>
                </a:solidFill>
              </a:rPr>
              <a:t> </a:t>
            </a:r>
            <a:r>
              <a:rPr lang="en-US" sz="2000" dirty="0" smtClean="0">
                <a:solidFill>
                  <a:srgbClr val="000000"/>
                </a:solidFill>
              </a:rPr>
              <a:t>When </a:t>
            </a:r>
            <a:r>
              <a:rPr lang="en-US" sz="2000" dirty="0">
                <a:solidFill>
                  <a:srgbClr val="000000"/>
                </a:solidFill>
              </a:rPr>
              <a:t>a node is pure </a:t>
            </a:r>
            <a:r>
              <a:rPr lang="en-US" sz="2000" dirty="0">
                <a:solidFill>
                  <a:srgbClr val="000000"/>
                </a:solidFill>
                <a:sym typeface="Wingdings" pitchFamily="2" charset="2"/>
              </a:rPr>
              <a:t></a:t>
            </a:r>
            <a:r>
              <a:rPr lang="en-US" sz="2000" dirty="0">
                <a:solidFill>
                  <a:srgbClr val="000000"/>
                </a:solidFill>
              </a:rPr>
              <a:t>leaf </a:t>
            </a:r>
          </a:p>
          <a:p>
            <a:pPr marL="1143000" lvl="2" indent="-228600" eaLnBrk="1" hangingPunct="1">
              <a:spcBef>
                <a:spcPct val="20000"/>
              </a:spcBef>
              <a:buClr>
                <a:schemeClr val="accent1"/>
              </a:buClr>
              <a:buFont typeface="Arial" pitchFamily="34" charset="0"/>
              <a:buChar char="•"/>
            </a:pPr>
            <a:r>
              <a:rPr lang="en-US" sz="2000" dirty="0">
                <a:solidFill>
                  <a:srgbClr val="000000"/>
                </a:solidFill>
              </a:rPr>
              <a:t> </a:t>
            </a:r>
            <a:r>
              <a:rPr lang="en-US" sz="2000" dirty="0" smtClean="0">
                <a:solidFill>
                  <a:srgbClr val="000000"/>
                </a:solidFill>
              </a:rPr>
              <a:t>No </a:t>
            </a:r>
            <a:r>
              <a:rPr lang="en-US" sz="2000" dirty="0">
                <a:solidFill>
                  <a:srgbClr val="000000"/>
                </a:solidFill>
              </a:rPr>
              <a:t>more splits are </a:t>
            </a:r>
            <a:r>
              <a:rPr lang="en-US" sz="2000" dirty="0" smtClean="0">
                <a:solidFill>
                  <a:srgbClr val="000000"/>
                </a:solidFill>
              </a:rPr>
              <a:t>possible.</a:t>
            </a:r>
            <a:endParaRPr lang="en-US" sz="2000" dirty="0">
              <a:solidFill>
                <a:srgbClr val="000000"/>
              </a:solidFill>
            </a:endParaRPr>
          </a:p>
          <a:p>
            <a:pPr marL="1143000" lvl="2" indent="-228600" eaLnBrk="1" hangingPunct="1">
              <a:spcBef>
                <a:spcPct val="20000"/>
              </a:spcBef>
              <a:buClr>
                <a:schemeClr val="accent1"/>
              </a:buClr>
              <a:buFont typeface="Arial" pitchFamily="34" charset="0"/>
              <a:buChar char="•"/>
            </a:pPr>
            <a:r>
              <a:rPr lang="en-US" sz="2000" dirty="0">
                <a:solidFill>
                  <a:srgbClr val="000000"/>
                </a:solidFill>
              </a:rPr>
              <a:t> </a:t>
            </a:r>
            <a:r>
              <a:rPr lang="en-US" sz="2000" dirty="0" smtClean="0">
                <a:solidFill>
                  <a:srgbClr val="000000"/>
                </a:solidFill>
              </a:rPr>
              <a:t>User </a:t>
            </a:r>
            <a:r>
              <a:rPr lang="en-US" sz="2000" dirty="0">
                <a:solidFill>
                  <a:srgbClr val="000000"/>
                </a:solidFill>
              </a:rPr>
              <a:t>defined parameters such as maximum depth or minimum number in a </a:t>
            </a:r>
            <a:r>
              <a:rPr lang="en-US" sz="2000" dirty="0" smtClean="0">
                <a:solidFill>
                  <a:srgbClr val="000000"/>
                </a:solidFill>
              </a:rPr>
              <a:t>node.</a:t>
            </a:r>
            <a:endParaRPr lang="en-US" sz="2000" dirty="0">
              <a:solidFill>
                <a:srgbClr val="000000"/>
              </a:solidFill>
            </a:endParaRPr>
          </a:p>
        </p:txBody>
      </p:sp>
      <p:sp>
        <p:nvSpPr>
          <p:cNvPr id="7"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76200"/>
            <a:ext cx="8183880" cy="1051560"/>
          </a:xfrm>
        </p:spPr>
        <p:txBody>
          <a:bodyPr>
            <a:normAutofit/>
          </a:bodyPr>
          <a:lstStyle/>
          <a:p>
            <a:pPr eaLnBrk="1" hangingPunct="1"/>
            <a:r>
              <a:rPr lang="en-US" b="1" dirty="0" smtClean="0"/>
              <a:t>Splitting Rules</a:t>
            </a:r>
          </a:p>
        </p:txBody>
      </p:sp>
      <p:sp>
        <p:nvSpPr>
          <p:cNvPr id="17411" name="Rectangle 3"/>
          <p:cNvSpPr>
            <a:spLocks noGrp="1" noChangeArrowheads="1"/>
          </p:cNvSpPr>
          <p:nvPr>
            <p:ph idx="1"/>
          </p:nvPr>
        </p:nvSpPr>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17413" name="Slide Number Placeholder 4"/>
          <p:cNvSpPr>
            <a:spLocks noGrp="1"/>
          </p:cNvSpPr>
          <p:nvPr>
            <p:ph type="sldNum" sz="quarter" idx="12"/>
          </p:nvPr>
        </p:nvSpPr>
        <p:spPr>
          <a:noFill/>
        </p:spPr>
        <p:txBody>
          <a:bodyPr/>
          <a:lstStyle/>
          <a:p>
            <a:fld id="{7400EBC3-1083-4252-A352-C22BBEC569CD}" type="slidenum">
              <a:rPr lang="en-US" smtClean="0"/>
              <a:pPr/>
              <a:t>15</a:t>
            </a:fld>
            <a:endParaRPr lang="en-US" smtClean="0"/>
          </a:p>
        </p:txBody>
      </p:sp>
      <p:sp>
        <p:nvSpPr>
          <p:cNvPr id="17412" name="Rectangle 4"/>
          <p:cNvSpPr>
            <a:spLocks noChangeArrowheads="1"/>
          </p:cNvSpPr>
          <p:nvPr/>
        </p:nvSpPr>
        <p:spPr bwMode="auto">
          <a:xfrm>
            <a:off x="685800" y="1295400"/>
            <a:ext cx="7467600" cy="5334000"/>
          </a:xfrm>
          <a:prstGeom prst="rect">
            <a:avLst/>
          </a:prstGeom>
          <a:noFill/>
          <a:ln w="9525">
            <a:noFill/>
            <a:miter lim="800000"/>
            <a:headEnd/>
            <a:tailEnd/>
          </a:ln>
        </p:spPr>
        <p:txBody>
          <a:bodyPr/>
          <a:lstStyle/>
          <a:p>
            <a:pPr marL="342900" indent="-342900" eaLnBrk="1" hangingPunct="1">
              <a:spcBef>
                <a:spcPct val="20000"/>
              </a:spcBef>
              <a:buClr>
                <a:srgbClr val="104270"/>
              </a:buClr>
            </a:pPr>
            <a:r>
              <a:rPr lang="en-US" sz="2400" b="1" dirty="0">
                <a:solidFill>
                  <a:srgbClr val="000000"/>
                </a:solidFill>
              </a:rPr>
              <a:t>Measure to evaluate the split is </a:t>
            </a:r>
            <a:r>
              <a:rPr lang="en-US" sz="2400" b="1" dirty="0" smtClean="0">
                <a:solidFill>
                  <a:srgbClr val="000000"/>
                </a:solidFill>
              </a:rPr>
              <a:t>purity.</a:t>
            </a:r>
          </a:p>
          <a:p>
            <a:pPr marL="342900" indent="-342900" eaLnBrk="1" hangingPunct="1">
              <a:spcBef>
                <a:spcPct val="20000"/>
              </a:spcBef>
              <a:buClr>
                <a:srgbClr val="104270"/>
              </a:buClr>
            </a:pPr>
            <a:endParaRPr lang="en-US" sz="2000" b="1" dirty="0">
              <a:solidFill>
                <a:srgbClr val="000000"/>
              </a:solidFill>
            </a:endParaRPr>
          </a:p>
          <a:p>
            <a:pPr marL="742950" lvl="1" indent="-285750" eaLnBrk="1" hangingPunct="1">
              <a:spcBef>
                <a:spcPct val="20000"/>
              </a:spcBef>
              <a:buClr>
                <a:schemeClr val="accent1"/>
              </a:buClr>
              <a:buFont typeface="Wingdings" pitchFamily="2" charset="2"/>
              <a:buChar char="§"/>
            </a:pPr>
            <a:r>
              <a:rPr lang="en-US" sz="2000" dirty="0" err="1">
                <a:solidFill>
                  <a:srgbClr val="000000"/>
                </a:solidFill>
              </a:rPr>
              <a:t>Gini</a:t>
            </a:r>
            <a:endParaRPr lang="en-US" sz="2000" dirty="0">
              <a:solidFill>
                <a:srgbClr val="000000"/>
              </a:solidFill>
            </a:endParaRPr>
          </a:p>
          <a:p>
            <a:pPr marL="1143000" lvl="2" indent="-228600" eaLnBrk="1" hangingPunct="1">
              <a:spcBef>
                <a:spcPct val="20000"/>
              </a:spcBef>
              <a:buClr>
                <a:schemeClr val="accent1"/>
              </a:buClr>
              <a:buFont typeface="Arial" pitchFamily="34" charset="0"/>
              <a:buChar char="•"/>
            </a:pPr>
            <a:r>
              <a:rPr lang="en-US" sz="2000" dirty="0">
                <a:solidFill>
                  <a:srgbClr val="000000"/>
                </a:solidFill>
              </a:rPr>
              <a:t>CART</a:t>
            </a:r>
          </a:p>
          <a:p>
            <a:pPr marL="742950" lvl="1" indent="-285750" eaLnBrk="1" hangingPunct="1">
              <a:spcBef>
                <a:spcPct val="20000"/>
              </a:spcBef>
              <a:buClr>
                <a:schemeClr val="accent1"/>
              </a:buClr>
              <a:buFont typeface="Wingdings" pitchFamily="2" charset="2"/>
              <a:buChar char="§"/>
            </a:pPr>
            <a:r>
              <a:rPr lang="en-US" sz="2000" dirty="0">
                <a:solidFill>
                  <a:srgbClr val="000000"/>
                </a:solidFill>
              </a:rPr>
              <a:t>Entropy reduction or information gain</a:t>
            </a:r>
          </a:p>
          <a:p>
            <a:pPr marL="1143000" lvl="2" indent="-228600" eaLnBrk="1" hangingPunct="1">
              <a:spcBef>
                <a:spcPct val="20000"/>
              </a:spcBef>
              <a:buClr>
                <a:schemeClr val="accent1"/>
              </a:buClr>
              <a:buFont typeface="Arial" pitchFamily="34" charset="0"/>
              <a:buChar char="•"/>
            </a:pPr>
            <a:r>
              <a:rPr lang="en-US" sz="2000" dirty="0">
                <a:solidFill>
                  <a:srgbClr val="000000"/>
                </a:solidFill>
              </a:rPr>
              <a:t>C5.0</a:t>
            </a:r>
          </a:p>
          <a:p>
            <a:pPr marL="742950" lvl="1" indent="-285750" eaLnBrk="1" hangingPunct="1">
              <a:spcBef>
                <a:spcPct val="20000"/>
              </a:spcBef>
              <a:buClr>
                <a:schemeClr val="accent1"/>
              </a:buClr>
              <a:buFont typeface="Wingdings" pitchFamily="2" charset="2"/>
              <a:buChar char="§"/>
            </a:pPr>
            <a:r>
              <a:rPr lang="en-US" sz="2000" dirty="0">
                <a:solidFill>
                  <a:srgbClr val="000000"/>
                </a:solidFill>
              </a:rPr>
              <a:t>Chi-square</a:t>
            </a:r>
          </a:p>
          <a:p>
            <a:pPr marL="1143000" lvl="2" indent="-228600" eaLnBrk="1" hangingPunct="1">
              <a:spcBef>
                <a:spcPct val="20000"/>
              </a:spcBef>
              <a:buClr>
                <a:schemeClr val="accent1"/>
              </a:buClr>
              <a:buFont typeface="Arial" pitchFamily="34" charset="0"/>
              <a:buChar char="•"/>
            </a:pPr>
            <a:r>
              <a:rPr lang="en-US" sz="2000" dirty="0">
                <a:solidFill>
                  <a:srgbClr val="000000"/>
                </a:solidFill>
              </a:rPr>
              <a:t>CHAID</a:t>
            </a:r>
          </a:p>
          <a:p>
            <a:pPr marL="742950" lvl="1" indent="-285750" eaLnBrk="1" hangingPunct="1">
              <a:spcBef>
                <a:spcPct val="20000"/>
              </a:spcBef>
              <a:buClr>
                <a:schemeClr val="accent1"/>
              </a:buClr>
              <a:buFont typeface="Wingdings" pitchFamily="2" charset="2"/>
              <a:buChar char="§"/>
            </a:pPr>
            <a:r>
              <a:rPr lang="en-US" sz="2000" dirty="0">
                <a:solidFill>
                  <a:srgbClr val="000000"/>
                </a:solidFill>
              </a:rPr>
              <a:t>Chi-Square and Variance Reduction</a:t>
            </a:r>
          </a:p>
          <a:p>
            <a:pPr marL="1143000" lvl="2" indent="-228600" eaLnBrk="1" hangingPunct="1">
              <a:spcBef>
                <a:spcPct val="20000"/>
              </a:spcBef>
              <a:buClr>
                <a:schemeClr val="accent1"/>
              </a:buClr>
              <a:buFont typeface="Arial" pitchFamily="34" charset="0"/>
              <a:buChar char="•"/>
            </a:pPr>
            <a:r>
              <a:rPr lang="en-US" sz="2000" dirty="0">
                <a:solidFill>
                  <a:srgbClr val="000000"/>
                </a:solidFill>
              </a:rPr>
              <a:t>QUEST</a:t>
            </a:r>
          </a:p>
          <a:p>
            <a:pPr marL="1143000" lvl="2" indent="-228600" eaLnBrk="1" hangingPunct="1">
              <a:spcBef>
                <a:spcPct val="20000"/>
              </a:spcBef>
              <a:buClr>
                <a:schemeClr val="accent1"/>
              </a:buClr>
              <a:buFont typeface="Arial" pitchFamily="34" charset="0"/>
              <a:buChar char="•"/>
            </a:pPr>
            <a:r>
              <a:rPr lang="en-US" sz="2000" dirty="0">
                <a:solidFill>
                  <a:srgbClr val="000000"/>
                </a:solidFill>
              </a:rPr>
              <a:t>-------------------------------------------------</a:t>
            </a:r>
          </a:p>
          <a:p>
            <a:pPr marL="742950" lvl="1" indent="-285750" eaLnBrk="1" hangingPunct="1">
              <a:spcBef>
                <a:spcPct val="20000"/>
              </a:spcBef>
              <a:buClr>
                <a:schemeClr val="accent1"/>
              </a:buClr>
              <a:buFont typeface="Wingdings" pitchFamily="2" charset="2"/>
              <a:buChar char="§"/>
            </a:pPr>
            <a:r>
              <a:rPr lang="en-US" sz="2000" dirty="0">
                <a:solidFill>
                  <a:srgbClr val="000000"/>
                </a:solidFill>
              </a:rPr>
              <a:t>F-test</a:t>
            </a:r>
          </a:p>
          <a:p>
            <a:pPr marL="742950" lvl="1" indent="-285750" eaLnBrk="1" hangingPunct="1">
              <a:spcBef>
                <a:spcPct val="20000"/>
              </a:spcBef>
              <a:buClr>
                <a:schemeClr val="accent1"/>
              </a:buClr>
              <a:buFont typeface="Wingdings" pitchFamily="2" charset="2"/>
              <a:buChar char="§"/>
            </a:pPr>
            <a:r>
              <a:rPr lang="en-US" sz="2000" dirty="0">
                <a:solidFill>
                  <a:srgbClr val="000000"/>
                </a:solidFill>
              </a:rPr>
              <a:t>Variance reduction</a:t>
            </a:r>
          </a:p>
        </p:txBody>
      </p:sp>
      <p:sp>
        <p:nvSpPr>
          <p:cNvPr id="7"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n-US" b="1" dirty="0" smtClean="0"/>
              <a:t>Pruning</a:t>
            </a:r>
          </a:p>
        </p:txBody>
      </p:sp>
      <p:sp>
        <p:nvSpPr>
          <p:cNvPr id="20483" name="Rectangle 3"/>
          <p:cNvSpPr>
            <a:spLocks noGrp="1" noChangeArrowheads="1"/>
          </p:cNvSpPr>
          <p:nvPr>
            <p:ph idx="1"/>
          </p:nvPr>
        </p:nvSpPr>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20485" name="Slide Number Placeholder 4"/>
          <p:cNvSpPr>
            <a:spLocks noGrp="1"/>
          </p:cNvSpPr>
          <p:nvPr>
            <p:ph type="sldNum" sz="quarter" idx="12"/>
          </p:nvPr>
        </p:nvSpPr>
        <p:spPr>
          <a:noFill/>
        </p:spPr>
        <p:txBody>
          <a:bodyPr/>
          <a:lstStyle/>
          <a:p>
            <a:fld id="{ED3A60E8-5888-48FA-86A0-12B61290AB82}" type="slidenum">
              <a:rPr lang="en-US" smtClean="0"/>
              <a:pPr/>
              <a:t>16</a:t>
            </a:fld>
            <a:endParaRPr lang="en-US" smtClean="0"/>
          </a:p>
        </p:txBody>
      </p:sp>
      <p:sp>
        <p:nvSpPr>
          <p:cNvPr id="20484" name="Rectangle 4"/>
          <p:cNvSpPr>
            <a:spLocks noChangeArrowheads="1"/>
          </p:cNvSpPr>
          <p:nvPr/>
        </p:nvSpPr>
        <p:spPr bwMode="auto">
          <a:xfrm>
            <a:off x="533400" y="1447800"/>
            <a:ext cx="8077200" cy="4648200"/>
          </a:xfrm>
          <a:prstGeom prst="rect">
            <a:avLst/>
          </a:prstGeom>
          <a:noFill/>
          <a:ln w="9525">
            <a:noFill/>
            <a:miter lim="800000"/>
            <a:headEnd/>
            <a:tailEnd/>
          </a:ln>
        </p:spPr>
        <p:txBody>
          <a:bodyPr/>
          <a:lstStyle/>
          <a:p>
            <a:pPr marL="342900" indent="-342900" eaLnBrk="1" hangingPunct="1">
              <a:spcBef>
                <a:spcPct val="20000"/>
              </a:spcBef>
              <a:buClr>
                <a:schemeClr val="accent1"/>
              </a:buClr>
              <a:buFont typeface="Wingdings" pitchFamily="2" charset="2"/>
              <a:buChar char="§"/>
            </a:pPr>
            <a:r>
              <a:rPr lang="en-US" sz="2000" dirty="0">
                <a:solidFill>
                  <a:srgbClr val="000000"/>
                </a:solidFill>
              </a:rPr>
              <a:t>A bushy tree may not be the best predictor and a deep tree has complex </a:t>
            </a:r>
            <a:r>
              <a:rPr lang="en-US" sz="2000" dirty="0" smtClean="0">
                <a:solidFill>
                  <a:srgbClr val="000000"/>
                </a:solidFill>
              </a:rPr>
              <a:t>rules.</a:t>
            </a:r>
          </a:p>
          <a:p>
            <a:pPr marL="342900" indent="-342900" eaLnBrk="1" hangingPunct="1">
              <a:spcBef>
                <a:spcPct val="20000"/>
              </a:spcBef>
              <a:buClr>
                <a:schemeClr val="accent1"/>
              </a:buClr>
              <a:buFont typeface="Wingdings" pitchFamily="2" charset="2"/>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000" dirty="0">
                <a:solidFill>
                  <a:srgbClr val="000000"/>
                </a:solidFill>
              </a:rPr>
              <a:t>Pruning is </a:t>
            </a:r>
            <a:r>
              <a:rPr lang="en-US" sz="2000" dirty="0" smtClean="0">
                <a:solidFill>
                  <a:srgbClr val="000000"/>
                </a:solidFill>
              </a:rPr>
              <a:t>used </a:t>
            </a:r>
            <a:r>
              <a:rPr lang="en-US" sz="2000" dirty="0">
                <a:solidFill>
                  <a:srgbClr val="000000"/>
                </a:solidFill>
              </a:rPr>
              <a:t>to cut back on the </a:t>
            </a:r>
            <a:r>
              <a:rPr lang="en-US" sz="2000" dirty="0" smtClean="0">
                <a:solidFill>
                  <a:srgbClr val="000000"/>
                </a:solidFill>
              </a:rPr>
              <a:t>tree.</a:t>
            </a:r>
            <a:endParaRPr lang="en-US" sz="2000" dirty="0">
              <a:solidFill>
                <a:srgbClr val="000000"/>
              </a:solidFill>
            </a:endParaRPr>
          </a:p>
          <a:p>
            <a:pPr marL="742950" lvl="1" indent="-285750" eaLnBrk="1" hangingPunct="1">
              <a:spcBef>
                <a:spcPct val="20000"/>
              </a:spcBef>
              <a:buClr>
                <a:schemeClr val="accent1"/>
              </a:buClr>
            </a:pPr>
            <a:r>
              <a:rPr lang="en-US" sz="2000" dirty="0">
                <a:solidFill>
                  <a:srgbClr val="000000"/>
                </a:solidFill>
              </a:rPr>
              <a:t>Depending on the pruning </a:t>
            </a:r>
            <a:r>
              <a:rPr lang="en-US" sz="2000" dirty="0" smtClean="0">
                <a:solidFill>
                  <a:srgbClr val="000000"/>
                </a:solidFill>
              </a:rPr>
              <a:t>algorithm,</a:t>
            </a:r>
            <a:endParaRPr lang="en-US" sz="2000" dirty="0">
              <a:solidFill>
                <a:srgbClr val="000000"/>
              </a:solidFill>
            </a:endParaRPr>
          </a:p>
          <a:p>
            <a:pPr marL="1143000" lvl="2" indent="-228600" eaLnBrk="1" hangingPunct="1">
              <a:spcBef>
                <a:spcPct val="20000"/>
              </a:spcBef>
              <a:buClr>
                <a:schemeClr val="accent1"/>
              </a:buClr>
              <a:buFont typeface="Arial" pitchFamily="34" charset="0"/>
              <a:buChar char="•"/>
            </a:pPr>
            <a:r>
              <a:rPr lang="en-US" sz="2000" dirty="0">
                <a:solidFill>
                  <a:srgbClr val="000000"/>
                </a:solidFill>
              </a:rPr>
              <a:t>Pruning may happen as the tree is being </a:t>
            </a:r>
            <a:r>
              <a:rPr lang="en-US" sz="2000" dirty="0" smtClean="0">
                <a:solidFill>
                  <a:srgbClr val="000000"/>
                </a:solidFill>
              </a:rPr>
              <a:t>constructed.</a:t>
            </a:r>
            <a:endParaRPr lang="en-US" sz="2000" dirty="0">
              <a:solidFill>
                <a:srgbClr val="000000"/>
              </a:solidFill>
            </a:endParaRPr>
          </a:p>
          <a:p>
            <a:pPr marL="1143000" lvl="2" indent="-228600" eaLnBrk="1" hangingPunct="1">
              <a:spcBef>
                <a:spcPct val="20000"/>
              </a:spcBef>
              <a:buClr>
                <a:schemeClr val="accent1"/>
              </a:buClr>
              <a:buFont typeface="Arial" pitchFamily="34" charset="0"/>
              <a:buChar char="•"/>
            </a:pPr>
            <a:r>
              <a:rPr lang="en-US" sz="2000" dirty="0">
                <a:solidFill>
                  <a:srgbClr val="000000"/>
                </a:solidFill>
              </a:rPr>
              <a:t>Pruning may be done after the tree is </a:t>
            </a:r>
            <a:r>
              <a:rPr lang="en-US" sz="2000" dirty="0" smtClean="0">
                <a:solidFill>
                  <a:srgbClr val="000000"/>
                </a:solidFill>
              </a:rPr>
              <a:t>completed.</a:t>
            </a:r>
          </a:p>
          <a:p>
            <a:pPr marL="1143000" lvl="2" indent="-228600" eaLnBrk="1" hangingPunct="1">
              <a:spcBef>
                <a:spcPct val="20000"/>
              </a:spcBef>
              <a:buClr>
                <a:schemeClr val="accent1"/>
              </a:buClr>
              <a:buFont typeface="Wingdings" pitchFamily="2" charset="2"/>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000" dirty="0">
                <a:solidFill>
                  <a:srgbClr val="000000"/>
                </a:solidFill>
              </a:rPr>
              <a:t>Stability-Based Pruning</a:t>
            </a:r>
          </a:p>
          <a:p>
            <a:pPr marL="742950" lvl="1" indent="-285750" eaLnBrk="1" hangingPunct="1">
              <a:spcBef>
                <a:spcPct val="20000"/>
              </a:spcBef>
              <a:buClr>
                <a:schemeClr val="accent1"/>
              </a:buClr>
            </a:pPr>
            <a:r>
              <a:rPr lang="en-US" sz="2000" dirty="0" smtClean="0">
                <a:solidFill>
                  <a:srgbClr val="000000"/>
                </a:solidFill>
              </a:rPr>
              <a:t>	Automatic </a:t>
            </a:r>
            <a:r>
              <a:rPr lang="en-US" sz="2000" dirty="0">
                <a:solidFill>
                  <a:srgbClr val="000000"/>
                </a:solidFill>
              </a:rPr>
              <a:t>stability-pruning </a:t>
            </a:r>
            <a:r>
              <a:rPr lang="en-US" sz="2000" dirty="0" smtClean="0">
                <a:solidFill>
                  <a:srgbClr val="000000"/>
                </a:solidFill>
              </a:rPr>
              <a:t>is not </a:t>
            </a:r>
            <a:r>
              <a:rPr lang="en-US" sz="2000" dirty="0">
                <a:solidFill>
                  <a:srgbClr val="000000"/>
                </a:solidFill>
              </a:rPr>
              <a:t>yet </a:t>
            </a:r>
            <a:r>
              <a:rPr lang="en-US" sz="2000" dirty="0" smtClean="0">
                <a:solidFill>
                  <a:srgbClr val="000000"/>
                </a:solidFill>
              </a:rPr>
              <a:t>available.</a:t>
            </a:r>
            <a:endParaRPr lang="en-US" sz="2000" dirty="0">
              <a:solidFill>
                <a:srgbClr val="000000"/>
              </a:solidFill>
            </a:endParaRPr>
          </a:p>
          <a:p>
            <a:pPr marL="1143000" lvl="2" indent="-228600" eaLnBrk="1" hangingPunct="1">
              <a:spcBef>
                <a:spcPct val="20000"/>
              </a:spcBef>
              <a:buClr>
                <a:schemeClr val="accent1"/>
              </a:buClr>
              <a:buFont typeface="Wingdings" pitchFamily="2" charset="2"/>
              <a:buChar char="§"/>
            </a:pPr>
            <a:endParaRPr lang="en-US" sz="2000" dirty="0">
              <a:solidFill>
                <a:srgbClr val="000000"/>
              </a:solidFill>
              <a:latin typeface="Arial" charset="0"/>
            </a:endParaRPr>
          </a:p>
        </p:txBody>
      </p:sp>
      <p:sp>
        <p:nvSpPr>
          <p:cNvPr id="7"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183880" cy="1051560"/>
          </a:xfrm>
        </p:spPr>
        <p:txBody>
          <a:bodyPr>
            <a:normAutofit/>
          </a:bodyPr>
          <a:lstStyle/>
          <a:p>
            <a:pPr eaLnBrk="1" hangingPunct="1"/>
            <a:r>
              <a:rPr lang="en-US" b="1" dirty="0" smtClean="0"/>
              <a:t>Example</a:t>
            </a:r>
          </a:p>
        </p:txBody>
      </p:sp>
      <p:sp>
        <p:nvSpPr>
          <p:cNvPr id="21598" name="Slide Number Placeholder 93"/>
          <p:cNvSpPr>
            <a:spLocks noGrp="1"/>
          </p:cNvSpPr>
          <p:nvPr>
            <p:ph type="sldNum" sz="quarter" idx="12"/>
          </p:nvPr>
        </p:nvSpPr>
        <p:spPr>
          <a:noFill/>
        </p:spPr>
        <p:txBody>
          <a:bodyPr/>
          <a:lstStyle/>
          <a:p>
            <a:fld id="{A7553790-511B-40F9-9CA8-E5775A5AFFE1}" type="slidenum">
              <a:rPr lang="en-US" smtClean="0"/>
              <a:pPr/>
              <a:t>17</a:t>
            </a:fld>
            <a:endParaRPr lang="en-US" smtClean="0"/>
          </a:p>
        </p:txBody>
      </p:sp>
      <p:sp>
        <p:nvSpPr>
          <p:cNvPr id="21507" name="Flowchart: Connector 6"/>
          <p:cNvSpPr>
            <a:spLocks noChangeArrowheads="1"/>
          </p:cNvSpPr>
          <p:nvPr/>
        </p:nvSpPr>
        <p:spPr bwMode="auto">
          <a:xfrm>
            <a:off x="2590800" y="22860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08" name="Flowchart: Connector 7"/>
          <p:cNvSpPr>
            <a:spLocks noChangeArrowheads="1"/>
          </p:cNvSpPr>
          <p:nvPr/>
        </p:nvSpPr>
        <p:spPr bwMode="auto">
          <a:xfrm>
            <a:off x="2667000" y="2743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09" name="Flowchart: Connector 8"/>
          <p:cNvSpPr>
            <a:spLocks noChangeArrowheads="1"/>
          </p:cNvSpPr>
          <p:nvPr/>
        </p:nvSpPr>
        <p:spPr bwMode="auto">
          <a:xfrm>
            <a:off x="2743200" y="2590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0" name="Flowchart: Connector 9"/>
          <p:cNvSpPr>
            <a:spLocks noChangeArrowheads="1"/>
          </p:cNvSpPr>
          <p:nvPr/>
        </p:nvSpPr>
        <p:spPr bwMode="auto">
          <a:xfrm>
            <a:off x="37338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1" name="Flowchart: Connector 18"/>
          <p:cNvSpPr>
            <a:spLocks noChangeArrowheads="1"/>
          </p:cNvSpPr>
          <p:nvPr/>
        </p:nvSpPr>
        <p:spPr bwMode="auto">
          <a:xfrm>
            <a:off x="2819400" y="2895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2" name="Flowchart: Connector 19"/>
          <p:cNvSpPr>
            <a:spLocks noChangeArrowheads="1"/>
          </p:cNvSpPr>
          <p:nvPr/>
        </p:nvSpPr>
        <p:spPr bwMode="auto">
          <a:xfrm>
            <a:off x="2971800" y="3048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3" name="Flowchart: Connector 20"/>
          <p:cNvSpPr>
            <a:spLocks noChangeArrowheads="1"/>
          </p:cNvSpPr>
          <p:nvPr/>
        </p:nvSpPr>
        <p:spPr bwMode="auto">
          <a:xfrm>
            <a:off x="3124200" y="3200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4" name="Flowchart: Connector 21"/>
          <p:cNvSpPr>
            <a:spLocks noChangeArrowheads="1"/>
          </p:cNvSpPr>
          <p:nvPr/>
        </p:nvSpPr>
        <p:spPr bwMode="auto">
          <a:xfrm>
            <a:off x="3276600" y="3352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5" name="Flowchart: Connector 23"/>
          <p:cNvSpPr>
            <a:spLocks noChangeArrowheads="1"/>
          </p:cNvSpPr>
          <p:nvPr/>
        </p:nvSpPr>
        <p:spPr bwMode="auto">
          <a:xfrm>
            <a:off x="2895600" y="2743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6" name="Flowchart: Connector 24"/>
          <p:cNvSpPr>
            <a:spLocks noChangeArrowheads="1"/>
          </p:cNvSpPr>
          <p:nvPr/>
        </p:nvSpPr>
        <p:spPr bwMode="auto">
          <a:xfrm>
            <a:off x="3048000" y="2895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7" name="Flowchart: Connector 25"/>
          <p:cNvSpPr>
            <a:spLocks noChangeArrowheads="1"/>
          </p:cNvSpPr>
          <p:nvPr/>
        </p:nvSpPr>
        <p:spPr bwMode="auto">
          <a:xfrm>
            <a:off x="3200400" y="3048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8" name="Flowchart: Connector 26"/>
          <p:cNvSpPr>
            <a:spLocks noChangeArrowheads="1"/>
          </p:cNvSpPr>
          <p:nvPr/>
        </p:nvSpPr>
        <p:spPr bwMode="auto">
          <a:xfrm>
            <a:off x="3352800" y="3200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9" name="Flowchart: Connector 27"/>
          <p:cNvSpPr>
            <a:spLocks noChangeArrowheads="1"/>
          </p:cNvSpPr>
          <p:nvPr/>
        </p:nvSpPr>
        <p:spPr bwMode="auto">
          <a:xfrm>
            <a:off x="3581400" y="3124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0" name="Flowchart: Connector 28"/>
          <p:cNvSpPr>
            <a:spLocks noChangeArrowheads="1"/>
          </p:cNvSpPr>
          <p:nvPr/>
        </p:nvSpPr>
        <p:spPr bwMode="auto">
          <a:xfrm>
            <a:off x="3124200" y="2362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1" name="Flowchart: Connector 29"/>
          <p:cNvSpPr>
            <a:spLocks noChangeArrowheads="1"/>
          </p:cNvSpPr>
          <p:nvPr/>
        </p:nvSpPr>
        <p:spPr bwMode="auto">
          <a:xfrm>
            <a:off x="2971800" y="2438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2" name="Flowchart: Connector 30"/>
          <p:cNvSpPr>
            <a:spLocks noChangeArrowheads="1"/>
          </p:cNvSpPr>
          <p:nvPr/>
        </p:nvSpPr>
        <p:spPr bwMode="auto">
          <a:xfrm>
            <a:off x="34290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3" name="Flowchart: Connector 31"/>
          <p:cNvSpPr>
            <a:spLocks noChangeArrowheads="1"/>
          </p:cNvSpPr>
          <p:nvPr/>
        </p:nvSpPr>
        <p:spPr bwMode="auto">
          <a:xfrm>
            <a:off x="3124200" y="2590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4" name="Flowchart: Connector 32"/>
          <p:cNvSpPr>
            <a:spLocks noChangeArrowheads="1"/>
          </p:cNvSpPr>
          <p:nvPr/>
        </p:nvSpPr>
        <p:spPr bwMode="auto">
          <a:xfrm>
            <a:off x="32766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5" name="Flowchart: Connector 33"/>
          <p:cNvSpPr>
            <a:spLocks noChangeArrowheads="1"/>
          </p:cNvSpPr>
          <p:nvPr/>
        </p:nvSpPr>
        <p:spPr bwMode="auto">
          <a:xfrm>
            <a:off x="3429000" y="2667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6" name="Flowchart: Connector 34"/>
          <p:cNvSpPr>
            <a:spLocks noChangeArrowheads="1"/>
          </p:cNvSpPr>
          <p:nvPr/>
        </p:nvSpPr>
        <p:spPr bwMode="auto">
          <a:xfrm>
            <a:off x="3276600" y="2514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7" name="Flowchart: Connector 35"/>
          <p:cNvSpPr>
            <a:spLocks noChangeArrowheads="1"/>
          </p:cNvSpPr>
          <p:nvPr/>
        </p:nvSpPr>
        <p:spPr bwMode="auto">
          <a:xfrm>
            <a:off x="35814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8" name="Flowchart: Connector 36"/>
          <p:cNvSpPr>
            <a:spLocks noChangeArrowheads="1"/>
          </p:cNvSpPr>
          <p:nvPr/>
        </p:nvSpPr>
        <p:spPr bwMode="auto">
          <a:xfrm>
            <a:off x="16764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29" name="Flowchart: Connector 37"/>
          <p:cNvSpPr>
            <a:spLocks noChangeArrowheads="1"/>
          </p:cNvSpPr>
          <p:nvPr/>
        </p:nvSpPr>
        <p:spPr bwMode="auto">
          <a:xfrm>
            <a:off x="1752600" y="4419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0" name="Flowchart: Connector 40"/>
          <p:cNvSpPr>
            <a:spLocks noChangeArrowheads="1"/>
          </p:cNvSpPr>
          <p:nvPr/>
        </p:nvSpPr>
        <p:spPr bwMode="auto">
          <a:xfrm>
            <a:off x="1905000" y="4572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1" name="Flowchart: Connector 41"/>
          <p:cNvSpPr>
            <a:spLocks noChangeArrowheads="1"/>
          </p:cNvSpPr>
          <p:nvPr/>
        </p:nvSpPr>
        <p:spPr bwMode="auto">
          <a:xfrm>
            <a:off x="2057400" y="4724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2" name="Flowchart: Connector 42"/>
          <p:cNvSpPr>
            <a:spLocks noChangeArrowheads="1"/>
          </p:cNvSpPr>
          <p:nvPr/>
        </p:nvSpPr>
        <p:spPr bwMode="auto">
          <a:xfrm>
            <a:off x="2209800" y="4876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3" name="Flowchart: Connector 43"/>
          <p:cNvSpPr>
            <a:spLocks noChangeArrowheads="1"/>
          </p:cNvSpPr>
          <p:nvPr/>
        </p:nvSpPr>
        <p:spPr bwMode="auto">
          <a:xfrm>
            <a:off x="2362200" y="5029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4" name="Flowchart: Connector 44"/>
          <p:cNvSpPr>
            <a:spLocks noChangeArrowheads="1"/>
          </p:cNvSpPr>
          <p:nvPr/>
        </p:nvSpPr>
        <p:spPr bwMode="auto">
          <a:xfrm>
            <a:off x="1981200" y="4419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35" name="Flowchart: Connector 50"/>
          <p:cNvSpPr>
            <a:spLocks noChangeArrowheads="1"/>
          </p:cNvSpPr>
          <p:nvPr/>
        </p:nvSpPr>
        <p:spPr bwMode="auto">
          <a:xfrm>
            <a:off x="2057400" y="4114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6" name="Flowchart: Connector 51"/>
          <p:cNvSpPr>
            <a:spLocks noChangeArrowheads="1"/>
          </p:cNvSpPr>
          <p:nvPr/>
        </p:nvSpPr>
        <p:spPr bwMode="auto">
          <a:xfrm>
            <a:off x="25146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7" name="Flowchart: Connector 52"/>
          <p:cNvSpPr>
            <a:spLocks noChangeArrowheads="1"/>
          </p:cNvSpPr>
          <p:nvPr/>
        </p:nvSpPr>
        <p:spPr bwMode="auto">
          <a:xfrm>
            <a:off x="2209800" y="4267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8" name="Flowchart: Connector 54"/>
          <p:cNvSpPr>
            <a:spLocks noChangeArrowheads="1"/>
          </p:cNvSpPr>
          <p:nvPr/>
        </p:nvSpPr>
        <p:spPr bwMode="auto">
          <a:xfrm>
            <a:off x="2514600" y="4343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9" name="Flowchart: Connector 57"/>
          <p:cNvSpPr>
            <a:spLocks noChangeArrowheads="1"/>
          </p:cNvSpPr>
          <p:nvPr/>
        </p:nvSpPr>
        <p:spPr bwMode="auto">
          <a:xfrm>
            <a:off x="32004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40" name="Flowchart: Connector 59"/>
          <p:cNvSpPr>
            <a:spLocks noChangeArrowheads="1"/>
          </p:cNvSpPr>
          <p:nvPr/>
        </p:nvSpPr>
        <p:spPr bwMode="auto">
          <a:xfrm>
            <a:off x="3352800" y="4267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1" name="Flowchart: Connector 65"/>
          <p:cNvSpPr>
            <a:spLocks noChangeArrowheads="1"/>
          </p:cNvSpPr>
          <p:nvPr/>
        </p:nvSpPr>
        <p:spPr bwMode="auto">
          <a:xfrm>
            <a:off x="3505200" y="4419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2" name="Flowchart: Connector 66"/>
          <p:cNvSpPr>
            <a:spLocks noChangeArrowheads="1"/>
          </p:cNvSpPr>
          <p:nvPr/>
        </p:nvSpPr>
        <p:spPr bwMode="auto">
          <a:xfrm>
            <a:off x="3657600" y="4572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3" name="Flowchart: Connector 67"/>
          <p:cNvSpPr>
            <a:spLocks noChangeArrowheads="1"/>
          </p:cNvSpPr>
          <p:nvPr/>
        </p:nvSpPr>
        <p:spPr bwMode="auto">
          <a:xfrm>
            <a:off x="3810000" y="4724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4" name="Flowchart: Connector 68"/>
          <p:cNvSpPr>
            <a:spLocks noChangeArrowheads="1"/>
          </p:cNvSpPr>
          <p:nvPr/>
        </p:nvSpPr>
        <p:spPr bwMode="auto">
          <a:xfrm>
            <a:off x="3962400" y="4876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5" name="Flowchart: Connector 69"/>
          <p:cNvSpPr>
            <a:spLocks noChangeArrowheads="1"/>
          </p:cNvSpPr>
          <p:nvPr/>
        </p:nvSpPr>
        <p:spPr bwMode="auto">
          <a:xfrm>
            <a:off x="4191000" y="4800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6" name="Flowchart: Connector 70"/>
          <p:cNvSpPr>
            <a:spLocks noChangeArrowheads="1"/>
          </p:cNvSpPr>
          <p:nvPr/>
        </p:nvSpPr>
        <p:spPr bwMode="auto">
          <a:xfrm>
            <a:off x="3581400" y="4114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7" name="Flowchart: Connector 72"/>
          <p:cNvSpPr>
            <a:spLocks noChangeArrowheads="1"/>
          </p:cNvSpPr>
          <p:nvPr/>
        </p:nvSpPr>
        <p:spPr bwMode="auto">
          <a:xfrm>
            <a:off x="40386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48" name="Flowchart: Connector 74"/>
          <p:cNvSpPr>
            <a:spLocks noChangeArrowheads="1"/>
          </p:cNvSpPr>
          <p:nvPr/>
        </p:nvSpPr>
        <p:spPr bwMode="auto">
          <a:xfrm>
            <a:off x="3886200" y="4495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9" name="Flowchart: Connector 76"/>
          <p:cNvSpPr>
            <a:spLocks noChangeArrowheads="1"/>
          </p:cNvSpPr>
          <p:nvPr/>
        </p:nvSpPr>
        <p:spPr bwMode="auto">
          <a:xfrm>
            <a:off x="3733800" y="4343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cxnSp>
        <p:nvCxnSpPr>
          <p:cNvPr id="21550" name="Straight Arrow Connector 81"/>
          <p:cNvCxnSpPr>
            <a:cxnSpLocks noChangeShapeType="1"/>
            <a:stCxn id="21507" idx="4"/>
          </p:cNvCxnSpPr>
          <p:nvPr/>
        </p:nvCxnSpPr>
        <p:spPr bwMode="auto">
          <a:xfrm rot="16200000" flipH="1">
            <a:off x="3257550" y="3486150"/>
            <a:ext cx="457200" cy="495300"/>
          </a:xfrm>
          <a:prstGeom prst="straightConnector1">
            <a:avLst/>
          </a:prstGeom>
          <a:noFill/>
          <a:ln w="25400" algn="ctr">
            <a:solidFill>
              <a:srgbClr val="002060"/>
            </a:solidFill>
            <a:round/>
            <a:headEnd/>
            <a:tailEnd type="arrow" w="med" len="med"/>
          </a:ln>
        </p:spPr>
      </p:cxnSp>
      <p:cxnSp>
        <p:nvCxnSpPr>
          <p:cNvPr id="21551" name="Straight Arrow Connector 86"/>
          <p:cNvCxnSpPr>
            <a:cxnSpLocks noChangeShapeType="1"/>
            <a:stCxn id="21507" idx="4"/>
          </p:cNvCxnSpPr>
          <p:nvPr/>
        </p:nvCxnSpPr>
        <p:spPr bwMode="auto">
          <a:xfrm rot="5400000">
            <a:off x="2647950" y="3371850"/>
            <a:ext cx="457200" cy="723900"/>
          </a:xfrm>
          <a:prstGeom prst="straightConnector1">
            <a:avLst/>
          </a:prstGeom>
          <a:noFill/>
          <a:ln w="25400" algn="ctr">
            <a:solidFill>
              <a:srgbClr val="002060"/>
            </a:solidFill>
            <a:round/>
            <a:headEnd/>
            <a:tailEnd type="arrow" w="med" len="med"/>
          </a:ln>
        </p:spPr>
      </p:cxnSp>
      <p:sp>
        <p:nvSpPr>
          <p:cNvPr id="21552" name="Flowchart: Connector 89"/>
          <p:cNvSpPr>
            <a:spLocks noChangeArrowheads="1"/>
          </p:cNvSpPr>
          <p:nvPr/>
        </p:nvSpPr>
        <p:spPr bwMode="auto">
          <a:xfrm>
            <a:off x="5943600" y="22860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53" name="Flowchart: Connector 90"/>
          <p:cNvSpPr>
            <a:spLocks noChangeArrowheads="1"/>
          </p:cNvSpPr>
          <p:nvPr/>
        </p:nvSpPr>
        <p:spPr bwMode="auto">
          <a:xfrm>
            <a:off x="6019800" y="2743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4" name="Flowchart: Connector 91"/>
          <p:cNvSpPr>
            <a:spLocks noChangeArrowheads="1"/>
          </p:cNvSpPr>
          <p:nvPr/>
        </p:nvSpPr>
        <p:spPr bwMode="auto">
          <a:xfrm>
            <a:off x="6096000" y="2590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55" name="Flowchart: Connector 92"/>
          <p:cNvSpPr>
            <a:spLocks noChangeArrowheads="1"/>
          </p:cNvSpPr>
          <p:nvPr/>
        </p:nvSpPr>
        <p:spPr bwMode="auto">
          <a:xfrm>
            <a:off x="70866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6" name="Flowchart: Connector 93"/>
          <p:cNvSpPr>
            <a:spLocks noChangeArrowheads="1"/>
          </p:cNvSpPr>
          <p:nvPr/>
        </p:nvSpPr>
        <p:spPr bwMode="auto">
          <a:xfrm>
            <a:off x="6172200" y="2895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7" name="Flowchart: Connector 94"/>
          <p:cNvSpPr>
            <a:spLocks noChangeArrowheads="1"/>
          </p:cNvSpPr>
          <p:nvPr/>
        </p:nvSpPr>
        <p:spPr bwMode="auto">
          <a:xfrm>
            <a:off x="6324600" y="3048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8" name="Flowchart: Connector 95"/>
          <p:cNvSpPr>
            <a:spLocks noChangeArrowheads="1"/>
          </p:cNvSpPr>
          <p:nvPr/>
        </p:nvSpPr>
        <p:spPr bwMode="auto">
          <a:xfrm>
            <a:off x="6477000" y="3200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9" name="Flowchart: Connector 96"/>
          <p:cNvSpPr>
            <a:spLocks noChangeArrowheads="1"/>
          </p:cNvSpPr>
          <p:nvPr/>
        </p:nvSpPr>
        <p:spPr bwMode="auto">
          <a:xfrm>
            <a:off x="6629400" y="3352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0" name="Flowchart: Connector 97"/>
          <p:cNvSpPr>
            <a:spLocks noChangeArrowheads="1"/>
          </p:cNvSpPr>
          <p:nvPr/>
        </p:nvSpPr>
        <p:spPr bwMode="auto">
          <a:xfrm>
            <a:off x="6248400" y="2743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1" name="Flowchart: Connector 98"/>
          <p:cNvSpPr>
            <a:spLocks noChangeArrowheads="1"/>
          </p:cNvSpPr>
          <p:nvPr/>
        </p:nvSpPr>
        <p:spPr bwMode="auto">
          <a:xfrm>
            <a:off x="6400800" y="2895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2" name="Flowchart: Connector 99"/>
          <p:cNvSpPr>
            <a:spLocks noChangeArrowheads="1"/>
          </p:cNvSpPr>
          <p:nvPr/>
        </p:nvSpPr>
        <p:spPr bwMode="auto">
          <a:xfrm>
            <a:off x="6553200" y="3048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3" name="Flowchart: Connector 100"/>
          <p:cNvSpPr>
            <a:spLocks noChangeArrowheads="1"/>
          </p:cNvSpPr>
          <p:nvPr/>
        </p:nvSpPr>
        <p:spPr bwMode="auto">
          <a:xfrm>
            <a:off x="6705600" y="3200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4" name="Flowchart: Connector 101"/>
          <p:cNvSpPr>
            <a:spLocks noChangeArrowheads="1"/>
          </p:cNvSpPr>
          <p:nvPr/>
        </p:nvSpPr>
        <p:spPr bwMode="auto">
          <a:xfrm>
            <a:off x="6934200" y="3124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5" name="Flowchart: Connector 102"/>
          <p:cNvSpPr>
            <a:spLocks noChangeArrowheads="1"/>
          </p:cNvSpPr>
          <p:nvPr/>
        </p:nvSpPr>
        <p:spPr bwMode="auto">
          <a:xfrm>
            <a:off x="6477000" y="2362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6" name="Flowchart: Connector 103"/>
          <p:cNvSpPr>
            <a:spLocks noChangeArrowheads="1"/>
          </p:cNvSpPr>
          <p:nvPr/>
        </p:nvSpPr>
        <p:spPr bwMode="auto">
          <a:xfrm>
            <a:off x="6324600" y="2438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7" name="Flowchart: Connector 104"/>
          <p:cNvSpPr>
            <a:spLocks noChangeArrowheads="1"/>
          </p:cNvSpPr>
          <p:nvPr/>
        </p:nvSpPr>
        <p:spPr bwMode="auto">
          <a:xfrm>
            <a:off x="67818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8" name="Flowchart: Connector 105"/>
          <p:cNvSpPr>
            <a:spLocks noChangeArrowheads="1"/>
          </p:cNvSpPr>
          <p:nvPr/>
        </p:nvSpPr>
        <p:spPr bwMode="auto">
          <a:xfrm>
            <a:off x="6477000" y="2590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9" name="Flowchart: Connector 106"/>
          <p:cNvSpPr>
            <a:spLocks noChangeArrowheads="1"/>
          </p:cNvSpPr>
          <p:nvPr/>
        </p:nvSpPr>
        <p:spPr bwMode="auto">
          <a:xfrm>
            <a:off x="66294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70" name="Flowchart: Connector 107"/>
          <p:cNvSpPr>
            <a:spLocks noChangeArrowheads="1"/>
          </p:cNvSpPr>
          <p:nvPr/>
        </p:nvSpPr>
        <p:spPr bwMode="auto">
          <a:xfrm>
            <a:off x="6781800" y="2667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1" name="Flowchart: Connector 108"/>
          <p:cNvSpPr>
            <a:spLocks noChangeArrowheads="1"/>
          </p:cNvSpPr>
          <p:nvPr/>
        </p:nvSpPr>
        <p:spPr bwMode="auto">
          <a:xfrm>
            <a:off x="6629400" y="2514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72" name="Flowchart: Connector 109"/>
          <p:cNvSpPr>
            <a:spLocks noChangeArrowheads="1"/>
          </p:cNvSpPr>
          <p:nvPr/>
        </p:nvSpPr>
        <p:spPr bwMode="auto">
          <a:xfrm>
            <a:off x="69342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73" name="Flowchart: Connector 110"/>
          <p:cNvSpPr>
            <a:spLocks noChangeArrowheads="1"/>
          </p:cNvSpPr>
          <p:nvPr/>
        </p:nvSpPr>
        <p:spPr bwMode="auto">
          <a:xfrm>
            <a:off x="50292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74" name="Flowchart: Connector 112"/>
          <p:cNvSpPr>
            <a:spLocks noChangeArrowheads="1"/>
          </p:cNvSpPr>
          <p:nvPr/>
        </p:nvSpPr>
        <p:spPr bwMode="auto">
          <a:xfrm>
            <a:off x="5257800" y="4572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5" name="Flowchart: Connector 113"/>
          <p:cNvSpPr>
            <a:spLocks noChangeArrowheads="1"/>
          </p:cNvSpPr>
          <p:nvPr/>
        </p:nvSpPr>
        <p:spPr bwMode="auto">
          <a:xfrm>
            <a:off x="5410200" y="4724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6" name="Flowchart: Connector 114"/>
          <p:cNvSpPr>
            <a:spLocks noChangeArrowheads="1"/>
          </p:cNvSpPr>
          <p:nvPr/>
        </p:nvSpPr>
        <p:spPr bwMode="auto">
          <a:xfrm>
            <a:off x="5562600" y="4876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7" name="Flowchart: Connector 118"/>
          <p:cNvSpPr>
            <a:spLocks noChangeArrowheads="1"/>
          </p:cNvSpPr>
          <p:nvPr/>
        </p:nvSpPr>
        <p:spPr bwMode="auto">
          <a:xfrm>
            <a:off x="58674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8" name="Flowchart: Connector 119"/>
          <p:cNvSpPr>
            <a:spLocks noChangeArrowheads="1"/>
          </p:cNvSpPr>
          <p:nvPr/>
        </p:nvSpPr>
        <p:spPr bwMode="auto">
          <a:xfrm>
            <a:off x="5562600" y="4267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9" name="Flowchart: Connector 120"/>
          <p:cNvSpPr>
            <a:spLocks noChangeArrowheads="1"/>
          </p:cNvSpPr>
          <p:nvPr/>
        </p:nvSpPr>
        <p:spPr bwMode="auto">
          <a:xfrm>
            <a:off x="5867400" y="4343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80" name="Flowchart: Connector 121"/>
          <p:cNvSpPr>
            <a:spLocks noChangeArrowheads="1"/>
          </p:cNvSpPr>
          <p:nvPr/>
        </p:nvSpPr>
        <p:spPr bwMode="auto">
          <a:xfrm>
            <a:off x="65532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81" name="Flowchart: Connector 122"/>
          <p:cNvSpPr>
            <a:spLocks noChangeArrowheads="1"/>
          </p:cNvSpPr>
          <p:nvPr/>
        </p:nvSpPr>
        <p:spPr bwMode="auto">
          <a:xfrm>
            <a:off x="6705600" y="4267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2" name="Flowchart: Connector 123"/>
          <p:cNvSpPr>
            <a:spLocks noChangeArrowheads="1"/>
          </p:cNvSpPr>
          <p:nvPr/>
        </p:nvSpPr>
        <p:spPr bwMode="auto">
          <a:xfrm>
            <a:off x="6858000" y="4419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3" name="Flowchart: Connector 124"/>
          <p:cNvSpPr>
            <a:spLocks noChangeArrowheads="1"/>
          </p:cNvSpPr>
          <p:nvPr/>
        </p:nvSpPr>
        <p:spPr bwMode="auto">
          <a:xfrm>
            <a:off x="7010400" y="4572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4" name="Flowchart: Connector 125"/>
          <p:cNvSpPr>
            <a:spLocks noChangeArrowheads="1"/>
          </p:cNvSpPr>
          <p:nvPr/>
        </p:nvSpPr>
        <p:spPr bwMode="auto">
          <a:xfrm>
            <a:off x="7162800" y="4724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5" name="Flowchart: Connector 126"/>
          <p:cNvSpPr>
            <a:spLocks noChangeArrowheads="1"/>
          </p:cNvSpPr>
          <p:nvPr/>
        </p:nvSpPr>
        <p:spPr bwMode="auto">
          <a:xfrm>
            <a:off x="7315200" y="4876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6" name="Flowchart: Connector 127"/>
          <p:cNvSpPr>
            <a:spLocks noChangeArrowheads="1"/>
          </p:cNvSpPr>
          <p:nvPr/>
        </p:nvSpPr>
        <p:spPr bwMode="auto">
          <a:xfrm>
            <a:off x="7543800" y="4800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7" name="Flowchart: Connector 128"/>
          <p:cNvSpPr>
            <a:spLocks noChangeArrowheads="1"/>
          </p:cNvSpPr>
          <p:nvPr/>
        </p:nvSpPr>
        <p:spPr bwMode="auto">
          <a:xfrm>
            <a:off x="6934200" y="4114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8" name="Flowchart: Connector 129"/>
          <p:cNvSpPr>
            <a:spLocks noChangeArrowheads="1"/>
          </p:cNvSpPr>
          <p:nvPr/>
        </p:nvSpPr>
        <p:spPr bwMode="auto">
          <a:xfrm>
            <a:off x="73914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89" name="Flowchart: Connector 130"/>
          <p:cNvSpPr>
            <a:spLocks noChangeArrowheads="1"/>
          </p:cNvSpPr>
          <p:nvPr/>
        </p:nvSpPr>
        <p:spPr bwMode="auto">
          <a:xfrm>
            <a:off x="7239000" y="4495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90" name="Flowchart: Connector 131"/>
          <p:cNvSpPr>
            <a:spLocks noChangeArrowheads="1"/>
          </p:cNvSpPr>
          <p:nvPr/>
        </p:nvSpPr>
        <p:spPr bwMode="auto">
          <a:xfrm>
            <a:off x="7086600" y="4343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cxnSp>
        <p:nvCxnSpPr>
          <p:cNvPr id="21591" name="Straight Arrow Connector 132"/>
          <p:cNvCxnSpPr>
            <a:cxnSpLocks noChangeShapeType="1"/>
            <a:stCxn id="21552" idx="4"/>
          </p:cNvCxnSpPr>
          <p:nvPr/>
        </p:nvCxnSpPr>
        <p:spPr bwMode="auto">
          <a:xfrm rot="16200000" flipH="1">
            <a:off x="6610350" y="3486150"/>
            <a:ext cx="457200" cy="495300"/>
          </a:xfrm>
          <a:prstGeom prst="straightConnector1">
            <a:avLst/>
          </a:prstGeom>
          <a:noFill/>
          <a:ln w="25400" algn="ctr">
            <a:solidFill>
              <a:srgbClr val="002060"/>
            </a:solidFill>
            <a:round/>
            <a:headEnd/>
            <a:tailEnd type="arrow" w="med" len="med"/>
          </a:ln>
        </p:spPr>
      </p:cxnSp>
      <p:cxnSp>
        <p:nvCxnSpPr>
          <p:cNvPr id="21592" name="Straight Arrow Connector 133"/>
          <p:cNvCxnSpPr>
            <a:cxnSpLocks noChangeShapeType="1"/>
            <a:stCxn id="21552" idx="4"/>
          </p:cNvCxnSpPr>
          <p:nvPr/>
        </p:nvCxnSpPr>
        <p:spPr bwMode="auto">
          <a:xfrm rot="5400000">
            <a:off x="6000750" y="3371850"/>
            <a:ext cx="457200" cy="723900"/>
          </a:xfrm>
          <a:prstGeom prst="straightConnector1">
            <a:avLst/>
          </a:prstGeom>
          <a:noFill/>
          <a:ln w="25400" algn="ctr">
            <a:solidFill>
              <a:srgbClr val="002060"/>
            </a:solidFill>
            <a:round/>
            <a:headEnd/>
            <a:tailEnd type="arrow" w="med" len="med"/>
          </a:ln>
        </p:spPr>
      </p:cxnSp>
      <p:sp>
        <p:nvSpPr>
          <p:cNvPr id="21593" name="Flowchart: Connector 134"/>
          <p:cNvSpPr>
            <a:spLocks noChangeArrowheads="1"/>
          </p:cNvSpPr>
          <p:nvPr/>
        </p:nvSpPr>
        <p:spPr bwMode="auto">
          <a:xfrm>
            <a:off x="7239000" y="4114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94" name="Flowchart: Connector 135"/>
          <p:cNvSpPr>
            <a:spLocks noChangeArrowheads="1"/>
          </p:cNvSpPr>
          <p:nvPr/>
        </p:nvSpPr>
        <p:spPr bwMode="auto">
          <a:xfrm>
            <a:off x="7543800" y="4800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95" name="Flowchart: Connector 136"/>
          <p:cNvSpPr>
            <a:spLocks noChangeArrowheads="1"/>
          </p:cNvSpPr>
          <p:nvPr/>
        </p:nvSpPr>
        <p:spPr bwMode="auto">
          <a:xfrm>
            <a:off x="7543800" y="4419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96" name="Flowchart: Connector 137"/>
          <p:cNvSpPr>
            <a:spLocks noChangeArrowheads="1"/>
          </p:cNvSpPr>
          <p:nvPr/>
        </p:nvSpPr>
        <p:spPr bwMode="auto">
          <a:xfrm>
            <a:off x="7391400" y="4267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600" name="Flowchart: Connector 124"/>
          <p:cNvSpPr>
            <a:spLocks noChangeArrowheads="1"/>
          </p:cNvSpPr>
          <p:nvPr/>
        </p:nvSpPr>
        <p:spPr bwMode="auto">
          <a:xfrm>
            <a:off x="6858000" y="4800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9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99"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100" name="TextBox 99"/>
          <p:cNvSpPr txBox="1"/>
          <p:nvPr/>
        </p:nvSpPr>
        <p:spPr>
          <a:xfrm>
            <a:off x="762000" y="1219200"/>
            <a:ext cx="7467600" cy="1015663"/>
          </a:xfrm>
          <a:prstGeom prst="rect">
            <a:avLst/>
          </a:prstGeom>
          <a:noFill/>
        </p:spPr>
        <p:txBody>
          <a:bodyPr wrap="square" rtlCol="0">
            <a:spAutoFit/>
          </a:bodyPr>
          <a:lstStyle/>
          <a:p>
            <a:r>
              <a:rPr lang="en-US" sz="2000" dirty="0" smtClean="0"/>
              <a:t>Evaluate which split is better—the left or the right? The root node has 10 red and 10 blue cases for the target variable.</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52400"/>
            <a:ext cx="8183880" cy="1051560"/>
          </a:xfrm>
        </p:spPr>
        <p:txBody>
          <a:bodyPr/>
          <a:lstStyle/>
          <a:p>
            <a:r>
              <a:rPr lang="en-US" dirty="0" err="1" smtClean="0"/>
              <a:t>Gini</a:t>
            </a:r>
            <a:r>
              <a:rPr lang="en-US" dirty="0" smtClean="0"/>
              <a:t>--</a:t>
            </a:r>
          </a:p>
        </p:txBody>
      </p:sp>
      <p:sp>
        <p:nvSpPr>
          <p:cNvPr id="22534" name="Slide Number Placeholder 5"/>
          <p:cNvSpPr>
            <a:spLocks noGrp="1"/>
          </p:cNvSpPr>
          <p:nvPr>
            <p:ph type="sldNum" sz="quarter" idx="12"/>
          </p:nvPr>
        </p:nvSpPr>
        <p:spPr>
          <a:noFill/>
        </p:spPr>
        <p:txBody>
          <a:bodyPr/>
          <a:lstStyle/>
          <a:p>
            <a:fld id="{82031AC2-A203-4351-99A7-E37C1E44DA0F}" type="slidenum">
              <a:rPr lang="en-US" smtClean="0"/>
              <a:pPr/>
              <a:t>18</a:t>
            </a:fld>
            <a:endParaRPr lang="en-US" smtClean="0"/>
          </a:p>
        </p:txBody>
      </p:sp>
      <p:sp>
        <p:nvSpPr>
          <p:cNvPr id="22532" name="TextBox 4"/>
          <p:cNvSpPr txBox="1">
            <a:spLocks noChangeArrowheads="1"/>
          </p:cNvSpPr>
          <p:nvPr/>
        </p:nvSpPr>
        <p:spPr bwMode="auto">
          <a:xfrm>
            <a:off x="1752600" y="1143000"/>
            <a:ext cx="1600200" cy="369888"/>
          </a:xfrm>
          <a:prstGeom prst="rect">
            <a:avLst/>
          </a:prstGeom>
          <a:noFill/>
          <a:ln w="9525">
            <a:noFill/>
            <a:miter lim="800000"/>
            <a:headEnd/>
            <a:tailEnd/>
          </a:ln>
        </p:spPr>
        <p:txBody>
          <a:bodyPr>
            <a:spAutoFit/>
          </a:bodyPr>
          <a:lstStyle/>
          <a:p>
            <a:r>
              <a:rPr lang="en-US">
                <a:solidFill>
                  <a:schemeClr val="bg1"/>
                </a:solidFill>
              </a:rPr>
              <a:t>Left Split</a:t>
            </a:r>
          </a:p>
        </p:txBody>
      </p:sp>
      <p:sp>
        <p:nvSpPr>
          <p:cNvPr id="16" name="TextBox 4"/>
          <p:cNvSpPr txBox="1">
            <a:spLocks noChangeArrowheads="1"/>
          </p:cNvSpPr>
          <p:nvPr/>
        </p:nvSpPr>
        <p:spPr bwMode="auto">
          <a:xfrm>
            <a:off x="1752600" y="1143000"/>
            <a:ext cx="1600200" cy="369888"/>
          </a:xfrm>
          <a:prstGeom prst="rect">
            <a:avLst/>
          </a:prstGeom>
          <a:noFill/>
          <a:ln w="9525">
            <a:noFill/>
            <a:miter lim="800000"/>
            <a:headEnd/>
            <a:tailEnd/>
          </a:ln>
        </p:spPr>
        <p:txBody>
          <a:bodyPr>
            <a:spAutoFit/>
          </a:bodyPr>
          <a:lstStyle/>
          <a:p>
            <a:r>
              <a:rPr lang="en-US" dirty="0">
                <a:solidFill>
                  <a:schemeClr val="bg1"/>
                </a:solidFill>
              </a:rPr>
              <a:t>Left Split</a:t>
            </a:r>
          </a:p>
        </p:txBody>
      </p:sp>
      <p:sp>
        <p:nvSpPr>
          <p:cNvPr id="19" name="TextBox 3"/>
          <p:cNvSpPr txBox="1">
            <a:spLocks noChangeArrowheads="1"/>
          </p:cNvSpPr>
          <p:nvPr/>
        </p:nvSpPr>
        <p:spPr bwMode="auto">
          <a:xfrm>
            <a:off x="1371600" y="1752600"/>
            <a:ext cx="7162800" cy="3477875"/>
          </a:xfrm>
          <a:prstGeom prst="rect">
            <a:avLst/>
          </a:prstGeom>
          <a:noFill/>
          <a:ln w="9525">
            <a:noFill/>
            <a:miter lim="800000"/>
            <a:headEnd/>
            <a:tailEnd/>
          </a:ln>
        </p:spPr>
        <p:txBody>
          <a:bodyPr wrap="square">
            <a:spAutoFit/>
          </a:bodyPr>
          <a:lstStyle/>
          <a:p>
            <a:r>
              <a:rPr lang="en-US" sz="2000" dirty="0" err="1"/>
              <a:t>Gini</a:t>
            </a:r>
            <a:r>
              <a:rPr lang="en-US" sz="2000" dirty="0" smtClean="0"/>
              <a:t>— sum </a:t>
            </a:r>
            <a:r>
              <a:rPr lang="en-US" sz="2000" dirty="0"/>
              <a:t>of the squares of the proportion of the classes</a:t>
            </a:r>
          </a:p>
          <a:p>
            <a:r>
              <a:rPr lang="en-US" sz="2000" dirty="0" err="1"/>
              <a:t>Gini</a:t>
            </a:r>
            <a:r>
              <a:rPr lang="en-US" sz="2000" dirty="0"/>
              <a:t> -- ranges from 0 (no two items alike) to 1 (all items alike</a:t>
            </a:r>
            <a:r>
              <a:rPr lang="en-US" sz="2000" dirty="0" smtClean="0"/>
              <a:t>)</a:t>
            </a:r>
          </a:p>
          <a:p>
            <a:endParaRPr lang="en-US" sz="2000" dirty="0"/>
          </a:p>
          <a:p>
            <a:r>
              <a:rPr lang="en-US" sz="2000" dirty="0"/>
              <a:t>For the root node, .5</a:t>
            </a:r>
            <a:r>
              <a:rPr lang="en-US" sz="2000" baseline="30000" dirty="0"/>
              <a:t>2 </a:t>
            </a:r>
            <a:r>
              <a:rPr lang="en-US" sz="2000" dirty="0"/>
              <a:t>+</a:t>
            </a:r>
            <a:r>
              <a:rPr lang="en-US" sz="2000" baseline="30000" dirty="0"/>
              <a:t> </a:t>
            </a:r>
            <a:r>
              <a:rPr lang="en-US" sz="2000" dirty="0"/>
              <a:t>.5</a:t>
            </a:r>
            <a:r>
              <a:rPr lang="en-US" sz="2000" baseline="30000" dirty="0"/>
              <a:t>2 </a:t>
            </a:r>
            <a:r>
              <a:rPr lang="en-US" sz="2000" dirty="0"/>
              <a:t> = .5</a:t>
            </a:r>
            <a:endParaRPr lang="en-US" sz="2000" baseline="30000" dirty="0"/>
          </a:p>
          <a:p>
            <a:r>
              <a:rPr lang="en-US" sz="2000" dirty="0"/>
              <a:t>Left node: .1</a:t>
            </a:r>
            <a:r>
              <a:rPr lang="en-US" sz="2000" baseline="30000" dirty="0"/>
              <a:t>2 </a:t>
            </a:r>
            <a:r>
              <a:rPr lang="en-US" sz="2000" dirty="0"/>
              <a:t>+</a:t>
            </a:r>
            <a:r>
              <a:rPr lang="en-US" sz="2000" baseline="30000" dirty="0"/>
              <a:t> </a:t>
            </a:r>
            <a:r>
              <a:rPr lang="en-US" sz="2000" dirty="0"/>
              <a:t>.9</a:t>
            </a:r>
            <a:r>
              <a:rPr lang="en-US" sz="2000" baseline="30000" dirty="0"/>
              <a:t>2 </a:t>
            </a:r>
            <a:r>
              <a:rPr lang="en-US" sz="2000" dirty="0"/>
              <a:t> = .82	Right Node: .1</a:t>
            </a:r>
            <a:r>
              <a:rPr lang="en-US" sz="2000" baseline="30000" dirty="0"/>
              <a:t>2 </a:t>
            </a:r>
            <a:r>
              <a:rPr lang="en-US" sz="2000" dirty="0"/>
              <a:t>+</a:t>
            </a:r>
            <a:r>
              <a:rPr lang="en-US" sz="2000" baseline="30000" dirty="0"/>
              <a:t> </a:t>
            </a:r>
            <a:r>
              <a:rPr lang="en-US" sz="2000" dirty="0"/>
              <a:t>.9</a:t>
            </a:r>
            <a:r>
              <a:rPr lang="en-US" sz="2000" baseline="30000" dirty="0"/>
              <a:t>2 </a:t>
            </a:r>
            <a:r>
              <a:rPr lang="en-US" sz="2000" dirty="0"/>
              <a:t> = .82</a:t>
            </a:r>
          </a:p>
          <a:p>
            <a:endParaRPr lang="en-US" sz="2000" dirty="0" smtClean="0"/>
          </a:p>
          <a:p>
            <a:r>
              <a:rPr lang="en-US" sz="2000" dirty="0" smtClean="0"/>
              <a:t>Multiple </a:t>
            </a:r>
            <a:r>
              <a:rPr lang="en-US" sz="2000" dirty="0"/>
              <a:t>by proportion in node and add</a:t>
            </a:r>
          </a:p>
          <a:p>
            <a:r>
              <a:rPr lang="en-US" sz="2000" dirty="0"/>
              <a:t>½(.82) + ½(.82) = .82 – The </a:t>
            </a:r>
            <a:r>
              <a:rPr lang="en-US" sz="2000" dirty="0" err="1"/>
              <a:t>Gini</a:t>
            </a:r>
            <a:r>
              <a:rPr lang="en-US" sz="2000" dirty="0"/>
              <a:t> value for this split</a:t>
            </a:r>
          </a:p>
        </p:txBody>
      </p:sp>
      <p:sp>
        <p:nvSpPr>
          <p:cNvPr id="20" name="TextBox 4"/>
          <p:cNvSpPr txBox="1">
            <a:spLocks noChangeArrowheads="1"/>
          </p:cNvSpPr>
          <p:nvPr/>
        </p:nvSpPr>
        <p:spPr bwMode="auto">
          <a:xfrm>
            <a:off x="838200" y="1295400"/>
            <a:ext cx="2590800" cy="461665"/>
          </a:xfrm>
          <a:prstGeom prst="rect">
            <a:avLst/>
          </a:prstGeom>
          <a:noFill/>
          <a:ln w="9525">
            <a:noFill/>
            <a:miter lim="800000"/>
            <a:headEnd/>
            <a:tailEnd/>
          </a:ln>
        </p:spPr>
        <p:txBody>
          <a:bodyPr wrap="square">
            <a:spAutoFit/>
          </a:bodyPr>
          <a:lstStyle/>
          <a:p>
            <a:pPr>
              <a:buClr>
                <a:schemeClr val="accent1"/>
              </a:buClr>
              <a:buFont typeface="Wingdings" pitchFamily="2" charset="2"/>
              <a:buChar char="§"/>
            </a:pPr>
            <a:r>
              <a:rPr lang="en-US" sz="2400" b="1" dirty="0" smtClean="0"/>
              <a:t> Left </a:t>
            </a:r>
            <a:r>
              <a:rPr lang="en-US" sz="2400" b="1" dirty="0"/>
              <a:t>Split</a:t>
            </a:r>
          </a:p>
        </p:txBody>
      </p:sp>
      <p:sp>
        <p:nvSpPr>
          <p:cNvPr id="21" name="Rectangle 5"/>
          <p:cNvSpPr>
            <a:spLocks noChangeArrowheads="1"/>
          </p:cNvSpPr>
          <p:nvPr/>
        </p:nvSpPr>
        <p:spPr bwMode="auto">
          <a:xfrm>
            <a:off x="990600" y="5257800"/>
            <a:ext cx="5029200" cy="738664"/>
          </a:xfrm>
          <a:prstGeom prst="rect">
            <a:avLst/>
          </a:prstGeom>
          <a:noFill/>
          <a:ln w="9525">
            <a:noFill/>
            <a:miter lim="800000"/>
            <a:headEnd/>
            <a:tailEnd/>
          </a:ln>
        </p:spPr>
        <p:txBody>
          <a:bodyPr wrap="square">
            <a:spAutoFit/>
          </a:bodyPr>
          <a:lstStyle/>
          <a:p>
            <a:pPr>
              <a:buClr>
                <a:schemeClr val="accent1"/>
              </a:buClr>
              <a:buFont typeface="Wingdings" pitchFamily="2" charset="2"/>
              <a:buChar char="§"/>
            </a:pPr>
            <a:r>
              <a:rPr lang="en-US" sz="2400" b="1" dirty="0" smtClean="0"/>
              <a:t> Right Split</a:t>
            </a:r>
            <a:endParaRPr lang="en-US" sz="2400" dirty="0" smtClean="0"/>
          </a:p>
          <a:p>
            <a:pPr>
              <a:buClr>
                <a:schemeClr val="accent1"/>
              </a:buClr>
            </a:pPr>
            <a:r>
              <a:rPr lang="en-US" dirty="0" smtClean="0"/>
              <a:t>     </a:t>
            </a:r>
            <a:endParaRPr lang="en-US" dirty="0"/>
          </a:p>
        </p:txBody>
      </p:sp>
      <p:sp>
        <p:nvSpPr>
          <p:cNvPr id="22"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23"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11" name="TextBox 10"/>
          <p:cNvSpPr txBox="1"/>
          <p:nvPr/>
        </p:nvSpPr>
        <p:spPr>
          <a:xfrm>
            <a:off x="1524000" y="5791200"/>
            <a:ext cx="3200400" cy="707886"/>
          </a:xfrm>
          <a:prstGeom prst="rect">
            <a:avLst/>
          </a:prstGeom>
          <a:noFill/>
        </p:spPr>
        <p:txBody>
          <a:bodyPr wrap="square" rtlCol="0">
            <a:spAutoFit/>
          </a:bodyPr>
          <a:lstStyle/>
          <a:p>
            <a:r>
              <a:rPr lang="en-US" sz="2000" dirty="0" smtClean="0"/>
              <a:t>What is the </a:t>
            </a:r>
            <a:r>
              <a:rPr lang="en-US" sz="2000" dirty="0" err="1" smtClean="0"/>
              <a:t>Gini</a:t>
            </a:r>
            <a:r>
              <a:rPr lang="en-US" sz="2000" dirty="0" smtClean="0"/>
              <a:t> value?</a:t>
            </a:r>
          </a:p>
          <a:p>
            <a:endParaRPr lang="en-IN"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28600"/>
            <a:ext cx="8183880" cy="1051560"/>
          </a:xfrm>
        </p:spPr>
        <p:txBody>
          <a:bodyPr>
            <a:noAutofit/>
          </a:bodyPr>
          <a:lstStyle/>
          <a:p>
            <a:r>
              <a:rPr lang="en-US" dirty="0" smtClean="0"/>
              <a:t>Entropy Reduction—Information Gain</a:t>
            </a:r>
          </a:p>
        </p:txBody>
      </p:sp>
      <p:sp>
        <p:nvSpPr>
          <p:cNvPr id="24582" name="Slide Number Placeholder 5"/>
          <p:cNvSpPr>
            <a:spLocks noGrp="1"/>
          </p:cNvSpPr>
          <p:nvPr>
            <p:ph type="sldNum" sz="quarter" idx="12"/>
          </p:nvPr>
        </p:nvSpPr>
        <p:spPr>
          <a:noFill/>
        </p:spPr>
        <p:txBody>
          <a:bodyPr/>
          <a:lstStyle/>
          <a:p>
            <a:fld id="{F245FBB8-6A62-4549-A08F-D7091FFD1D83}" type="slidenum">
              <a:rPr lang="en-US" smtClean="0"/>
              <a:pPr/>
              <a:t>19</a:t>
            </a:fld>
            <a:endParaRPr lang="en-US" smtClean="0"/>
          </a:p>
        </p:txBody>
      </p:sp>
      <p:sp>
        <p:nvSpPr>
          <p:cNvPr id="24579" name="TextBox 3"/>
          <p:cNvSpPr txBox="1">
            <a:spLocks noChangeArrowheads="1"/>
          </p:cNvSpPr>
          <p:nvPr/>
        </p:nvSpPr>
        <p:spPr bwMode="auto">
          <a:xfrm>
            <a:off x="1981200" y="1447800"/>
            <a:ext cx="6477000" cy="2032000"/>
          </a:xfrm>
          <a:prstGeom prst="rect">
            <a:avLst/>
          </a:prstGeom>
          <a:noFill/>
          <a:ln w="9525">
            <a:noFill/>
            <a:miter lim="800000"/>
            <a:headEnd/>
            <a:tailEnd/>
          </a:ln>
        </p:spPr>
        <p:txBody>
          <a:bodyPr>
            <a:spAutoFit/>
          </a:bodyPr>
          <a:lstStyle/>
          <a:p>
            <a:r>
              <a:rPr lang="en-US" dirty="0">
                <a:solidFill>
                  <a:schemeClr val="bg1"/>
                </a:solidFill>
              </a:rPr>
              <a:t>-1*(P(black)log</a:t>
            </a:r>
            <a:r>
              <a:rPr lang="en-US" baseline="-25000" dirty="0">
                <a:solidFill>
                  <a:schemeClr val="bg1"/>
                </a:solidFill>
              </a:rPr>
              <a:t>2</a:t>
            </a:r>
            <a:r>
              <a:rPr lang="en-US" dirty="0">
                <a:solidFill>
                  <a:schemeClr val="bg1"/>
                </a:solidFill>
              </a:rPr>
              <a:t>P(black) + P(red) log</a:t>
            </a:r>
            <a:r>
              <a:rPr lang="en-US" baseline="-25000" dirty="0">
                <a:solidFill>
                  <a:schemeClr val="bg1"/>
                </a:solidFill>
              </a:rPr>
              <a:t>2</a:t>
            </a:r>
            <a:r>
              <a:rPr lang="en-US" dirty="0">
                <a:solidFill>
                  <a:schemeClr val="bg1"/>
                </a:solidFill>
              </a:rPr>
              <a:t>P(red)</a:t>
            </a:r>
          </a:p>
          <a:p>
            <a:r>
              <a:rPr lang="en-US" dirty="0">
                <a:solidFill>
                  <a:schemeClr val="bg1"/>
                </a:solidFill>
              </a:rPr>
              <a:t>Root node:  -1*(.5)log</a:t>
            </a:r>
            <a:r>
              <a:rPr lang="en-US" baseline="-25000" dirty="0">
                <a:solidFill>
                  <a:schemeClr val="bg1"/>
                </a:solidFill>
              </a:rPr>
              <a:t>2</a:t>
            </a:r>
            <a:r>
              <a:rPr lang="en-US" dirty="0">
                <a:solidFill>
                  <a:schemeClr val="bg1"/>
                </a:solidFill>
              </a:rPr>
              <a:t>(.5) + (.5) log</a:t>
            </a:r>
            <a:r>
              <a:rPr lang="en-US" baseline="-25000" dirty="0">
                <a:solidFill>
                  <a:schemeClr val="bg1"/>
                </a:solidFill>
              </a:rPr>
              <a:t>2</a:t>
            </a:r>
            <a:r>
              <a:rPr lang="en-US" dirty="0">
                <a:solidFill>
                  <a:schemeClr val="bg1"/>
                </a:solidFill>
              </a:rPr>
              <a:t>(.5) = +1</a:t>
            </a:r>
          </a:p>
          <a:p>
            <a:r>
              <a:rPr lang="en-US" dirty="0">
                <a:solidFill>
                  <a:schemeClr val="bg1"/>
                </a:solidFill>
              </a:rPr>
              <a:t>Left node: -1*(.1)log</a:t>
            </a:r>
            <a:r>
              <a:rPr lang="en-US" baseline="-25000" dirty="0">
                <a:solidFill>
                  <a:schemeClr val="bg1"/>
                </a:solidFill>
              </a:rPr>
              <a:t>2</a:t>
            </a:r>
            <a:r>
              <a:rPr lang="en-US" dirty="0">
                <a:solidFill>
                  <a:schemeClr val="bg1"/>
                </a:solidFill>
              </a:rPr>
              <a:t>(.1) + (.9) log</a:t>
            </a:r>
            <a:r>
              <a:rPr lang="en-US" baseline="-25000" dirty="0">
                <a:solidFill>
                  <a:schemeClr val="bg1"/>
                </a:solidFill>
              </a:rPr>
              <a:t>2</a:t>
            </a:r>
            <a:r>
              <a:rPr lang="en-US" dirty="0">
                <a:solidFill>
                  <a:schemeClr val="bg1"/>
                </a:solidFill>
              </a:rPr>
              <a:t>(.9) = .47</a:t>
            </a:r>
          </a:p>
          <a:p>
            <a:r>
              <a:rPr lang="en-US" dirty="0">
                <a:solidFill>
                  <a:schemeClr val="bg1"/>
                </a:solidFill>
              </a:rPr>
              <a:t>Right node: -1*(.9)log</a:t>
            </a:r>
            <a:r>
              <a:rPr lang="en-US" baseline="-25000" dirty="0">
                <a:solidFill>
                  <a:schemeClr val="bg1"/>
                </a:solidFill>
              </a:rPr>
              <a:t>2</a:t>
            </a:r>
            <a:r>
              <a:rPr lang="en-US" dirty="0">
                <a:solidFill>
                  <a:schemeClr val="bg1"/>
                </a:solidFill>
              </a:rPr>
              <a:t>(.9) + (.1) log</a:t>
            </a:r>
            <a:r>
              <a:rPr lang="en-US" baseline="-25000" dirty="0">
                <a:solidFill>
                  <a:schemeClr val="bg1"/>
                </a:solidFill>
              </a:rPr>
              <a:t>2</a:t>
            </a:r>
            <a:r>
              <a:rPr lang="en-US" dirty="0">
                <a:solidFill>
                  <a:schemeClr val="bg1"/>
                </a:solidFill>
              </a:rPr>
              <a:t>(.1) = .47</a:t>
            </a:r>
          </a:p>
          <a:p>
            <a:r>
              <a:rPr lang="en-US" dirty="0">
                <a:solidFill>
                  <a:schemeClr val="bg1"/>
                </a:solidFill>
              </a:rPr>
              <a:t>Multiple by the proportion of records in the node and add</a:t>
            </a:r>
          </a:p>
          <a:p>
            <a:r>
              <a:rPr lang="en-US" dirty="0">
                <a:solidFill>
                  <a:schemeClr val="bg1"/>
                </a:solidFill>
              </a:rPr>
              <a:t>½(.47) +1/2(.47) = .47</a:t>
            </a:r>
          </a:p>
          <a:p>
            <a:r>
              <a:rPr lang="en-US" dirty="0">
                <a:solidFill>
                  <a:schemeClr val="bg1"/>
                </a:solidFill>
              </a:rPr>
              <a:t>Entropy reduction is 1-.47 = .53</a:t>
            </a:r>
          </a:p>
        </p:txBody>
      </p:sp>
      <p:sp>
        <p:nvSpPr>
          <p:cNvPr id="24581" name="Rectangle 5"/>
          <p:cNvSpPr>
            <a:spLocks noChangeArrowheads="1"/>
          </p:cNvSpPr>
          <p:nvPr/>
        </p:nvSpPr>
        <p:spPr bwMode="auto">
          <a:xfrm>
            <a:off x="1828800" y="3592513"/>
            <a:ext cx="5224463" cy="369887"/>
          </a:xfrm>
          <a:prstGeom prst="rect">
            <a:avLst/>
          </a:prstGeom>
          <a:noFill/>
          <a:ln w="9525">
            <a:noFill/>
            <a:miter lim="800000"/>
            <a:headEnd/>
            <a:tailEnd/>
          </a:ln>
        </p:spPr>
        <p:txBody>
          <a:bodyPr wrap="none">
            <a:spAutoFit/>
          </a:bodyPr>
          <a:lstStyle/>
          <a:p>
            <a:r>
              <a:rPr lang="en-US">
                <a:solidFill>
                  <a:schemeClr val="bg1"/>
                </a:solidFill>
              </a:rPr>
              <a:t>Right Split—what is the Entropy Reduction value?</a:t>
            </a:r>
          </a:p>
        </p:txBody>
      </p:sp>
      <p:sp>
        <p:nvSpPr>
          <p:cNvPr id="9" name="TextBox 3"/>
          <p:cNvSpPr txBox="1">
            <a:spLocks noChangeArrowheads="1"/>
          </p:cNvSpPr>
          <p:nvPr/>
        </p:nvSpPr>
        <p:spPr bwMode="auto">
          <a:xfrm>
            <a:off x="1143000" y="1828800"/>
            <a:ext cx="6858000" cy="3477875"/>
          </a:xfrm>
          <a:prstGeom prst="rect">
            <a:avLst/>
          </a:prstGeom>
          <a:noFill/>
          <a:ln w="9525">
            <a:noFill/>
            <a:miter lim="800000"/>
            <a:headEnd/>
            <a:tailEnd/>
          </a:ln>
        </p:spPr>
        <p:txBody>
          <a:bodyPr wrap="square">
            <a:spAutoFit/>
          </a:bodyPr>
          <a:lstStyle/>
          <a:p>
            <a:r>
              <a:rPr lang="en-US" sz="2000" dirty="0"/>
              <a:t>-1*(P(black)log</a:t>
            </a:r>
            <a:r>
              <a:rPr lang="en-US" sz="2000" baseline="-25000" dirty="0"/>
              <a:t>2</a:t>
            </a:r>
            <a:r>
              <a:rPr lang="en-US" sz="2000" dirty="0"/>
              <a:t>P(black) + P(red) log</a:t>
            </a:r>
            <a:r>
              <a:rPr lang="en-US" sz="2000" baseline="-25000" dirty="0"/>
              <a:t>2</a:t>
            </a:r>
            <a:r>
              <a:rPr lang="en-US" sz="2000" dirty="0"/>
              <a:t>P(red</a:t>
            </a:r>
            <a:r>
              <a:rPr lang="en-US" sz="2000" dirty="0" smtClean="0"/>
              <a:t>)</a:t>
            </a:r>
          </a:p>
          <a:p>
            <a:endParaRPr lang="en-US" sz="2000" dirty="0"/>
          </a:p>
          <a:p>
            <a:r>
              <a:rPr lang="en-US" sz="2000" dirty="0"/>
              <a:t>Root node:  -1*(.5)log</a:t>
            </a:r>
            <a:r>
              <a:rPr lang="en-US" sz="2000" baseline="-25000" dirty="0"/>
              <a:t>2</a:t>
            </a:r>
            <a:r>
              <a:rPr lang="en-US" sz="2000" dirty="0"/>
              <a:t>(.5) + (.5) log</a:t>
            </a:r>
            <a:r>
              <a:rPr lang="en-US" sz="2000" baseline="-25000" dirty="0"/>
              <a:t>2</a:t>
            </a:r>
            <a:r>
              <a:rPr lang="en-US" sz="2000" dirty="0"/>
              <a:t>(.5) = +1</a:t>
            </a:r>
          </a:p>
          <a:p>
            <a:r>
              <a:rPr lang="en-US" sz="2000" dirty="0"/>
              <a:t>Left node: -1*(.1)log</a:t>
            </a:r>
            <a:r>
              <a:rPr lang="en-US" sz="2000" baseline="-25000" dirty="0"/>
              <a:t>2</a:t>
            </a:r>
            <a:r>
              <a:rPr lang="en-US" sz="2000" dirty="0"/>
              <a:t>(.1) + (.9) log</a:t>
            </a:r>
            <a:r>
              <a:rPr lang="en-US" sz="2000" baseline="-25000" dirty="0"/>
              <a:t>2</a:t>
            </a:r>
            <a:r>
              <a:rPr lang="en-US" sz="2000" dirty="0"/>
              <a:t>(.9) = .47</a:t>
            </a:r>
          </a:p>
          <a:p>
            <a:r>
              <a:rPr lang="en-US" sz="2000" dirty="0"/>
              <a:t>Right node: -1*(.9)log</a:t>
            </a:r>
            <a:r>
              <a:rPr lang="en-US" sz="2000" baseline="-25000" dirty="0"/>
              <a:t>2</a:t>
            </a:r>
            <a:r>
              <a:rPr lang="en-US" sz="2000" dirty="0"/>
              <a:t>(.9) + (.1) log</a:t>
            </a:r>
            <a:r>
              <a:rPr lang="en-US" sz="2000" baseline="-25000" dirty="0"/>
              <a:t>2</a:t>
            </a:r>
            <a:r>
              <a:rPr lang="en-US" sz="2000" dirty="0"/>
              <a:t>(.1) = .</a:t>
            </a:r>
            <a:r>
              <a:rPr lang="en-US" sz="2000" dirty="0" smtClean="0"/>
              <a:t>47</a:t>
            </a:r>
          </a:p>
          <a:p>
            <a:endParaRPr lang="en-US" sz="2000" dirty="0"/>
          </a:p>
          <a:p>
            <a:r>
              <a:rPr lang="en-US" sz="2000" dirty="0"/>
              <a:t>Multiple by the proportion of records in the node and add</a:t>
            </a:r>
          </a:p>
          <a:p>
            <a:r>
              <a:rPr lang="en-US" sz="2000" dirty="0"/>
              <a:t>½(.47) +1/2(.47) = .</a:t>
            </a:r>
            <a:r>
              <a:rPr lang="en-US" sz="2000" dirty="0" smtClean="0"/>
              <a:t>47</a:t>
            </a:r>
          </a:p>
          <a:p>
            <a:endParaRPr lang="en-US" sz="2000" dirty="0"/>
          </a:p>
          <a:p>
            <a:r>
              <a:rPr lang="en-US" sz="2000" dirty="0"/>
              <a:t>Entropy reduction is 1-.47 = .53</a:t>
            </a:r>
          </a:p>
        </p:txBody>
      </p:sp>
      <p:sp>
        <p:nvSpPr>
          <p:cNvPr id="10" name="TextBox 4"/>
          <p:cNvSpPr txBox="1">
            <a:spLocks noChangeArrowheads="1"/>
          </p:cNvSpPr>
          <p:nvPr/>
        </p:nvSpPr>
        <p:spPr bwMode="auto">
          <a:xfrm>
            <a:off x="762000" y="1371600"/>
            <a:ext cx="2362200" cy="461665"/>
          </a:xfrm>
          <a:prstGeom prst="rect">
            <a:avLst/>
          </a:prstGeom>
          <a:noFill/>
          <a:ln w="9525">
            <a:noFill/>
            <a:miter lim="800000"/>
            <a:headEnd/>
            <a:tailEnd/>
          </a:ln>
        </p:spPr>
        <p:txBody>
          <a:bodyPr wrap="square">
            <a:spAutoFit/>
          </a:bodyPr>
          <a:lstStyle/>
          <a:p>
            <a:pPr>
              <a:buClr>
                <a:schemeClr val="accent1"/>
              </a:buClr>
              <a:buFont typeface="Wingdings" pitchFamily="2" charset="2"/>
              <a:buChar char="§"/>
            </a:pPr>
            <a:r>
              <a:rPr lang="en-US" sz="2400" b="1" dirty="0" smtClean="0"/>
              <a:t> Left Split </a:t>
            </a:r>
            <a:endParaRPr lang="en-US" sz="2400" b="1" dirty="0"/>
          </a:p>
        </p:txBody>
      </p:sp>
      <p:sp>
        <p:nvSpPr>
          <p:cNvPr id="11" name="Rectangle 5"/>
          <p:cNvSpPr>
            <a:spLocks noChangeArrowheads="1"/>
          </p:cNvSpPr>
          <p:nvPr/>
        </p:nvSpPr>
        <p:spPr bwMode="auto">
          <a:xfrm>
            <a:off x="838200" y="5410200"/>
            <a:ext cx="6093206" cy="461665"/>
          </a:xfrm>
          <a:prstGeom prst="rect">
            <a:avLst/>
          </a:prstGeom>
          <a:noFill/>
          <a:ln w="9525">
            <a:noFill/>
            <a:miter lim="800000"/>
            <a:headEnd/>
            <a:tailEnd/>
          </a:ln>
        </p:spPr>
        <p:txBody>
          <a:bodyPr wrap="square">
            <a:spAutoFit/>
          </a:bodyPr>
          <a:lstStyle/>
          <a:p>
            <a:pPr>
              <a:buClr>
                <a:schemeClr val="accent1"/>
              </a:buClr>
              <a:buFont typeface="Wingdings" pitchFamily="2" charset="2"/>
              <a:buChar char="§"/>
            </a:pPr>
            <a:r>
              <a:rPr lang="en-US" sz="2400" b="1" dirty="0" smtClean="0"/>
              <a:t> Right Split</a:t>
            </a:r>
            <a:endParaRPr lang="en-US" sz="2400" dirty="0"/>
          </a:p>
        </p:txBody>
      </p:sp>
      <p:sp>
        <p:nvSpPr>
          <p:cNvPr id="12"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13"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14" name="TextBox 13"/>
          <p:cNvSpPr txBox="1"/>
          <p:nvPr/>
        </p:nvSpPr>
        <p:spPr>
          <a:xfrm>
            <a:off x="1219200" y="5867400"/>
            <a:ext cx="5410200" cy="400110"/>
          </a:xfrm>
          <a:prstGeom prst="rect">
            <a:avLst/>
          </a:prstGeom>
          <a:noFill/>
        </p:spPr>
        <p:txBody>
          <a:bodyPr wrap="square" rtlCol="0">
            <a:spAutoFit/>
          </a:bodyPr>
          <a:lstStyle/>
          <a:p>
            <a:r>
              <a:rPr lang="en-US" sz="2000" dirty="0" smtClean="0"/>
              <a:t>What is the Entropy Reduction value?</a:t>
            </a:r>
            <a:endParaRPr lang="en-IN"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2400"/>
            <a:ext cx="8183880" cy="1051560"/>
          </a:xfrm>
        </p:spPr>
        <p:txBody>
          <a:bodyPr>
            <a:normAutofit/>
          </a:bodyPr>
          <a:lstStyle/>
          <a:p>
            <a:pPr eaLnBrk="1" hangingPunct="1"/>
            <a:r>
              <a:rPr lang="en-US" b="1" dirty="0" smtClean="0"/>
              <a:t>Decision Trees</a:t>
            </a:r>
          </a:p>
        </p:txBody>
      </p:sp>
      <p:sp>
        <p:nvSpPr>
          <p:cNvPr id="4099" name="Rectangle 3"/>
          <p:cNvSpPr>
            <a:spLocks noGrp="1" noChangeArrowheads="1"/>
          </p:cNvSpPr>
          <p:nvPr>
            <p:ph idx="1"/>
          </p:nvPr>
        </p:nvSpPr>
        <p:spPr/>
        <p:txBody>
          <a:bodyPr/>
          <a:lstStyle/>
          <a:p>
            <a:pPr eaLnBrk="1" hangingPunct="1">
              <a:buFont typeface="Wingdings 2" pitchFamily="18" charset="2"/>
              <a:buNone/>
            </a:pPr>
            <a:endParaRPr lang="en-US" sz="2400" smtClean="0"/>
          </a:p>
          <a:p>
            <a:pPr lvl="1" eaLnBrk="1" hangingPunct="1"/>
            <a:endParaRPr lang="en-US" sz="2100" smtClean="0"/>
          </a:p>
          <a:p>
            <a:pPr lvl="1" eaLnBrk="1" hangingPunct="1"/>
            <a:endParaRPr lang="en-US" sz="2100" smtClean="0"/>
          </a:p>
        </p:txBody>
      </p:sp>
      <p:sp>
        <p:nvSpPr>
          <p:cNvPr id="4101" name="Slide Number Placeholder 4"/>
          <p:cNvSpPr>
            <a:spLocks noGrp="1"/>
          </p:cNvSpPr>
          <p:nvPr>
            <p:ph type="sldNum" sz="quarter" idx="12"/>
          </p:nvPr>
        </p:nvSpPr>
        <p:spPr>
          <a:noFill/>
        </p:spPr>
        <p:txBody>
          <a:bodyPr/>
          <a:lstStyle/>
          <a:p>
            <a:fld id="{C9BE3AD6-14F5-4ED8-A2BC-3372C6458D6E}" type="slidenum">
              <a:rPr lang="en-US" smtClean="0"/>
              <a:pPr/>
              <a:t>2</a:t>
            </a:fld>
            <a:endParaRPr lang="en-US" smtClean="0"/>
          </a:p>
        </p:txBody>
      </p:sp>
      <p:sp>
        <p:nvSpPr>
          <p:cNvPr id="4100" name="Rectangle 5"/>
          <p:cNvSpPr>
            <a:spLocks noChangeArrowheads="1"/>
          </p:cNvSpPr>
          <p:nvPr/>
        </p:nvSpPr>
        <p:spPr bwMode="auto">
          <a:xfrm>
            <a:off x="685800" y="1295400"/>
            <a:ext cx="7315200" cy="4724400"/>
          </a:xfrm>
          <a:prstGeom prst="rect">
            <a:avLst/>
          </a:prstGeom>
          <a:noFill/>
          <a:ln w="9525">
            <a:noFill/>
            <a:miter lim="800000"/>
            <a:headEnd/>
            <a:tailEnd/>
          </a:ln>
        </p:spPr>
        <p:txBody>
          <a:bodyPr/>
          <a:lstStyle/>
          <a:p>
            <a:pPr marL="342900" indent="-342900" eaLnBrk="1" hangingPunct="1">
              <a:spcBef>
                <a:spcPct val="20000"/>
              </a:spcBef>
              <a:buClr>
                <a:schemeClr val="accent1"/>
              </a:buClr>
              <a:buFont typeface="Wingdings" pitchFamily="2" charset="2"/>
              <a:buChar char="§"/>
            </a:pPr>
            <a:r>
              <a:rPr lang="en-US" sz="2000" dirty="0">
                <a:solidFill>
                  <a:srgbClr val="000000"/>
                </a:solidFill>
              </a:rPr>
              <a:t>A decision tree is a structure that can be used to </a:t>
            </a:r>
            <a:r>
              <a:rPr lang="en-US" sz="2000" dirty="0" smtClean="0">
                <a:solidFill>
                  <a:srgbClr val="000000"/>
                </a:solidFill>
              </a:rPr>
              <a:t>divide </a:t>
            </a:r>
            <a:r>
              <a:rPr lang="en-US" sz="2000" dirty="0">
                <a:solidFill>
                  <a:srgbClr val="000000"/>
                </a:solidFill>
              </a:rPr>
              <a:t>a large collection of records into successively smaller sets of records by applying a sequence of simple decisions </a:t>
            </a:r>
            <a:r>
              <a:rPr lang="en-US" sz="2000" dirty="0" smtClean="0">
                <a:solidFill>
                  <a:srgbClr val="000000"/>
                </a:solidFill>
              </a:rPr>
              <a:t>rules.</a:t>
            </a:r>
          </a:p>
          <a:p>
            <a:pPr marL="2628900" lvl="5" indent="-342900">
              <a:spcBef>
                <a:spcPct val="20000"/>
              </a:spcBef>
              <a:buClr>
                <a:schemeClr val="accent1"/>
              </a:buClr>
            </a:pPr>
            <a:r>
              <a:rPr lang="en-US" sz="2000" dirty="0" smtClean="0">
                <a:solidFill>
                  <a:srgbClr val="000000"/>
                </a:solidFill>
              </a:rPr>
              <a:t>				—</a:t>
            </a:r>
            <a:r>
              <a:rPr lang="en-US" sz="2000" dirty="0">
                <a:solidFill>
                  <a:srgbClr val="000000"/>
                </a:solidFill>
              </a:rPr>
              <a:t>Berry and </a:t>
            </a:r>
            <a:r>
              <a:rPr lang="en-US" sz="2000" dirty="0" err="1" smtClean="0">
                <a:solidFill>
                  <a:srgbClr val="000000"/>
                </a:solidFill>
              </a:rPr>
              <a:t>Linoff</a:t>
            </a:r>
            <a:r>
              <a:rPr lang="en-US" sz="2000" dirty="0" smtClean="0">
                <a:solidFill>
                  <a:srgbClr val="000000"/>
                </a:solidFill>
              </a:rPr>
              <a:t>.</a:t>
            </a:r>
          </a:p>
          <a:p>
            <a:pPr marL="342900" indent="-342900" eaLnBrk="1" hangingPunct="1">
              <a:spcBef>
                <a:spcPct val="20000"/>
              </a:spcBef>
              <a:buClr>
                <a:schemeClr val="accent1"/>
              </a:buClr>
              <a:buFont typeface="Wingdings" pitchFamily="2" charset="2"/>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000" dirty="0" smtClean="0">
                <a:solidFill>
                  <a:srgbClr val="000000"/>
                </a:solidFill>
              </a:rPr>
              <a:t>It consists </a:t>
            </a:r>
            <a:r>
              <a:rPr lang="en-US" sz="2000" dirty="0">
                <a:solidFill>
                  <a:srgbClr val="000000"/>
                </a:solidFill>
              </a:rPr>
              <a:t>of a set of rules for dividing a large heterogeneous population into smaller and smaller homogeneous groups based on </a:t>
            </a:r>
            <a:r>
              <a:rPr lang="en-US" sz="2000" dirty="0" smtClean="0">
                <a:solidFill>
                  <a:srgbClr val="000000"/>
                </a:solidFill>
              </a:rPr>
              <a:t>a target variable.</a:t>
            </a:r>
          </a:p>
          <a:p>
            <a:pPr marL="342900" indent="-342900" eaLnBrk="1" hangingPunct="1">
              <a:spcBef>
                <a:spcPct val="20000"/>
              </a:spcBef>
              <a:buClr>
                <a:schemeClr val="accent1"/>
              </a:buClr>
              <a:buFont typeface="Wingdings" pitchFamily="2" charset="2"/>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000" dirty="0">
                <a:solidFill>
                  <a:srgbClr val="000000"/>
                </a:solidFill>
              </a:rPr>
              <a:t>A decision tree is a tree-structured plan of a set of attributes to test in order to predict the </a:t>
            </a:r>
            <a:r>
              <a:rPr lang="en-US" sz="2000" dirty="0" smtClean="0">
                <a:solidFill>
                  <a:srgbClr val="000000"/>
                </a:solidFill>
              </a:rPr>
              <a:t>output.</a:t>
            </a:r>
          </a:p>
          <a:p>
            <a:pPr marL="4000500" lvl="8" indent="-342900">
              <a:spcBef>
                <a:spcPct val="20000"/>
              </a:spcBef>
              <a:buClr>
                <a:schemeClr val="accent1"/>
              </a:buClr>
            </a:pPr>
            <a:r>
              <a:rPr lang="en-US" sz="2000" dirty="0" smtClean="0">
                <a:solidFill>
                  <a:srgbClr val="000000"/>
                </a:solidFill>
              </a:rPr>
              <a:t>          —Andrew Moore.</a:t>
            </a:r>
          </a:p>
          <a:p>
            <a:pPr marL="342900" indent="-342900" eaLnBrk="1" hangingPunct="1">
              <a:spcBef>
                <a:spcPct val="20000"/>
              </a:spcBef>
              <a:buClr>
                <a:schemeClr val="accent1"/>
              </a:buClr>
              <a:buFont typeface="Wingdings" pitchFamily="2" charset="2"/>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000" dirty="0">
                <a:solidFill>
                  <a:srgbClr val="000000"/>
                </a:solidFill>
              </a:rPr>
              <a:t>Target variable </a:t>
            </a:r>
            <a:r>
              <a:rPr lang="en-US" sz="2000" dirty="0" smtClean="0">
                <a:solidFill>
                  <a:srgbClr val="000000"/>
                </a:solidFill>
              </a:rPr>
              <a:t>is usually categorical.</a:t>
            </a:r>
            <a:endParaRPr lang="en-US" sz="2000" dirty="0">
              <a:solidFill>
                <a:srgbClr val="000000"/>
              </a:solidFill>
            </a:endParaRPr>
          </a:p>
        </p:txBody>
      </p:sp>
      <p:sp>
        <p:nvSpPr>
          <p:cNvPr id="7"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hangingPunct="1"/>
            <a:r>
              <a:rPr lang="en-US" b="1" dirty="0" smtClean="0"/>
              <a:t>Another Example</a:t>
            </a:r>
          </a:p>
        </p:txBody>
      </p:sp>
      <p:sp>
        <p:nvSpPr>
          <p:cNvPr id="101" name="Date Placeholder 3"/>
          <p:cNvSpPr>
            <a:spLocks noGrp="1"/>
          </p:cNvSpPr>
          <p:nvPr>
            <p:ph type="dt" sz="half" idx="10"/>
          </p:nvPr>
        </p:nvSpPr>
        <p:spPr/>
        <p:txBody>
          <a:bodyPr/>
          <a:lstStyle/>
          <a:p>
            <a:r>
              <a:rPr lang="en-US" dirty="0" smtClean="0"/>
              <a:t>Prepared by David Douglas, University of Arkansas</a:t>
            </a:r>
            <a:endParaRPr lang="en-US" dirty="0"/>
          </a:p>
        </p:txBody>
      </p:sp>
      <p:sp>
        <p:nvSpPr>
          <p:cNvPr id="102" name="Footer Placeholder 4"/>
          <p:cNvSpPr>
            <a:spLocks noGrp="1"/>
          </p:cNvSpPr>
          <p:nvPr>
            <p:ph type="ftr" sz="quarter" idx="11"/>
          </p:nvPr>
        </p:nvSpPr>
        <p:spPr/>
        <p:txBody>
          <a:bodyPr/>
          <a:lstStyle/>
          <a:p>
            <a:r>
              <a:rPr lang="en-US" dirty="0" smtClean="0"/>
              <a:t>Hosted by the University of Arkansas</a:t>
            </a:r>
            <a:endParaRPr lang="en-US" dirty="0"/>
          </a:p>
        </p:txBody>
      </p:sp>
      <p:sp>
        <p:nvSpPr>
          <p:cNvPr id="23640" name="Slide Number Placeholder 93"/>
          <p:cNvSpPr>
            <a:spLocks noGrp="1"/>
          </p:cNvSpPr>
          <p:nvPr>
            <p:ph type="sldNum" sz="quarter" idx="12"/>
          </p:nvPr>
        </p:nvSpPr>
        <p:spPr>
          <a:noFill/>
        </p:spPr>
        <p:txBody>
          <a:bodyPr/>
          <a:lstStyle/>
          <a:p>
            <a:fld id="{1D099D3B-126E-4AED-AE3B-2FC795AB79C7}" type="slidenum">
              <a:rPr lang="en-US" smtClean="0"/>
              <a:pPr/>
              <a:t>20</a:t>
            </a:fld>
            <a:endParaRPr lang="en-US" smtClean="0"/>
          </a:p>
        </p:txBody>
      </p:sp>
      <p:sp>
        <p:nvSpPr>
          <p:cNvPr id="23555" name="Flowchart: Connector 6"/>
          <p:cNvSpPr>
            <a:spLocks noChangeArrowheads="1"/>
          </p:cNvSpPr>
          <p:nvPr/>
        </p:nvSpPr>
        <p:spPr bwMode="auto">
          <a:xfrm>
            <a:off x="2743200" y="2449512"/>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3556" name="Flowchart: Connector 7"/>
          <p:cNvSpPr>
            <a:spLocks noChangeArrowheads="1"/>
          </p:cNvSpPr>
          <p:nvPr/>
        </p:nvSpPr>
        <p:spPr bwMode="auto">
          <a:xfrm>
            <a:off x="2819400" y="2906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57" name="Flowchart: Connector 8"/>
          <p:cNvSpPr>
            <a:spLocks noChangeArrowheads="1"/>
          </p:cNvSpPr>
          <p:nvPr/>
        </p:nvSpPr>
        <p:spPr bwMode="auto">
          <a:xfrm>
            <a:off x="2895600" y="27543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58" name="Flowchart: Connector 9"/>
          <p:cNvSpPr>
            <a:spLocks noChangeArrowheads="1"/>
          </p:cNvSpPr>
          <p:nvPr/>
        </p:nvSpPr>
        <p:spPr bwMode="auto">
          <a:xfrm>
            <a:off x="3886200" y="3135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59" name="Flowchart: Connector 18"/>
          <p:cNvSpPr>
            <a:spLocks noChangeArrowheads="1"/>
          </p:cNvSpPr>
          <p:nvPr/>
        </p:nvSpPr>
        <p:spPr bwMode="auto">
          <a:xfrm>
            <a:off x="2971800" y="30591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60" name="Flowchart: Connector 19"/>
          <p:cNvSpPr>
            <a:spLocks noChangeArrowheads="1"/>
          </p:cNvSpPr>
          <p:nvPr/>
        </p:nvSpPr>
        <p:spPr bwMode="auto">
          <a:xfrm>
            <a:off x="3124200" y="32115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61" name="Flowchart: Connector 20"/>
          <p:cNvSpPr>
            <a:spLocks noChangeArrowheads="1"/>
          </p:cNvSpPr>
          <p:nvPr/>
        </p:nvSpPr>
        <p:spPr bwMode="auto">
          <a:xfrm>
            <a:off x="3276600" y="33639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62" name="Flowchart: Connector 21"/>
          <p:cNvSpPr>
            <a:spLocks noChangeArrowheads="1"/>
          </p:cNvSpPr>
          <p:nvPr/>
        </p:nvSpPr>
        <p:spPr bwMode="auto">
          <a:xfrm>
            <a:off x="3429000" y="3516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63" name="Flowchart: Connector 23"/>
          <p:cNvSpPr>
            <a:spLocks noChangeArrowheads="1"/>
          </p:cNvSpPr>
          <p:nvPr/>
        </p:nvSpPr>
        <p:spPr bwMode="auto">
          <a:xfrm>
            <a:off x="3048000" y="2906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64" name="Flowchart: Connector 24"/>
          <p:cNvSpPr>
            <a:spLocks noChangeArrowheads="1"/>
          </p:cNvSpPr>
          <p:nvPr/>
        </p:nvSpPr>
        <p:spPr bwMode="auto">
          <a:xfrm>
            <a:off x="3200400" y="3059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65" name="Flowchart: Connector 25"/>
          <p:cNvSpPr>
            <a:spLocks noChangeArrowheads="1"/>
          </p:cNvSpPr>
          <p:nvPr/>
        </p:nvSpPr>
        <p:spPr bwMode="auto">
          <a:xfrm>
            <a:off x="3352800" y="32115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66" name="Flowchart: Connector 26"/>
          <p:cNvSpPr>
            <a:spLocks noChangeArrowheads="1"/>
          </p:cNvSpPr>
          <p:nvPr/>
        </p:nvSpPr>
        <p:spPr bwMode="auto">
          <a:xfrm>
            <a:off x="3505200" y="3363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67" name="Flowchart: Connector 27"/>
          <p:cNvSpPr>
            <a:spLocks noChangeArrowheads="1"/>
          </p:cNvSpPr>
          <p:nvPr/>
        </p:nvSpPr>
        <p:spPr bwMode="auto">
          <a:xfrm>
            <a:off x="3733800" y="3287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68" name="Flowchart: Connector 28"/>
          <p:cNvSpPr>
            <a:spLocks noChangeArrowheads="1"/>
          </p:cNvSpPr>
          <p:nvPr/>
        </p:nvSpPr>
        <p:spPr bwMode="auto">
          <a:xfrm>
            <a:off x="3276600" y="2525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69" name="Flowchart: Connector 29"/>
          <p:cNvSpPr>
            <a:spLocks noChangeArrowheads="1"/>
          </p:cNvSpPr>
          <p:nvPr/>
        </p:nvSpPr>
        <p:spPr bwMode="auto">
          <a:xfrm>
            <a:off x="3124200" y="26019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70" name="Flowchart: Connector 30"/>
          <p:cNvSpPr>
            <a:spLocks noChangeArrowheads="1"/>
          </p:cNvSpPr>
          <p:nvPr/>
        </p:nvSpPr>
        <p:spPr bwMode="auto">
          <a:xfrm>
            <a:off x="3581400" y="3135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71" name="Flowchart: Connector 31"/>
          <p:cNvSpPr>
            <a:spLocks noChangeArrowheads="1"/>
          </p:cNvSpPr>
          <p:nvPr/>
        </p:nvSpPr>
        <p:spPr bwMode="auto">
          <a:xfrm>
            <a:off x="3276600" y="2754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72" name="Flowchart: Connector 32"/>
          <p:cNvSpPr>
            <a:spLocks noChangeArrowheads="1"/>
          </p:cNvSpPr>
          <p:nvPr/>
        </p:nvSpPr>
        <p:spPr bwMode="auto">
          <a:xfrm>
            <a:off x="3429000" y="2982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73" name="Flowchart: Connector 33"/>
          <p:cNvSpPr>
            <a:spLocks noChangeArrowheads="1"/>
          </p:cNvSpPr>
          <p:nvPr/>
        </p:nvSpPr>
        <p:spPr bwMode="auto">
          <a:xfrm>
            <a:off x="3581400" y="28305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74" name="Flowchart: Connector 34"/>
          <p:cNvSpPr>
            <a:spLocks noChangeArrowheads="1"/>
          </p:cNvSpPr>
          <p:nvPr/>
        </p:nvSpPr>
        <p:spPr bwMode="auto">
          <a:xfrm>
            <a:off x="3429000" y="2678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75" name="Flowchart: Connector 35"/>
          <p:cNvSpPr>
            <a:spLocks noChangeArrowheads="1"/>
          </p:cNvSpPr>
          <p:nvPr/>
        </p:nvSpPr>
        <p:spPr bwMode="auto">
          <a:xfrm>
            <a:off x="3733800" y="2982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76" name="Flowchart: Connector 36"/>
          <p:cNvSpPr>
            <a:spLocks noChangeArrowheads="1"/>
          </p:cNvSpPr>
          <p:nvPr/>
        </p:nvSpPr>
        <p:spPr bwMode="auto">
          <a:xfrm>
            <a:off x="1828800" y="4125912"/>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3577" name="Flowchart: Connector 37"/>
          <p:cNvSpPr>
            <a:spLocks noChangeArrowheads="1"/>
          </p:cNvSpPr>
          <p:nvPr/>
        </p:nvSpPr>
        <p:spPr bwMode="auto">
          <a:xfrm>
            <a:off x="1905000" y="45831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78" name="Flowchart: Connector 40"/>
          <p:cNvSpPr>
            <a:spLocks noChangeArrowheads="1"/>
          </p:cNvSpPr>
          <p:nvPr/>
        </p:nvSpPr>
        <p:spPr bwMode="auto">
          <a:xfrm>
            <a:off x="2057400" y="47355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79" name="Flowchart: Connector 41"/>
          <p:cNvSpPr>
            <a:spLocks noChangeArrowheads="1"/>
          </p:cNvSpPr>
          <p:nvPr/>
        </p:nvSpPr>
        <p:spPr bwMode="auto">
          <a:xfrm>
            <a:off x="2209800" y="48879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80" name="Flowchart: Connector 42"/>
          <p:cNvSpPr>
            <a:spLocks noChangeArrowheads="1"/>
          </p:cNvSpPr>
          <p:nvPr/>
        </p:nvSpPr>
        <p:spPr bwMode="auto">
          <a:xfrm>
            <a:off x="2362200" y="5040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81" name="Flowchart: Connector 43"/>
          <p:cNvSpPr>
            <a:spLocks noChangeArrowheads="1"/>
          </p:cNvSpPr>
          <p:nvPr/>
        </p:nvSpPr>
        <p:spPr bwMode="auto">
          <a:xfrm>
            <a:off x="2514600" y="5192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82" name="Flowchart: Connector 44"/>
          <p:cNvSpPr>
            <a:spLocks noChangeArrowheads="1"/>
          </p:cNvSpPr>
          <p:nvPr/>
        </p:nvSpPr>
        <p:spPr bwMode="auto">
          <a:xfrm>
            <a:off x="2743200" y="4583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83" name="Flowchart: Connector 50"/>
          <p:cNvSpPr>
            <a:spLocks noChangeArrowheads="1"/>
          </p:cNvSpPr>
          <p:nvPr/>
        </p:nvSpPr>
        <p:spPr bwMode="auto">
          <a:xfrm>
            <a:off x="2133600" y="44180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84" name="Flowchart: Connector 52"/>
          <p:cNvSpPr>
            <a:spLocks noChangeArrowheads="1"/>
          </p:cNvSpPr>
          <p:nvPr/>
        </p:nvSpPr>
        <p:spPr bwMode="auto">
          <a:xfrm>
            <a:off x="2286000" y="45704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85" name="Flowchart: Connector 54"/>
          <p:cNvSpPr>
            <a:spLocks noChangeArrowheads="1"/>
          </p:cNvSpPr>
          <p:nvPr/>
        </p:nvSpPr>
        <p:spPr bwMode="auto">
          <a:xfrm>
            <a:off x="2438400" y="47228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86" name="Flowchart: Connector 57"/>
          <p:cNvSpPr>
            <a:spLocks noChangeArrowheads="1"/>
          </p:cNvSpPr>
          <p:nvPr/>
        </p:nvSpPr>
        <p:spPr bwMode="auto">
          <a:xfrm>
            <a:off x="3352800" y="4125912"/>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3587" name="Flowchart: Connector 59"/>
          <p:cNvSpPr>
            <a:spLocks noChangeArrowheads="1"/>
          </p:cNvSpPr>
          <p:nvPr/>
        </p:nvSpPr>
        <p:spPr bwMode="auto">
          <a:xfrm>
            <a:off x="3505200" y="4430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88" name="Flowchart: Connector 65"/>
          <p:cNvSpPr>
            <a:spLocks noChangeArrowheads="1"/>
          </p:cNvSpPr>
          <p:nvPr/>
        </p:nvSpPr>
        <p:spPr bwMode="auto">
          <a:xfrm>
            <a:off x="3657600" y="4583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89" name="Flowchart: Connector 66"/>
          <p:cNvSpPr>
            <a:spLocks noChangeArrowheads="1"/>
          </p:cNvSpPr>
          <p:nvPr/>
        </p:nvSpPr>
        <p:spPr bwMode="auto">
          <a:xfrm>
            <a:off x="3810000" y="47355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90" name="Flowchart: Connector 67"/>
          <p:cNvSpPr>
            <a:spLocks noChangeArrowheads="1"/>
          </p:cNvSpPr>
          <p:nvPr/>
        </p:nvSpPr>
        <p:spPr bwMode="auto">
          <a:xfrm>
            <a:off x="3962400" y="4887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91" name="Flowchart: Connector 68"/>
          <p:cNvSpPr>
            <a:spLocks noChangeArrowheads="1"/>
          </p:cNvSpPr>
          <p:nvPr/>
        </p:nvSpPr>
        <p:spPr bwMode="auto">
          <a:xfrm>
            <a:off x="4114800" y="50403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92" name="Flowchart: Connector 70"/>
          <p:cNvSpPr>
            <a:spLocks noChangeArrowheads="1"/>
          </p:cNvSpPr>
          <p:nvPr/>
        </p:nvSpPr>
        <p:spPr bwMode="auto">
          <a:xfrm>
            <a:off x="3733800" y="42783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93" name="Flowchart: Connector 72"/>
          <p:cNvSpPr>
            <a:spLocks noChangeArrowheads="1"/>
          </p:cNvSpPr>
          <p:nvPr/>
        </p:nvSpPr>
        <p:spPr bwMode="auto">
          <a:xfrm>
            <a:off x="4191000" y="4811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594" name="Flowchart: Connector 74"/>
          <p:cNvSpPr>
            <a:spLocks noChangeArrowheads="1"/>
          </p:cNvSpPr>
          <p:nvPr/>
        </p:nvSpPr>
        <p:spPr bwMode="auto">
          <a:xfrm>
            <a:off x="4038600" y="46593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595" name="Flowchart: Connector 76"/>
          <p:cNvSpPr>
            <a:spLocks noChangeArrowheads="1"/>
          </p:cNvSpPr>
          <p:nvPr/>
        </p:nvSpPr>
        <p:spPr bwMode="auto">
          <a:xfrm>
            <a:off x="3886200" y="4506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cxnSp>
        <p:nvCxnSpPr>
          <p:cNvPr id="23596" name="Straight Arrow Connector 81"/>
          <p:cNvCxnSpPr>
            <a:cxnSpLocks noChangeShapeType="1"/>
            <a:stCxn id="23555" idx="4"/>
          </p:cNvCxnSpPr>
          <p:nvPr/>
        </p:nvCxnSpPr>
        <p:spPr bwMode="auto">
          <a:xfrm rot="16200000" flipH="1">
            <a:off x="3409950" y="3649662"/>
            <a:ext cx="457200" cy="495300"/>
          </a:xfrm>
          <a:prstGeom prst="straightConnector1">
            <a:avLst/>
          </a:prstGeom>
          <a:noFill/>
          <a:ln w="25400" algn="ctr">
            <a:solidFill>
              <a:srgbClr val="002060"/>
            </a:solidFill>
            <a:round/>
            <a:headEnd/>
            <a:tailEnd type="arrow" w="med" len="med"/>
          </a:ln>
        </p:spPr>
      </p:cxnSp>
      <p:cxnSp>
        <p:nvCxnSpPr>
          <p:cNvPr id="23597" name="Straight Arrow Connector 86"/>
          <p:cNvCxnSpPr>
            <a:cxnSpLocks noChangeShapeType="1"/>
            <a:stCxn id="23555" idx="4"/>
          </p:cNvCxnSpPr>
          <p:nvPr/>
        </p:nvCxnSpPr>
        <p:spPr bwMode="auto">
          <a:xfrm rot="5400000">
            <a:off x="2800350" y="3535362"/>
            <a:ext cx="457200" cy="723900"/>
          </a:xfrm>
          <a:prstGeom prst="straightConnector1">
            <a:avLst/>
          </a:prstGeom>
          <a:noFill/>
          <a:ln w="25400" algn="ctr">
            <a:solidFill>
              <a:srgbClr val="002060"/>
            </a:solidFill>
            <a:round/>
            <a:headEnd/>
            <a:tailEnd type="arrow" w="med" len="med"/>
          </a:ln>
        </p:spPr>
      </p:cxnSp>
      <p:sp>
        <p:nvSpPr>
          <p:cNvPr id="23598" name="Flowchart: Connector 89"/>
          <p:cNvSpPr>
            <a:spLocks noChangeArrowheads="1"/>
          </p:cNvSpPr>
          <p:nvPr/>
        </p:nvSpPr>
        <p:spPr bwMode="auto">
          <a:xfrm>
            <a:off x="6096000" y="2449512"/>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3599" name="Flowchart: Connector 90"/>
          <p:cNvSpPr>
            <a:spLocks noChangeArrowheads="1"/>
          </p:cNvSpPr>
          <p:nvPr/>
        </p:nvSpPr>
        <p:spPr bwMode="auto">
          <a:xfrm>
            <a:off x="6172200" y="2906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00" name="Flowchart: Connector 91"/>
          <p:cNvSpPr>
            <a:spLocks noChangeArrowheads="1"/>
          </p:cNvSpPr>
          <p:nvPr/>
        </p:nvSpPr>
        <p:spPr bwMode="auto">
          <a:xfrm>
            <a:off x="6248400" y="27543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01" name="Flowchart: Connector 92"/>
          <p:cNvSpPr>
            <a:spLocks noChangeArrowheads="1"/>
          </p:cNvSpPr>
          <p:nvPr/>
        </p:nvSpPr>
        <p:spPr bwMode="auto">
          <a:xfrm>
            <a:off x="7239000" y="3135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02" name="Flowchart: Connector 93"/>
          <p:cNvSpPr>
            <a:spLocks noChangeArrowheads="1"/>
          </p:cNvSpPr>
          <p:nvPr/>
        </p:nvSpPr>
        <p:spPr bwMode="auto">
          <a:xfrm>
            <a:off x="6324600" y="30591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03" name="Flowchart: Connector 94"/>
          <p:cNvSpPr>
            <a:spLocks noChangeArrowheads="1"/>
          </p:cNvSpPr>
          <p:nvPr/>
        </p:nvSpPr>
        <p:spPr bwMode="auto">
          <a:xfrm>
            <a:off x="6477000" y="32115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04" name="Flowchart: Connector 95"/>
          <p:cNvSpPr>
            <a:spLocks noChangeArrowheads="1"/>
          </p:cNvSpPr>
          <p:nvPr/>
        </p:nvSpPr>
        <p:spPr bwMode="auto">
          <a:xfrm>
            <a:off x="6629400" y="33639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05" name="Flowchart: Connector 96"/>
          <p:cNvSpPr>
            <a:spLocks noChangeArrowheads="1"/>
          </p:cNvSpPr>
          <p:nvPr/>
        </p:nvSpPr>
        <p:spPr bwMode="auto">
          <a:xfrm>
            <a:off x="6781800" y="3516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06" name="Flowchart: Connector 97"/>
          <p:cNvSpPr>
            <a:spLocks noChangeArrowheads="1"/>
          </p:cNvSpPr>
          <p:nvPr/>
        </p:nvSpPr>
        <p:spPr bwMode="auto">
          <a:xfrm>
            <a:off x="6400800" y="2906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07" name="Flowchart: Connector 98"/>
          <p:cNvSpPr>
            <a:spLocks noChangeArrowheads="1"/>
          </p:cNvSpPr>
          <p:nvPr/>
        </p:nvSpPr>
        <p:spPr bwMode="auto">
          <a:xfrm>
            <a:off x="6553200" y="3059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08" name="Flowchart: Connector 99"/>
          <p:cNvSpPr>
            <a:spLocks noChangeArrowheads="1"/>
          </p:cNvSpPr>
          <p:nvPr/>
        </p:nvSpPr>
        <p:spPr bwMode="auto">
          <a:xfrm>
            <a:off x="6705600" y="32115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09" name="Flowchart: Connector 100"/>
          <p:cNvSpPr>
            <a:spLocks noChangeArrowheads="1"/>
          </p:cNvSpPr>
          <p:nvPr/>
        </p:nvSpPr>
        <p:spPr bwMode="auto">
          <a:xfrm>
            <a:off x="6858000" y="3363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10" name="Flowchart: Connector 101"/>
          <p:cNvSpPr>
            <a:spLocks noChangeArrowheads="1"/>
          </p:cNvSpPr>
          <p:nvPr/>
        </p:nvSpPr>
        <p:spPr bwMode="auto">
          <a:xfrm>
            <a:off x="7086600" y="3287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11" name="Flowchart: Connector 102"/>
          <p:cNvSpPr>
            <a:spLocks noChangeArrowheads="1"/>
          </p:cNvSpPr>
          <p:nvPr/>
        </p:nvSpPr>
        <p:spPr bwMode="auto">
          <a:xfrm>
            <a:off x="6629400" y="2525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12" name="Flowchart: Connector 103"/>
          <p:cNvSpPr>
            <a:spLocks noChangeArrowheads="1"/>
          </p:cNvSpPr>
          <p:nvPr/>
        </p:nvSpPr>
        <p:spPr bwMode="auto">
          <a:xfrm>
            <a:off x="6477000" y="26019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13" name="Flowchart: Connector 104"/>
          <p:cNvSpPr>
            <a:spLocks noChangeArrowheads="1"/>
          </p:cNvSpPr>
          <p:nvPr/>
        </p:nvSpPr>
        <p:spPr bwMode="auto">
          <a:xfrm>
            <a:off x="6934200" y="3135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14" name="Flowchart: Connector 105"/>
          <p:cNvSpPr>
            <a:spLocks noChangeArrowheads="1"/>
          </p:cNvSpPr>
          <p:nvPr/>
        </p:nvSpPr>
        <p:spPr bwMode="auto">
          <a:xfrm>
            <a:off x="6629400" y="2754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15" name="Flowchart: Connector 106"/>
          <p:cNvSpPr>
            <a:spLocks noChangeArrowheads="1"/>
          </p:cNvSpPr>
          <p:nvPr/>
        </p:nvSpPr>
        <p:spPr bwMode="auto">
          <a:xfrm>
            <a:off x="6781800" y="2982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16" name="Flowchart: Connector 107"/>
          <p:cNvSpPr>
            <a:spLocks noChangeArrowheads="1"/>
          </p:cNvSpPr>
          <p:nvPr/>
        </p:nvSpPr>
        <p:spPr bwMode="auto">
          <a:xfrm>
            <a:off x="6934200" y="28305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17" name="Flowchart: Connector 108"/>
          <p:cNvSpPr>
            <a:spLocks noChangeArrowheads="1"/>
          </p:cNvSpPr>
          <p:nvPr/>
        </p:nvSpPr>
        <p:spPr bwMode="auto">
          <a:xfrm>
            <a:off x="6781800" y="2678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18" name="Flowchart: Connector 109"/>
          <p:cNvSpPr>
            <a:spLocks noChangeArrowheads="1"/>
          </p:cNvSpPr>
          <p:nvPr/>
        </p:nvSpPr>
        <p:spPr bwMode="auto">
          <a:xfrm>
            <a:off x="7086600" y="2982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19" name="Flowchart: Connector 110"/>
          <p:cNvSpPr>
            <a:spLocks noChangeArrowheads="1"/>
          </p:cNvSpPr>
          <p:nvPr/>
        </p:nvSpPr>
        <p:spPr bwMode="auto">
          <a:xfrm>
            <a:off x="5181600" y="4125912"/>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3620" name="Flowchart: Connector 112"/>
          <p:cNvSpPr>
            <a:spLocks noChangeArrowheads="1"/>
          </p:cNvSpPr>
          <p:nvPr/>
        </p:nvSpPr>
        <p:spPr bwMode="auto">
          <a:xfrm>
            <a:off x="5486400" y="4659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21" name="Flowchart: Connector 113"/>
          <p:cNvSpPr>
            <a:spLocks noChangeArrowheads="1"/>
          </p:cNvSpPr>
          <p:nvPr/>
        </p:nvSpPr>
        <p:spPr bwMode="auto">
          <a:xfrm>
            <a:off x="5638800" y="4811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22" name="Flowchart: Connector 114"/>
          <p:cNvSpPr>
            <a:spLocks noChangeArrowheads="1"/>
          </p:cNvSpPr>
          <p:nvPr/>
        </p:nvSpPr>
        <p:spPr bwMode="auto">
          <a:xfrm>
            <a:off x="5791200" y="49641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23" name="Flowchart: Connector 119"/>
          <p:cNvSpPr>
            <a:spLocks noChangeArrowheads="1"/>
          </p:cNvSpPr>
          <p:nvPr/>
        </p:nvSpPr>
        <p:spPr bwMode="auto">
          <a:xfrm>
            <a:off x="5715000" y="4430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24" name="Flowchart: Connector 121"/>
          <p:cNvSpPr>
            <a:spLocks noChangeArrowheads="1"/>
          </p:cNvSpPr>
          <p:nvPr/>
        </p:nvSpPr>
        <p:spPr bwMode="auto">
          <a:xfrm>
            <a:off x="6705600" y="4125912"/>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3625" name="Flowchart: Connector 122"/>
          <p:cNvSpPr>
            <a:spLocks noChangeArrowheads="1"/>
          </p:cNvSpPr>
          <p:nvPr/>
        </p:nvSpPr>
        <p:spPr bwMode="auto">
          <a:xfrm>
            <a:off x="7010400" y="44307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26" name="Flowchart: Connector 123"/>
          <p:cNvSpPr>
            <a:spLocks noChangeArrowheads="1"/>
          </p:cNvSpPr>
          <p:nvPr/>
        </p:nvSpPr>
        <p:spPr bwMode="auto">
          <a:xfrm>
            <a:off x="7162800" y="4583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27" name="Flowchart: Connector 124"/>
          <p:cNvSpPr>
            <a:spLocks noChangeArrowheads="1"/>
          </p:cNvSpPr>
          <p:nvPr/>
        </p:nvSpPr>
        <p:spPr bwMode="auto">
          <a:xfrm>
            <a:off x="7315200" y="47355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28" name="Flowchart: Connector 125"/>
          <p:cNvSpPr>
            <a:spLocks noChangeArrowheads="1"/>
          </p:cNvSpPr>
          <p:nvPr/>
        </p:nvSpPr>
        <p:spPr bwMode="auto">
          <a:xfrm>
            <a:off x="7467600" y="48879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29" name="Flowchart: Connector 126"/>
          <p:cNvSpPr>
            <a:spLocks noChangeArrowheads="1"/>
          </p:cNvSpPr>
          <p:nvPr/>
        </p:nvSpPr>
        <p:spPr bwMode="auto">
          <a:xfrm>
            <a:off x="7620000" y="50403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30" name="Flowchart: Connector 128"/>
          <p:cNvSpPr>
            <a:spLocks noChangeArrowheads="1"/>
          </p:cNvSpPr>
          <p:nvPr/>
        </p:nvSpPr>
        <p:spPr bwMode="auto">
          <a:xfrm>
            <a:off x="7023100" y="4710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31" name="Flowchart: Connector 129"/>
          <p:cNvSpPr>
            <a:spLocks noChangeArrowheads="1"/>
          </p:cNvSpPr>
          <p:nvPr/>
        </p:nvSpPr>
        <p:spPr bwMode="auto">
          <a:xfrm>
            <a:off x="7645400" y="47228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32" name="Flowchart: Connector 130"/>
          <p:cNvSpPr>
            <a:spLocks noChangeArrowheads="1"/>
          </p:cNvSpPr>
          <p:nvPr/>
        </p:nvSpPr>
        <p:spPr bwMode="auto">
          <a:xfrm>
            <a:off x="7378700" y="51165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33" name="Flowchart: Connector 131"/>
          <p:cNvSpPr>
            <a:spLocks noChangeArrowheads="1"/>
          </p:cNvSpPr>
          <p:nvPr/>
        </p:nvSpPr>
        <p:spPr bwMode="auto">
          <a:xfrm>
            <a:off x="7239000" y="49768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cxnSp>
        <p:nvCxnSpPr>
          <p:cNvPr id="23634" name="Straight Arrow Connector 132"/>
          <p:cNvCxnSpPr>
            <a:cxnSpLocks noChangeShapeType="1"/>
            <a:stCxn id="23598" idx="4"/>
          </p:cNvCxnSpPr>
          <p:nvPr/>
        </p:nvCxnSpPr>
        <p:spPr bwMode="auto">
          <a:xfrm rot="16200000" flipH="1">
            <a:off x="6762750" y="3649662"/>
            <a:ext cx="457200" cy="495300"/>
          </a:xfrm>
          <a:prstGeom prst="straightConnector1">
            <a:avLst/>
          </a:prstGeom>
          <a:noFill/>
          <a:ln w="25400" algn="ctr">
            <a:solidFill>
              <a:srgbClr val="002060"/>
            </a:solidFill>
            <a:round/>
            <a:headEnd/>
            <a:tailEnd type="arrow" w="med" len="med"/>
          </a:ln>
        </p:spPr>
      </p:cxnSp>
      <p:cxnSp>
        <p:nvCxnSpPr>
          <p:cNvPr id="23635" name="Straight Arrow Connector 133"/>
          <p:cNvCxnSpPr>
            <a:cxnSpLocks noChangeShapeType="1"/>
            <a:stCxn id="23598" idx="4"/>
          </p:cNvCxnSpPr>
          <p:nvPr/>
        </p:nvCxnSpPr>
        <p:spPr bwMode="auto">
          <a:xfrm rot="5400000">
            <a:off x="6153150" y="3535362"/>
            <a:ext cx="457200" cy="723900"/>
          </a:xfrm>
          <a:prstGeom prst="straightConnector1">
            <a:avLst/>
          </a:prstGeom>
          <a:noFill/>
          <a:ln w="25400" algn="ctr">
            <a:solidFill>
              <a:srgbClr val="002060"/>
            </a:solidFill>
            <a:round/>
            <a:headEnd/>
            <a:tailEnd type="arrow" w="med" len="med"/>
          </a:ln>
        </p:spPr>
      </p:cxnSp>
      <p:sp>
        <p:nvSpPr>
          <p:cNvPr id="23636" name="Flowchart: Connector 134"/>
          <p:cNvSpPr>
            <a:spLocks noChangeArrowheads="1"/>
          </p:cNvSpPr>
          <p:nvPr/>
        </p:nvSpPr>
        <p:spPr bwMode="auto">
          <a:xfrm>
            <a:off x="6883400" y="45704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37" name="Flowchart: Connector 136"/>
          <p:cNvSpPr>
            <a:spLocks noChangeArrowheads="1"/>
          </p:cNvSpPr>
          <p:nvPr/>
        </p:nvSpPr>
        <p:spPr bwMode="auto">
          <a:xfrm>
            <a:off x="7391400" y="44307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38" name="Flowchart: Connector 137"/>
          <p:cNvSpPr>
            <a:spLocks noChangeArrowheads="1"/>
          </p:cNvSpPr>
          <p:nvPr/>
        </p:nvSpPr>
        <p:spPr bwMode="auto">
          <a:xfrm>
            <a:off x="7239000" y="42783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42" name="Flowchart: Connector 69"/>
          <p:cNvSpPr>
            <a:spLocks noChangeArrowheads="1"/>
          </p:cNvSpPr>
          <p:nvPr/>
        </p:nvSpPr>
        <p:spPr bwMode="auto">
          <a:xfrm>
            <a:off x="2895600" y="47355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43" name="Flowchart: Connector 72"/>
          <p:cNvSpPr>
            <a:spLocks noChangeArrowheads="1"/>
          </p:cNvSpPr>
          <p:nvPr/>
        </p:nvSpPr>
        <p:spPr bwMode="auto">
          <a:xfrm>
            <a:off x="4343400" y="49641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44" name="Flowchart: Connector 136"/>
          <p:cNvSpPr>
            <a:spLocks noChangeArrowheads="1"/>
          </p:cNvSpPr>
          <p:nvPr/>
        </p:nvSpPr>
        <p:spPr bwMode="auto">
          <a:xfrm>
            <a:off x="7543800" y="45831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45" name="Flowchart: Connector 126"/>
          <p:cNvSpPr>
            <a:spLocks noChangeArrowheads="1"/>
          </p:cNvSpPr>
          <p:nvPr/>
        </p:nvSpPr>
        <p:spPr bwMode="auto">
          <a:xfrm>
            <a:off x="7124700" y="4837112"/>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3646" name="TextBox 99"/>
          <p:cNvSpPr txBox="1">
            <a:spLocks noChangeArrowheads="1"/>
          </p:cNvSpPr>
          <p:nvPr/>
        </p:nvSpPr>
        <p:spPr bwMode="auto">
          <a:xfrm>
            <a:off x="4419600" y="2068512"/>
            <a:ext cx="1600200" cy="276999"/>
          </a:xfrm>
          <a:prstGeom prst="rect">
            <a:avLst/>
          </a:prstGeom>
          <a:noFill/>
          <a:ln w="19050">
            <a:solidFill>
              <a:schemeClr val="bg1">
                <a:lumMod val="50000"/>
              </a:schemeClr>
            </a:solidFill>
            <a:miter lim="800000"/>
            <a:headEnd/>
            <a:tailEnd/>
          </a:ln>
        </p:spPr>
        <p:txBody>
          <a:bodyPr wrap="square">
            <a:spAutoFit/>
          </a:bodyPr>
          <a:lstStyle/>
          <a:p>
            <a:r>
              <a:rPr lang="en-US" sz="1200" dirty="0">
                <a:solidFill>
                  <a:schemeClr val="bg1">
                    <a:lumMod val="50000"/>
                  </a:schemeClr>
                </a:solidFill>
              </a:rPr>
              <a:t>10 Red, 10 Blue</a:t>
            </a:r>
          </a:p>
        </p:txBody>
      </p:sp>
      <p:cxnSp>
        <p:nvCxnSpPr>
          <p:cNvPr id="23647" name="Straight Arrow Connector 101"/>
          <p:cNvCxnSpPr>
            <a:cxnSpLocks noChangeShapeType="1"/>
          </p:cNvCxnSpPr>
          <p:nvPr/>
        </p:nvCxnSpPr>
        <p:spPr bwMode="auto">
          <a:xfrm rot="10800000" flipV="1">
            <a:off x="3962400" y="2344737"/>
            <a:ext cx="1066800" cy="409575"/>
          </a:xfrm>
          <a:prstGeom prst="straightConnector1">
            <a:avLst/>
          </a:prstGeom>
          <a:noFill/>
          <a:ln w="19050" algn="ctr">
            <a:solidFill>
              <a:schemeClr val="bg1">
                <a:lumMod val="50000"/>
              </a:schemeClr>
            </a:solidFill>
            <a:round/>
            <a:headEnd/>
            <a:tailEnd type="arrow" w="med" len="med"/>
          </a:ln>
        </p:spPr>
      </p:cxnSp>
      <p:cxnSp>
        <p:nvCxnSpPr>
          <p:cNvPr id="23648" name="Straight Arrow Connector 102"/>
          <p:cNvCxnSpPr>
            <a:cxnSpLocks noChangeShapeType="1"/>
            <a:stCxn id="23646" idx="2"/>
          </p:cNvCxnSpPr>
          <p:nvPr/>
        </p:nvCxnSpPr>
        <p:spPr bwMode="auto">
          <a:xfrm rot="16200000" flipH="1">
            <a:off x="5415350" y="2149861"/>
            <a:ext cx="485000" cy="876300"/>
          </a:xfrm>
          <a:prstGeom prst="straightConnector1">
            <a:avLst/>
          </a:prstGeom>
          <a:noFill/>
          <a:ln w="19050" algn="ctr">
            <a:solidFill>
              <a:schemeClr val="bg1">
                <a:lumMod val="50000"/>
              </a:schemeClr>
            </a:solidFill>
            <a:round/>
            <a:headEnd/>
            <a:tailEnd type="arrow" w="med" len="med"/>
          </a:ln>
        </p:spPr>
      </p:cxnSp>
      <p:sp>
        <p:nvSpPr>
          <p:cNvPr id="23649" name="TextBox 108"/>
          <p:cNvSpPr txBox="1">
            <a:spLocks noChangeArrowheads="1"/>
          </p:cNvSpPr>
          <p:nvPr/>
        </p:nvSpPr>
        <p:spPr bwMode="auto">
          <a:xfrm>
            <a:off x="2743200" y="5421312"/>
            <a:ext cx="914400" cy="276225"/>
          </a:xfrm>
          <a:prstGeom prst="rect">
            <a:avLst/>
          </a:prstGeom>
          <a:noFill/>
          <a:ln w="0">
            <a:noFill/>
            <a:miter lim="800000"/>
            <a:headEnd/>
            <a:tailEnd/>
          </a:ln>
        </p:spPr>
        <p:txBody>
          <a:bodyPr>
            <a:spAutoFit/>
          </a:bodyPr>
          <a:lstStyle/>
          <a:p>
            <a:pPr algn="ctr"/>
            <a:r>
              <a:rPr lang="en-US" sz="1200">
                <a:solidFill>
                  <a:schemeClr val="bg1"/>
                </a:solidFill>
              </a:rPr>
              <a:t>Left Split</a:t>
            </a:r>
          </a:p>
        </p:txBody>
      </p:sp>
      <p:sp>
        <p:nvSpPr>
          <p:cNvPr id="23650" name="TextBox 109"/>
          <p:cNvSpPr txBox="1">
            <a:spLocks noChangeArrowheads="1"/>
          </p:cNvSpPr>
          <p:nvPr/>
        </p:nvSpPr>
        <p:spPr bwMode="auto">
          <a:xfrm>
            <a:off x="6172200" y="5449887"/>
            <a:ext cx="990600" cy="276225"/>
          </a:xfrm>
          <a:prstGeom prst="rect">
            <a:avLst/>
          </a:prstGeom>
          <a:noFill/>
          <a:ln w="19050">
            <a:noFill/>
            <a:miter lim="800000"/>
            <a:headEnd/>
            <a:tailEnd/>
          </a:ln>
        </p:spPr>
        <p:txBody>
          <a:bodyPr>
            <a:spAutoFit/>
          </a:bodyPr>
          <a:lstStyle/>
          <a:p>
            <a:pPr algn="ctr"/>
            <a:r>
              <a:rPr lang="en-US" sz="1200">
                <a:solidFill>
                  <a:schemeClr val="bg1"/>
                </a:solidFill>
              </a:rPr>
              <a:t>Right Split</a:t>
            </a:r>
          </a:p>
        </p:txBody>
      </p:sp>
      <p:sp>
        <p:nvSpPr>
          <p:cNvPr id="23651" name="Flowchart: Connector 129"/>
          <p:cNvSpPr>
            <a:spLocks noChangeArrowheads="1"/>
          </p:cNvSpPr>
          <p:nvPr/>
        </p:nvSpPr>
        <p:spPr bwMode="auto">
          <a:xfrm>
            <a:off x="7797800" y="48752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3652" name="Flowchart: Connector 129"/>
          <p:cNvSpPr>
            <a:spLocks noChangeArrowheads="1"/>
          </p:cNvSpPr>
          <p:nvPr/>
        </p:nvSpPr>
        <p:spPr bwMode="auto">
          <a:xfrm>
            <a:off x="7696200" y="4506912"/>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105" name="TextBox 104"/>
          <p:cNvSpPr txBox="1"/>
          <p:nvPr/>
        </p:nvSpPr>
        <p:spPr>
          <a:xfrm>
            <a:off x="685800" y="1447800"/>
            <a:ext cx="8153400" cy="707886"/>
          </a:xfrm>
          <a:prstGeom prst="rect">
            <a:avLst/>
          </a:prstGeom>
          <a:noFill/>
        </p:spPr>
        <p:txBody>
          <a:bodyPr wrap="square" rtlCol="0">
            <a:spAutoFit/>
          </a:bodyPr>
          <a:lstStyle/>
          <a:p>
            <a:r>
              <a:rPr lang="en-US" sz="2000" dirty="0" smtClean="0"/>
              <a:t>Using </a:t>
            </a:r>
            <a:r>
              <a:rPr lang="en-US" sz="2000" dirty="0" err="1" smtClean="0"/>
              <a:t>Gini</a:t>
            </a:r>
            <a:r>
              <a:rPr lang="en-US" sz="2000" dirty="0" smtClean="0"/>
              <a:t> as the splitting criterion, which split should be taken?</a:t>
            </a: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hangingPunct="1"/>
            <a:r>
              <a:rPr lang="en-US" b="1" dirty="0" smtClean="0"/>
              <a:t>Example - Entropy</a:t>
            </a:r>
          </a:p>
        </p:txBody>
      </p:sp>
      <p:sp>
        <p:nvSpPr>
          <p:cNvPr id="21598" name="Slide Number Placeholder 93"/>
          <p:cNvSpPr>
            <a:spLocks noGrp="1"/>
          </p:cNvSpPr>
          <p:nvPr>
            <p:ph type="sldNum" sz="quarter" idx="12"/>
          </p:nvPr>
        </p:nvSpPr>
        <p:spPr>
          <a:noFill/>
        </p:spPr>
        <p:txBody>
          <a:bodyPr/>
          <a:lstStyle/>
          <a:p>
            <a:fld id="{A7553790-511B-40F9-9CA8-E5775A5AFFE1}" type="slidenum">
              <a:rPr lang="en-US" smtClean="0"/>
              <a:pPr/>
              <a:t>21</a:t>
            </a:fld>
            <a:endParaRPr lang="en-US" smtClean="0"/>
          </a:p>
        </p:txBody>
      </p:sp>
      <p:sp>
        <p:nvSpPr>
          <p:cNvPr id="21507" name="Flowchart: Connector 6"/>
          <p:cNvSpPr>
            <a:spLocks noChangeArrowheads="1"/>
          </p:cNvSpPr>
          <p:nvPr/>
        </p:nvSpPr>
        <p:spPr bwMode="auto">
          <a:xfrm>
            <a:off x="2590800" y="22860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08" name="Flowchart: Connector 7"/>
          <p:cNvSpPr>
            <a:spLocks noChangeArrowheads="1"/>
          </p:cNvSpPr>
          <p:nvPr/>
        </p:nvSpPr>
        <p:spPr bwMode="auto">
          <a:xfrm>
            <a:off x="2667000" y="2743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09" name="Flowchart: Connector 8"/>
          <p:cNvSpPr>
            <a:spLocks noChangeArrowheads="1"/>
          </p:cNvSpPr>
          <p:nvPr/>
        </p:nvSpPr>
        <p:spPr bwMode="auto">
          <a:xfrm>
            <a:off x="2743200" y="2590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0" name="Flowchart: Connector 9"/>
          <p:cNvSpPr>
            <a:spLocks noChangeArrowheads="1"/>
          </p:cNvSpPr>
          <p:nvPr/>
        </p:nvSpPr>
        <p:spPr bwMode="auto">
          <a:xfrm>
            <a:off x="37338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1" name="Flowchart: Connector 18"/>
          <p:cNvSpPr>
            <a:spLocks noChangeArrowheads="1"/>
          </p:cNvSpPr>
          <p:nvPr/>
        </p:nvSpPr>
        <p:spPr bwMode="auto">
          <a:xfrm>
            <a:off x="2819400" y="2895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2" name="Flowchart: Connector 19"/>
          <p:cNvSpPr>
            <a:spLocks noChangeArrowheads="1"/>
          </p:cNvSpPr>
          <p:nvPr/>
        </p:nvSpPr>
        <p:spPr bwMode="auto">
          <a:xfrm>
            <a:off x="2971800" y="3048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3" name="Flowchart: Connector 20"/>
          <p:cNvSpPr>
            <a:spLocks noChangeArrowheads="1"/>
          </p:cNvSpPr>
          <p:nvPr/>
        </p:nvSpPr>
        <p:spPr bwMode="auto">
          <a:xfrm>
            <a:off x="3124200" y="3200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4" name="Flowchart: Connector 21"/>
          <p:cNvSpPr>
            <a:spLocks noChangeArrowheads="1"/>
          </p:cNvSpPr>
          <p:nvPr/>
        </p:nvSpPr>
        <p:spPr bwMode="auto">
          <a:xfrm>
            <a:off x="3276600" y="3352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15" name="Flowchart: Connector 23"/>
          <p:cNvSpPr>
            <a:spLocks noChangeArrowheads="1"/>
          </p:cNvSpPr>
          <p:nvPr/>
        </p:nvSpPr>
        <p:spPr bwMode="auto">
          <a:xfrm>
            <a:off x="2895600" y="2743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6" name="Flowchart: Connector 24"/>
          <p:cNvSpPr>
            <a:spLocks noChangeArrowheads="1"/>
          </p:cNvSpPr>
          <p:nvPr/>
        </p:nvSpPr>
        <p:spPr bwMode="auto">
          <a:xfrm>
            <a:off x="3048000" y="2895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7" name="Flowchart: Connector 25"/>
          <p:cNvSpPr>
            <a:spLocks noChangeArrowheads="1"/>
          </p:cNvSpPr>
          <p:nvPr/>
        </p:nvSpPr>
        <p:spPr bwMode="auto">
          <a:xfrm>
            <a:off x="3200400" y="3048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8" name="Flowchart: Connector 26"/>
          <p:cNvSpPr>
            <a:spLocks noChangeArrowheads="1"/>
          </p:cNvSpPr>
          <p:nvPr/>
        </p:nvSpPr>
        <p:spPr bwMode="auto">
          <a:xfrm>
            <a:off x="3352800" y="3200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19" name="Flowchart: Connector 27"/>
          <p:cNvSpPr>
            <a:spLocks noChangeArrowheads="1"/>
          </p:cNvSpPr>
          <p:nvPr/>
        </p:nvSpPr>
        <p:spPr bwMode="auto">
          <a:xfrm>
            <a:off x="3581400" y="3124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0" name="Flowchart: Connector 28"/>
          <p:cNvSpPr>
            <a:spLocks noChangeArrowheads="1"/>
          </p:cNvSpPr>
          <p:nvPr/>
        </p:nvSpPr>
        <p:spPr bwMode="auto">
          <a:xfrm>
            <a:off x="3124200" y="2362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1" name="Flowchart: Connector 29"/>
          <p:cNvSpPr>
            <a:spLocks noChangeArrowheads="1"/>
          </p:cNvSpPr>
          <p:nvPr/>
        </p:nvSpPr>
        <p:spPr bwMode="auto">
          <a:xfrm>
            <a:off x="2971800" y="2438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2" name="Flowchart: Connector 30"/>
          <p:cNvSpPr>
            <a:spLocks noChangeArrowheads="1"/>
          </p:cNvSpPr>
          <p:nvPr/>
        </p:nvSpPr>
        <p:spPr bwMode="auto">
          <a:xfrm>
            <a:off x="34290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3" name="Flowchart: Connector 31"/>
          <p:cNvSpPr>
            <a:spLocks noChangeArrowheads="1"/>
          </p:cNvSpPr>
          <p:nvPr/>
        </p:nvSpPr>
        <p:spPr bwMode="auto">
          <a:xfrm>
            <a:off x="3124200" y="2590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4" name="Flowchart: Connector 32"/>
          <p:cNvSpPr>
            <a:spLocks noChangeArrowheads="1"/>
          </p:cNvSpPr>
          <p:nvPr/>
        </p:nvSpPr>
        <p:spPr bwMode="auto">
          <a:xfrm>
            <a:off x="32766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5" name="Flowchart: Connector 33"/>
          <p:cNvSpPr>
            <a:spLocks noChangeArrowheads="1"/>
          </p:cNvSpPr>
          <p:nvPr/>
        </p:nvSpPr>
        <p:spPr bwMode="auto">
          <a:xfrm>
            <a:off x="3429000" y="2667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26" name="Flowchart: Connector 34"/>
          <p:cNvSpPr>
            <a:spLocks noChangeArrowheads="1"/>
          </p:cNvSpPr>
          <p:nvPr/>
        </p:nvSpPr>
        <p:spPr bwMode="auto">
          <a:xfrm>
            <a:off x="3276600" y="2514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7" name="Flowchart: Connector 35"/>
          <p:cNvSpPr>
            <a:spLocks noChangeArrowheads="1"/>
          </p:cNvSpPr>
          <p:nvPr/>
        </p:nvSpPr>
        <p:spPr bwMode="auto">
          <a:xfrm>
            <a:off x="35814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28" name="Flowchart: Connector 36"/>
          <p:cNvSpPr>
            <a:spLocks noChangeArrowheads="1"/>
          </p:cNvSpPr>
          <p:nvPr/>
        </p:nvSpPr>
        <p:spPr bwMode="auto">
          <a:xfrm>
            <a:off x="16764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29" name="Flowchart: Connector 37"/>
          <p:cNvSpPr>
            <a:spLocks noChangeArrowheads="1"/>
          </p:cNvSpPr>
          <p:nvPr/>
        </p:nvSpPr>
        <p:spPr bwMode="auto">
          <a:xfrm>
            <a:off x="1752600" y="4419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0" name="Flowchart: Connector 40"/>
          <p:cNvSpPr>
            <a:spLocks noChangeArrowheads="1"/>
          </p:cNvSpPr>
          <p:nvPr/>
        </p:nvSpPr>
        <p:spPr bwMode="auto">
          <a:xfrm>
            <a:off x="1905000" y="4572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1" name="Flowchart: Connector 41"/>
          <p:cNvSpPr>
            <a:spLocks noChangeArrowheads="1"/>
          </p:cNvSpPr>
          <p:nvPr/>
        </p:nvSpPr>
        <p:spPr bwMode="auto">
          <a:xfrm>
            <a:off x="2057400" y="4724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2" name="Flowchart: Connector 42"/>
          <p:cNvSpPr>
            <a:spLocks noChangeArrowheads="1"/>
          </p:cNvSpPr>
          <p:nvPr/>
        </p:nvSpPr>
        <p:spPr bwMode="auto">
          <a:xfrm>
            <a:off x="2209800" y="4876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3" name="Flowchart: Connector 43"/>
          <p:cNvSpPr>
            <a:spLocks noChangeArrowheads="1"/>
          </p:cNvSpPr>
          <p:nvPr/>
        </p:nvSpPr>
        <p:spPr bwMode="auto">
          <a:xfrm>
            <a:off x="2362200" y="5029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4" name="Flowchart: Connector 44"/>
          <p:cNvSpPr>
            <a:spLocks noChangeArrowheads="1"/>
          </p:cNvSpPr>
          <p:nvPr/>
        </p:nvSpPr>
        <p:spPr bwMode="auto">
          <a:xfrm>
            <a:off x="1981200" y="4419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35" name="Flowchart: Connector 50"/>
          <p:cNvSpPr>
            <a:spLocks noChangeArrowheads="1"/>
          </p:cNvSpPr>
          <p:nvPr/>
        </p:nvSpPr>
        <p:spPr bwMode="auto">
          <a:xfrm>
            <a:off x="2057400" y="4114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6" name="Flowchart: Connector 51"/>
          <p:cNvSpPr>
            <a:spLocks noChangeArrowheads="1"/>
          </p:cNvSpPr>
          <p:nvPr/>
        </p:nvSpPr>
        <p:spPr bwMode="auto">
          <a:xfrm>
            <a:off x="25146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7" name="Flowchart: Connector 52"/>
          <p:cNvSpPr>
            <a:spLocks noChangeArrowheads="1"/>
          </p:cNvSpPr>
          <p:nvPr/>
        </p:nvSpPr>
        <p:spPr bwMode="auto">
          <a:xfrm>
            <a:off x="2209800" y="4267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8" name="Flowchart: Connector 54"/>
          <p:cNvSpPr>
            <a:spLocks noChangeArrowheads="1"/>
          </p:cNvSpPr>
          <p:nvPr/>
        </p:nvSpPr>
        <p:spPr bwMode="auto">
          <a:xfrm>
            <a:off x="2514600" y="4343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39" name="Flowchart: Connector 57"/>
          <p:cNvSpPr>
            <a:spLocks noChangeArrowheads="1"/>
          </p:cNvSpPr>
          <p:nvPr/>
        </p:nvSpPr>
        <p:spPr bwMode="auto">
          <a:xfrm>
            <a:off x="32004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40" name="Flowchart: Connector 59"/>
          <p:cNvSpPr>
            <a:spLocks noChangeArrowheads="1"/>
          </p:cNvSpPr>
          <p:nvPr/>
        </p:nvSpPr>
        <p:spPr bwMode="auto">
          <a:xfrm>
            <a:off x="3352800" y="4267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1" name="Flowchart: Connector 65"/>
          <p:cNvSpPr>
            <a:spLocks noChangeArrowheads="1"/>
          </p:cNvSpPr>
          <p:nvPr/>
        </p:nvSpPr>
        <p:spPr bwMode="auto">
          <a:xfrm>
            <a:off x="3505200" y="4419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2" name="Flowchart: Connector 66"/>
          <p:cNvSpPr>
            <a:spLocks noChangeArrowheads="1"/>
          </p:cNvSpPr>
          <p:nvPr/>
        </p:nvSpPr>
        <p:spPr bwMode="auto">
          <a:xfrm>
            <a:off x="3657600" y="4572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3" name="Flowchart: Connector 67"/>
          <p:cNvSpPr>
            <a:spLocks noChangeArrowheads="1"/>
          </p:cNvSpPr>
          <p:nvPr/>
        </p:nvSpPr>
        <p:spPr bwMode="auto">
          <a:xfrm>
            <a:off x="3810000" y="4724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4" name="Flowchart: Connector 68"/>
          <p:cNvSpPr>
            <a:spLocks noChangeArrowheads="1"/>
          </p:cNvSpPr>
          <p:nvPr/>
        </p:nvSpPr>
        <p:spPr bwMode="auto">
          <a:xfrm>
            <a:off x="3962400" y="4876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5" name="Flowchart: Connector 69"/>
          <p:cNvSpPr>
            <a:spLocks noChangeArrowheads="1"/>
          </p:cNvSpPr>
          <p:nvPr/>
        </p:nvSpPr>
        <p:spPr bwMode="auto">
          <a:xfrm>
            <a:off x="4191000" y="4800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6" name="Flowchart: Connector 70"/>
          <p:cNvSpPr>
            <a:spLocks noChangeArrowheads="1"/>
          </p:cNvSpPr>
          <p:nvPr/>
        </p:nvSpPr>
        <p:spPr bwMode="auto">
          <a:xfrm>
            <a:off x="3581400" y="4114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7" name="Flowchart: Connector 72"/>
          <p:cNvSpPr>
            <a:spLocks noChangeArrowheads="1"/>
          </p:cNvSpPr>
          <p:nvPr/>
        </p:nvSpPr>
        <p:spPr bwMode="auto">
          <a:xfrm>
            <a:off x="40386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48" name="Flowchart: Connector 74"/>
          <p:cNvSpPr>
            <a:spLocks noChangeArrowheads="1"/>
          </p:cNvSpPr>
          <p:nvPr/>
        </p:nvSpPr>
        <p:spPr bwMode="auto">
          <a:xfrm>
            <a:off x="3886200" y="4495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49" name="Flowchart: Connector 76"/>
          <p:cNvSpPr>
            <a:spLocks noChangeArrowheads="1"/>
          </p:cNvSpPr>
          <p:nvPr/>
        </p:nvSpPr>
        <p:spPr bwMode="auto">
          <a:xfrm>
            <a:off x="3733800" y="4343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cxnSp>
        <p:nvCxnSpPr>
          <p:cNvPr id="21550" name="Straight Arrow Connector 81"/>
          <p:cNvCxnSpPr>
            <a:cxnSpLocks noChangeShapeType="1"/>
            <a:stCxn id="21507" idx="4"/>
          </p:cNvCxnSpPr>
          <p:nvPr/>
        </p:nvCxnSpPr>
        <p:spPr bwMode="auto">
          <a:xfrm rot="16200000" flipH="1">
            <a:off x="3257550" y="3486150"/>
            <a:ext cx="457200" cy="495300"/>
          </a:xfrm>
          <a:prstGeom prst="straightConnector1">
            <a:avLst/>
          </a:prstGeom>
          <a:noFill/>
          <a:ln w="25400" algn="ctr">
            <a:solidFill>
              <a:srgbClr val="002060"/>
            </a:solidFill>
            <a:round/>
            <a:headEnd/>
            <a:tailEnd type="arrow" w="med" len="med"/>
          </a:ln>
        </p:spPr>
      </p:cxnSp>
      <p:cxnSp>
        <p:nvCxnSpPr>
          <p:cNvPr id="21551" name="Straight Arrow Connector 86"/>
          <p:cNvCxnSpPr>
            <a:cxnSpLocks noChangeShapeType="1"/>
            <a:stCxn id="21507" idx="4"/>
          </p:cNvCxnSpPr>
          <p:nvPr/>
        </p:nvCxnSpPr>
        <p:spPr bwMode="auto">
          <a:xfrm rot="5400000">
            <a:off x="2647950" y="3371850"/>
            <a:ext cx="457200" cy="723900"/>
          </a:xfrm>
          <a:prstGeom prst="straightConnector1">
            <a:avLst/>
          </a:prstGeom>
          <a:noFill/>
          <a:ln w="25400" algn="ctr">
            <a:solidFill>
              <a:srgbClr val="002060"/>
            </a:solidFill>
            <a:round/>
            <a:headEnd/>
            <a:tailEnd type="arrow" w="med" len="med"/>
          </a:ln>
        </p:spPr>
      </p:cxnSp>
      <p:sp>
        <p:nvSpPr>
          <p:cNvPr id="21552" name="Flowchart: Connector 89"/>
          <p:cNvSpPr>
            <a:spLocks noChangeArrowheads="1"/>
          </p:cNvSpPr>
          <p:nvPr/>
        </p:nvSpPr>
        <p:spPr bwMode="auto">
          <a:xfrm>
            <a:off x="5943600" y="22860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53" name="Flowchart: Connector 90"/>
          <p:cNvSpPr>
            <a:spLocks noChangeArrowheads="1"/>
          </p:cNvSpPr>
          <p:nvPr/>
        </p:nvSpPr>
        <p:spPr bwMode="auto">
          <a:xfrm>
            <a:off x="6019800" y="2743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4" name="Flowchart: Connector 91"/>
          <p:cNvSpPr>
            <a:spLocks noChangeArrowheads="1"/>
          </p:cNvSpPr>
          <p:nvPr/>
        </p:nvSpPr>
        <p:spPr bwMode="auto">
          <a:xfrm>
            <a:off x="6096000" y="2590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55" name="Flowchart: Connector 92"/>
          <p:cNvSpPr>
            <a:spLocks noChangeArrowheads="1"/>
          </p:cNvSpPr>
          <p:nvPr/>
        </p:nvSpPr>
        <p:spPr bwMode="auto">
          <a:xfrm>
            <a:off x="70866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6" name="Flowchart: Connector 93"/>
          <p:cNvSpPr>
            <a:spLocks noChangeArrowheads="1"/>
          </p:cNvSpPr>
          <p:nvPr/>
        </p:nvSpPr>
        <p:spPr bwMode="auto">
          <a:xfrm>
            <a:off x="6172200" y="2895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7" name="Flowchart: Connector 94"/>
          <p:cNvSpPr>
            <a:spLocks noChangeArrowheads="1"/>
          </p:cNvSpPr>
          <p:nvPr/>
        </p:nvSpPr>
        <p:spPr bwMode="auto">
          <a:xfrm>
            <a:off x="6324600" y="3048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8" name="Flowchart: Connector 95"/>
          <p:cNvSpPr>
            <a:spLocks noChangeArrowheads="1"/>
          </p:cNvSpPr>
          <p:nvPr/>
        </p:nvSpPr>
        <p:spPr bwMode="auto">
          <a:xfrm>
            <a:off x="6477000" y="3200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59" name="Flowchart: Connector 96"/>
          <p:cNvSpPr>
            <a:spLocks noChangeArrowheads="1"/>
          </p:cNvSpPr>
          <p:nvPr/>
        </p:nvSpPr>
        <p:spPr bwMode="auto">
          <a:xfrm>
            <a:off x="6629400" y="3352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0" name="Flowchart: Connector 97"/>
          <p:cNvSpPr>
            <a:spLocks noChangeArrowheads="1"/>
          </p:cNvSpPr>
          <p:nvPr/>
        </p:nvSpPr>
        <p:spPr bwMode="auto">
          <a:xfrm>
            <a:off x="6248400" y="2743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1" name="Flowchart: Connector 98"/>
          <p:cNvSpPr>
            <a:spLocks noChangeArrowheads="1"/>
          </p:cNvSpPr>
          <p:nvPr/>
        </p:nvSpPr>
        <p:spPr bwMode="auto">
          <a:xfrm>
            <a:off x="6400800" y="2895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2" name="Flowchart: Connector 99"/>
          <p:cNvSpPr>
            <a:spLocks noChangeArrowheads="1"/>
          </p:cNvSpPr>
          <p:nvPr/>
        </p:nvSpPr>
        <p:spPr bwMode="auto">
          <a:xfrm>
            <a:off x="6553200" y="3048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3" name="Flowchart: Connector 100"/>
          <p:cNvSpPr>
            <a:spLocks noChangeArrowheads="1"/>
          </p:cNvSpPr>
          <p:nvPr/>
        </p:nvSpPr>
        <p:spPr bwMode="auto">
          <a:xfrm>
            <a:off x="6705600" y="3200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4" name="Flowchart: Connector 101"/>
          <p:cNvSpPr>
            <a:spLocks noChangeArrowheads="1"/>
          </p:cNvSpPr>
          <p:nvPr/>
        </p:nvSpPr>
        <p:spPr bwMode="auto">
          <a:xfrm>
            <a:off x="6934200" y="3124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5" name="Flowchart: Connector 102"/>
          <p:cNvSpPr>
            <a:spLocks noChangeArrowheads="1"/>
          </p:cNvSpPr>
          <p:nvPr/>
        </p:nvSpPr>
        <p:spPr bwMode="auto">
          <a:xfrm>
            <a:off x="6477000" y="2362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66" name="Flowchart: Connector 103"/>
          <p:cNvSpPr>
            <a:spLocks noChangeArrowheads="1"/>
          </p:cNvSpPr>
          <p:nvPr/>
        </p:nvSpPr>
        <p:spPr bwMode="auto">
          <a:xfrm>
            <a:off x="6324600" y="2438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7" name="Flowchart: Connector 104"/>
          <p:cNvSpPr>
            <a:spLocks noChangeArrowheads="1"/>
          </p:cNvSpPr>
          <p:nvPr/>
        </p:nvSpPr>
        <p:spPr bwMode="auto">
          <a:xfrm>
            <a:off x="6781800" y="2971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8" name="Flowchart: Connector 105"/>
          <p:cNvSpPr>
            <a:spLocks noChangeArrowheads="1"/>
          </p:cNvSpPr>
          <p:nvPr/>
        </p:nvSpPr>
        <p:spPr bwMode="auto">
          <a:xfrm>
            <a:off x="6477000" y="2590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69" name="Flowchart: Connector 106"/>
          <p:cNvSpPr>
            <a:spLocks noChangeArrowheads="1"/>
          </p:cNvSpPr>
          <p:nvPr/>
        </p:nvSpPr>
        <p:spPr bwMode="auto">
          <a:xfrm>
            <a:off x="66294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70" name="Flowchart: Connector 107"/>
          <p:cNvSpPr>
            <a:spLocks noChangeArrowheads="1"/>
          </p:cNvSpPr>
          <p:nvPr/>
        </p:nvSpPr>
        <p:spPr bwMode="auto">
          <a:xfrm>
            <a:off x="6781800" y="2667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1" name="Flowchart: Connector 108"/>
          <p:cNvSpPr>
            <a:spLocks noChangeArrowheads="1"/>
          </p:cNvSpPr>
          <p:nvPr/>
        </p:nvSpPr>
        <p:spPr bwMode="auto">
          <a:xfrm>
            <a:off x="6629400" y="2514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72" name="Flowchart: Connector 109"/>
          <p:cNvSpPr>
            <a:spLocks noChangeArrowheads="1"/>
          </p:cNvSpPr>
          <p:nvPr/>
        </p:nvSpPr>
        <p:spPr bwMode="auto">
          <a:xfrm>
            <a:off x="6934200" y="2819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73" name="Flowchart: Connector 110"/>
          <p:cNvSpPr>
            <a:spLocks noChangeArrowheads="1"/>
          </p:cNvSpPr>
          <p:nvPr/>
        </p:nvSpPr>
        <p:spPr bwMode="auto">
          <a:xfrm>
            <a:off x="50292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74" name="Flowchart: Connector 112"/>
          <p:cNvSpPr>
            <a:spLocks noChangeArrowheads="1"/>
          </p:cNvSpPr>
          <p:nvPr/>
        </p:nvSpPr>
        <p:spPr bwMode="auto">
          <a:xfrm>
            <a:off x="5257800" y="45720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5" name="Flowchart: Connector 113"/>
          <p:cNvSpPr>
            <a:spLocks noChangeArrowheads="1"/>
          </p:cNvSpPr>
          <p:nvPr/>
        </p:nvSpPr>
        <p:spPr bwMode="auto">
          <a:xfrm>
            <a:off x="5410200" y="4724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6" name="Flowchart: Connector 114"/>
          <p:cNvSpPr>
            <a:spLocks noChangeArrowheads="1"/>
          </p:cNvSpPr>
          <p:nvPr/>
        </p:nvSpPr>
        <p:spPr bwMode="auto">
          <a:xfrm>
            <a:off x="5562600" y="48768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7" name="Flowchart: Connector 118"/>
          <p:cNvSpPr>
            <a:spLocks noChangeArrowheads="1"/>
          </p:cNvSpPr>
          <p:nvPr/>
        </p:nvSpPr>
        <p:spPr bwMode="auto">
          <a:xfrm>
            <a:off x="58674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8" name="Flowchart: Connector 119"/>
          <p:cNvSpPr>
            <a:spLocks noChangeArrowheads="1"/>
          </p:cNvSpPr>
          <p:nvPr/>
        </p:nvSpPr>
        <p:spPr bwMode="auto">
          <a:xfrm>
            <a:off x="5562600" y="4267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79" name="Flowchart: Connector 120"/>
          <p:cNvSpPr>
            <a:spLocks noChangeArrowheads="1"/>
          </p:cNvSpPr>
          <p:nvPr/>
        </p:nvSpPr>
        <p:spPr bwMode="auto">
          <a:xfrm>
            <a:off x="5867400" y="43434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80" name="Flowchart: Connector 121"/>
          <p:cNvSpPr>
            <a:spLocks noChangeArrowheads="1"/>
          </p:cNvSpPr>
          <p:nvPr/>
        </p:nvSpPr>
        <p:spPr bwMode="auto">
          <a:xfrm>
            <a:off x="6553200" y="3962400"/>
            <a:ext cx="1295400" cy="1219200"/>
          </a:xfrm>
          <a:prstGeom prst="flowChartConnector">
            <a:avLst/>
          </a:prstGeom>
          <a:noFill/>
          <a:ln w="19050" algn="ctr">
            <a:solidFill>
              <a:srgbClr val="002060"/>
            </a:solidFill>
            <a:round/>
            <a:headEnd/>
            <a:tailEnd/>
          </a:ln>
        </p:spPr>
        <p:txBody>
          <a:bodyPr wrap="none"/>
          <a:lstStyle/>
          <a:p>
            <a:pPr eaLnBrk="1" hangingPunct="1"/>
            <a:endParaRPr lang="en-US">
              <a:latin typeface="Arial" charset="0"/>
            </a:endParaRPr>
          </a:p>
        </p:txBody>
      </p:sp>
      <p:sp>
        <p:nvSpPr>
          <p:cNvPr id="21581" name="Flowchart: Connector 122"/>
          <p:cNvSpPr>
            <a:spLocks noChangeArrowheads="1"/>
          </p:cNvSpPr>
          <p:nvPr/>
        </p:nvSpPr>
        <p:spPr bwMode="auto">
          <a:xfrm>
            <a:off x="6705600" y="42672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2" name="Flowchart: Connector 123"/>
          <p:cNvSpPr>
            <a:spLocks noChangeArrowheads="1"/>
          </p:cNvSpPr>
          <p:nvPr/>
        </p:nvSpPr>
        <p:spPr bwMode="auto">
          <a:xfrm>
            <a:off x="6858000" y="4419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3" name="Flowchart: Connector 124"/>
          <p:cNvSpPr>
            <a:spLocks noChangeArrowheads="1"/>
          </p:cNvSpPr>
          <p:nvPr/>
        </p:nvSpPr>
        <p:spPr bwMode="auto">
          <a:xfrm>
            <a:off x="7010400" y="45720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4" name="Flowchart: Connector 125"/>
          <p:cNvSpPr>
            <a:spLocks noChangeArrowheads="1"/>
          </p:cNvSpPr>
          <p:nvPr/>
        </p:nvSpPr>
        <p:spPr bwMode="auto">
          <a:xfrm>
            <a:off x="7162800" y="4724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5" name="Flowchart: Connector 126"/>
          <p:cNvSpPr>
            <a:spLocks noChangeArrowheads="1"/>
          </p:cNvSpPr>
          <p:nvPr/>
        </p:nvSpPr>
        <p:spPr bwMode="auto">
          <a:xfrm>
            <a:off x="7315200" y="4876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6" name="Flowchart: Connector 127"/>
          <p:cNvSpPr>
            <a:spLocks noChangeArrowheads="1"/>
          </p:cNvSpPr>
          <p:nvPr/>
        </p:nvSpPr>
        <p:spPr bwMode="auto">
          <a:xfrm>
            <a:off x="7543800" y="4800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7" name="Flowchart: Connector 128"/>
          <p:cNvSpPr>
            <a:spLocks noChangeArrowheads="1"/>
          </p:cNvSpPr>
          <p:nvPr/>
        </p:nvSpPr>
        <p:spPr bwMode="auto">
          <a:xfrm>
            <a:off x="6934200" y="4114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88" name="Flowchart: Connector 129"/>
          <p:cNvSpPr>
            <a:spLocks noChangeArrowheads="1"/>
          </p:cNvSpPr>
          <p:nvPr/>
        </p:nvSpPr>
        <p:spPr bwMode="auto">
          <a:xfrm>
            <a:off x="7391400" y="4648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89" name="Flowchart: Connector 130"/>
          <p:cNvSpPr>
            <a:spLocks noChangeArrowheads="1"/>
          </p:cNvSpPr>
          <p:nvPr/>
        </p:nvSpPr>
        <p:spPr bwMode="auto">
          <a:xfrm>
            <a:off x="7239000" y="4495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90" name="Flowchart: Connector 131"/>
          <p:cNvSpPr>
            <a:spLocks noChangeArrowheads="1"/>
          </p:cNvSpPr>
          <p:nvPr/>
        </p:nvSpPr>
        <p:spPr bwMode="auto">
          <a:xfrm>
            <a:off x="7086600" y="43434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cxnSp>
        <p:nvCxnSpPr>
          <p:cNvPr id="21591" name="Straight Arrow Connector 132"/>
          <p:cNvCxnSpPr>
            <a:cxnSpLocks noChangeShapeType="1"/>
            <a:stCxn id="21552" idx="4"/>
          </p:cNvCxnSpPr>
          <p:nvPr/>
        </p:nvCxnSpPr>
        <p:spPr bwMode="auto">
          <a:xfrm rot="16200000" flipH="1">
            <a:off x="6610350" y="3486150"/>
            <a:ext cx="457200" cy="495300"/>
          </a:xfrm>
          <a:prstGeom prst="straightConnector1">
            <a:avLst/>
          </a:prstGeom>
          <a:noFill/>
          <a:ln w="25400" algn="ctr">
            <a:solidFill>
              <a:srgbClr val="002060"/>
            </a:solidFill>
            <a:round/>
            <a:headEnd/>
            <a:tailEnd type="arrow" w="med" len="med"/>
          </a:ln>
        </p:spPr>
      </p:cxnSp>
      <p:cxnSp>
        <p:nvCxnSpPr>
          <p:cNvPr id="21592" name="Straight Arrow Connector 133"/>
          <p:cNvCxnSpPr>
            <a:cxnSpLocks noChangeShapeType="1"/>
            <a:stCxn id="21552" idx="4"/>
          </p:cNvCxnSpPr>
          <p:nvPr/>
        </p:nvCxnSpPr>
        <p:spPr bwMode="auto">
          <a:xfrm rot="5400000">
            <a:off x="6000750" y="3371850"/>
            <a:ext cx="457200" cy="723900"/>
          </a:xfrm>
          <a:prstGeom prst="straightConnector1">
            <a:avLst/>
          </a:prstGeom>
          <a:noFill/>
          <a:ln w="25400" algn="ctr">
            <a:solidFill>
              <a:srgbClr val="002060"/>
            </a:solidFill>
            <a:round/>
            <a:headEnd/>
            <a:tailEnd type="arrow" w="med" len="med"/>
          </a:ln>
        </p:spPr>
      </p:cxnSp>
      <p:sp>
        <p:nvSpPr>
          <p:cNvPr id="21593" name="Flowchart: Connector 134"/>
          <p:cNvSpPr>
            <a:spLocks noChangeArrowheads="1"/>
          </p:cNvSpPr>
          <p:nvPr/>
        </p:nvSpPr>
        <p:spPr bwMode="auto">
          <a:xfrm>
            <a:off x="7239000" y="41148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21594" name="Flowchart: Connector 135"/>
          <p:cNvSpPr>
            <a:spLocks noChangeArrowheads="1"/>
          </p:cNvSpPr>
          <p:nvPr/>
        </p:nvSpPr>
        <p:spPr bwMode="auto">
          <a:xfrm>
            <a:off x="7543800" y="4800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95" name="Flowchart: Connector 136"/>
          <p:cNvSpPr>
            <a:spLocks noChangeArrowheads="1"/>
          </p:cNvSpPr>
          <p:nvPr/>
        </p:nvSpPr>
        <p:spPr bwMode="auto">
          <a:xfrm>
            <a:off x="7543800" y="44196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596" name="Flowchart: Connector 137"/>
          <p:cNvSpPr>
            <a:spLocks noChangeArrowheads="1"/>
          </p:cNvSpPr>
          <p:nvPr/>
        </p:nvSpPr>
        <p:spPr bwMode="auto">
          <a:xfrm>
            <a:off x="7391400" y="4267200"/>
            <a:ext cx="76200" cy="76200"/>
          </a:xfrm>
          <a:prstGeom prst="flowChartConnector">
            <a:avLst/>
          </a:prstGeom>
          <a:solidFill>
            <a:srgbClr val="002060"/>
          </a:solidFill>
          <a:ln w="9525" algn="ctr">
            <a:solidFill>
              <a:schemeClr val="tx1"/>
            </a:solidFill>
            <a:round/>
            <a:headEnd/>
            <a:tailEnd/>
          </a:ln>
        </p:spPr>
        <p:txBody>
          <a:bodyPr wrap="none"/>
          <a:lstStyle/>
          <a:p>
            <a:pPr eaLnBrk="1" hangingPunct="1"/>
            <a:endParaRPr lang="en-US">
              <a:latin typeface="Arial" charset="0"/>
            </a:endParaRPr>
          </a:p>
        </p:txBody>
      </p:sp>
      <p:sp>
        <p:nvSpPr>
          <p:cNvPr id="21600" name="Flowchart: Connector 124"/>
          <p:cNvSpPr>
            <a:spLocks noChangeArrowheads="1"/>
          </p:cNvSpPr>
          <p:nvPr/>
        </p:nvSpPr>
        <p:spPr bwMode="auto">
          <a:xfrm>
            <a:off x="6858000" y="4800600"/>
            <a:ext cx="76200" cy="76200"/>
          </a:xfrm>
          <a:prstGeom prst="flowChartConnector">
            <a:avLst/>
          </a:prstGeom>
          <a:solidFill>
            <a:srgbClr val="FF0000"/>
          </a:solidFill>
          <a:ln w="9525" algn="ctr">
            <a:solidFill>
              <a:schemeClr val="tx1"/>
            </a:solidFill>
            <a:round/>
            <a:headEnd/>
            <a:tailEnd/>
          </a:ln>
        </p:spPr>
        <p:txBody>
          <a:bodyPr wrap="none"/>
          <a:lstStyle/>
          <a:p>
            <a:pPr eaLnBrk="1" hangingPunct="1"/>
            <a:endParaRPr lang="en-US">
              <a:latin typeface="Arial" charset="0"/>
            </a:endParaRPr>
          </a:p>
        </p:txBody>
      </p:sp>
      <p:sp>
        <p:nvSpPr>
          <p:cNvPr id="9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99"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100" name="TextBox 99"/>
          <p:cNvSpPr txBox="1"/>
          <p:nvPr/>
        </p:nvSpPr>
        <p:spPr>
          <a:xfrm>
            <a:off x="914400" y="1371600"/>
            <a:ext cx="7391400" cy="1015663"/>
          </a:xfrm>
          <a:prstGeom prst="rect">
            <a:avLst/>
          </a:prstGeom>
          <a:noFill/>
        </p:spPr>
        <p:txBody>
          <a:bodyPr wrap="square" rtlCol="0">
            <a:spAutoFit/>
          </a:bodyPr>
          <a:lstStyle/>
          <a:p>
            <a:r>
              <a:rPr lang="en-US" sz="2000" dirty="0" smtClean="0"/>
              <a:t>Evaluate which split is better—the left or the right?  The root node has 10 red and 10 blue cases for the target variable.</a:t>
            </a:r>
            <a:endParaRPr 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3400" y="228600"/>
            <a:ext cx="8183880" cy="1051560"/>
          </a:xfrm>
        </p:spPr>
        <p:txBody>
          <a:bodyPr>
            <a:noAutofit/>
          </a:bodyPr>
          <a:lstStyle/>
          <a:p>
            <a:r>
              <a:rPr lang="en-US" dirty="0" smtClean="0"/>
              <a:t>Reduction in Variance - F Test</a:t>
            </a:r>
          </a:p>
        </p:txBody>
      </p:sp>
      <p:sp>
        <p:nvSpPr>
          <p:cNvPr id="26627" name="Rectangle 3"/>
          <p:cNvSpPr>
            <a:spLocks noGrp="1" noChangeArrowheads="1"/>
          </p:cNvSpPr>
          <p:nvPr>
            <p:ph type="body" idx="1"/>
          </p:nvPr>
        </p:nvSpPr>
        <p:spPr>
          <a:xfrm>
            <a:off x="533400" y="1600200"/>
            <a:ext cx="8183880" cy="4572000"/>
          </a:xfrm>
        </p:spPr>
        <p:txBody>
          <a:bodyPr>
            <a:normAutofit/>
          </a:bodyPr>
          <a:lstStyle/>
          <a:p>
            <a:pPr>
              <a:buFont typeface="Wingdings" pitchFamily="2" charset="2"/>
              <a:buChar char="§"/>
            </a:pPr>
            <a:r>
              <a:rPr lang="en-US" sz="2000" dirty="0" smtClean="0"/>
              <a:t>When target variable is numeric, then a good split would be one that reduces variance of the target variable.</a:t>
            </a:r>
          </a:p>
          <a:p>
            <a:pPr>
              <a:buFont typeface="Wingdings" pitchFamily="2" charset="2"/>
              <a:buChar char="§"/>
            </a:pPr>
            <a:endParaRPr lang="en-US" sz="2000" dirty="0" smtClean="0"/>
          </a:p>
          <a:p>
            <a:pPr>
              <a:buFont typeface="Wingdings" pitchFamily="2" charset="2"/>
              <a:buChar char="§"/>
            </a:pPr>
            <a:r>
              <a:rPr lang="en-US" sz="2000" dirty="0" smtClean="0"/>
              <a:t>F Test – A large F test means that the proposed split has successfully split the population into subpopulations with significantly different distributions.</a:t>
            </a:r>
          </a:p>
          <a:p>
            <a:pPr>
              <a:buFont typeface="Wingdings" pitchFamily="2" charset="2"/>
              <a:buChar char="§"/>
            </a:pPr>
            <a:endParaRPr lang="en-US" sz="2000" dirty="0" smtClean="0"/>
          </a:p>
        </p:txBody>
      </p:sp>
      <p:sp>
        <p:nvSpPr>
          <p:cNvPr id="4" name="Slide Number Placeholder 5"/>
          <p:cNvSpPr>
            <a:spLocks noGrp="1"/>
          </p:cNvSpPr>
          <p:nvPr>
            <p:ph type="sldNum" sz="quarter" idx="12"/>
          </p:nvPr>
        </p:nvSpPr>
        <p:spPr>
          <a:xfrm>
            <a:off x="8348328" y="6553200"/>
            <a:ext cx="457200" cy="212725"/>
          </a:xfrm>
          <a:noFill/>
        </p:spPr>
        <p:txBody>
          <a:bodyPr/>
          <a:lstStyle/>
          <a:p>
            <a:fld id="{F245FBB8-6A62-4549-A08F-D7091FFD1D83}" type="slidenum">
              <a:rPr lang="en-US" smtClean="0"/>
              <a:pPr/>
              <a:t>22</a:t>
            </a:fld>
            <a:endParaRPr lang="en-US" smtClean="0"/>
          </a:p>
        </p:txBody>
      </p:sp>
      <p:sp>
        <p:nvSpPr>
          <p:cNvPr id="5"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6"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28600"/>
            <a:ext cx="8183880" cy="1051560"/>
          </a:xfrm>
        </p:spPr>
        <p:txBody>
          <a:bodyPr>
            <a:normAutofit/>
          </a:bodyPr>
          <a:lstStyle/>
          <a:p>
            <a:r>
              <a:rPr lang="en-US" dirty="0" smtClean="0"/>
              <a:t>Pruning the tree</a:t>
            </a:r>
          </a:p>
        </p:txBody>
      </p:sp>
      <p:sp>
        <p:nvSpPr>
          <p:cNvPr id="27651" name="Rectangle 3"/>
          <p:cNvSpPr>
            <a:spLocks noGrp="1" noChangeArrowheads="1"/>
          </p:cNvSpPr>
          <p:nvPr>
            <p:ph type="body" idx="1"/>
          </p:nvPr>
        </p:nvSpPr>
        <p:spPr>
          <a:xfrm>
            <a:off x="457200" y="1447800"/>
            <a:ext cx="8183880" cy="5410200"/>
          </a:xfrm>
        </p:spPr>
        <p:txBody>
          <a:bodyPr>
            <a:normAutofit/>
          </a:bodyPr>
          <a:lstStyle/>
          <a:p>
            <a:pPr>
              <a:buFont typeface="Wingdings" pitchFamily="2" charset="2"/>
              <a:buChar char="§"/>
            </a:pPr>
            <a:r>
              <a:rPr lang="en-US" sz="2000" dirty="0" smtClean="0"/>
              <a:t>As previously indicated, full trees may not be the best predictors using new data sets.</a:t>
            </a:r>
          </a:p>
          <a:p>
            <a:pPr>
              <a:buFont typeface="Wingdings" pitchFamily="2" charset="2"/>
              <a:buChar char="§"/>
            </a:pPr>
            <a:endParaRPr lang="en-US" sz="2000" dirty="0" smtClean="0"/>
          </a:p>
          <a:p>
            <a:pPr>
              <a:buFont typeface="Wingdings" pitchFamily="2" charset="2"/>
              <a:buChar char="§"/>
            </a:pPr>
            <a:r>
              <a:rPr lang="en-US" sz="2000" dirty="0" smtClean="0"/>
              <a:t>Thus, a number of tree pruning algorithms have been developed.</a:t>
            </a:r>
          </a:p>
          <a:p>
            <a:pPr>
              <a:buFont typeface="Wingdings" pitchFamily="2" charset="2"/>
              <a:buChar char="§"/>
            </a:pPr>
            <a:endParaRPr lang="en-US" sz="2000" dirty="0" smtClean="0"/>
          </a:p>
          <a:p>
            <a:pPr>
              <a:buFont typeface="Wingdings" pitchFamily="2" charset="2"/>
              <a:buChar char="§"/>
            </a:pPr>
            <a:r>
              <a:rPr lang="en-US" sz="2000" dirty="0" smtClean="0"/>
              <a:t>CART—Classification and Regression Trees</a:t>
            </a:r>
          </a:p>
          <a:p>
            <a:pPr>
              <a:buFont typeface="Wingdings" pitchFamily="2" charset="2"/>
              <a:buChar char="§"/>
            </a:pPr>
            <a:endParaRPr lang="en-US" sz="2000" dirty="0" smtClean="0"/>
          </a:p>
          <a:p>
            <a:pPr>
              <a:buFont typeface="Wingdings" pitchFamily="2" charset="2"/>
              <a:buChar char="§"/>
            </a:pPr>
            <a:r>
              <a:rPr lang="en-US" sz="2000" dirty="0" smtClean="0"/>
              <a:t>C5.0</a:t>
            </a:r>
          </a:p>
          <a:p>
            <a:pPr>
              <a:buFont typeface="Wingdings" pitchFamily="2" charset="2"/>
              <a:buChar char="§"/>
            </a:pPr>
            <a:endParaRPr lang="en-US" sz="2000" dirty="0" smtClean="0"/>
          </a:p>
          <a:p>
            <a:pPr>
              <a:buFont typeface="Wingdings" pitchFamily="2" charset="2"/>
              <a:buChar char="§"/>
            </a:pPr>
            <a:r>
              <a:rPr lang="en-US" sz="2000" dirty="0" smtClean="0"/>
              <a:t>Stability-Based Pruning</a:t>
            </a:r>
          </a:p>
          <a:p>
            <a:pPr lvl="1">
              <a:buNone/>
            </a:pPr>
            <a:r>
              <a:rPr lang="en-US" dirty="0" smtClean="0"/>
              <a:t>  Automatic stability-pruning  is not yet available.</a:t>
            </a:r>
          </a:p>
        </p:txBody>
      </p:sp>
      <p:sp>
        <p:nvSpPr>
          <p:cNvPr id="4" name="Slide Number Placeholder 5"/>
          <p:cNvSpPr>
            <a:spLocks noGrp="1"/>
          </p:cNvSpPr>
          <p:nvPr>
            <p:ph type="sldNum" sz="quarter" idx="12"/>
          </p:nvPr>
        </p:nvSpPr>
        <p:spPr>
          <a:xfrm>
            <a:off x="8348328" y="6553200"/>
            <a:ext cx="457200" cy="212725"/>
          </a:xfrm>
          <a:noFill/>
        </p:spPr>
        <p:txBody>
          <a:bodyPr/>
          <a:lstStyle/>
          <a:p>
            <a:fld id="{F245FBB8-6A62-4549-A08F-D7091FFD1D83}" type="slidenum">
              <a:rPr lang="en-US" smtClean="0"/>
              <a:pPr/>
              <a:t>23</a:t>
            </a:fld>
            <a:endParaRPr lang="en-US" smtClean="0"/>
          </a:p>
        </p:txBody>
      </p:sp>
      <p:sp>
        <p:nvSpPr>
          <p:cNvPr id="5"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6"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dirty="0" smtClean="0"/>
              <a:t>Extracting Rules from Trees</a:t>
            </a:r>
          </a:p>
        </p:txBody>
      </p:sp>
      <p:sp>
        <p:nvSpPr>
          <p:cNvPr id="28675" name="Rectangle 3"/>
          <p:cNvSpPr>
            <a:spLocks noGrp="1" noChangeArrowheads="1"/>
          </p:cNvSpPr>
          <p:nvPr>
            <p:ph type="body" idx="1"/>
          </p:nvPr>
        </p:nvSpPr>
        <p:spPr/>
        <p:txBody>
          <a:bodyPr>
            <a:normAutofit/>
          </a:bodyPr>
          <a:lstStyle/>
          <a:p>
            <a:pPr>
              <a:buFont typeface="Wingdings" pitchFamily="2" charset="2"/>
              <a:buChar char="§"/>
            </a:pPr>
            <a:r>
              <a:rPr lang="en-US" sz="2000" dirty="0" smtClean="0"/>
              <a:t>Fewer leafs is better for generating rules.</a:t>
            </a:r>
          </a:p>
          <a:p>
            <a:pPr>
              <a:buFont typeface="Wingdings" pitchFamily="2" charset="2"/>
              <a:buChar char="§"/>
            </a:pPr>
            <a:endParaRPr lang="en-US" sz="2000" dirty="0" smtClean="0"/>
          </a:p>
          <a:p>
            <a:pPr>
              <a:buFont typeface="Wingdings" pitchFamily="2" charset="2"/>
              <a:buChar char="§"/>
            </a:pPr>
            <a:r>
              <a:rPr lang="en-US" sz="2000" dirty="0" smtClean="0"/>
              <a:t>Easy to develop English rules.</a:t>
            </a:r>
          </a:p>
          <a:p>
            <a:pPr>
              <a:buFont typeface="Wingdings" pitchFamily="2" charset="2"/>
              <a:buChar char="§"/>
            </a:pPr>
            <a:endParaRPr lang="en-US" sz="2000" dirty="0" smtClean="0"/>
          </a:p>
          <a:p>
            <a:pPr>
              <a:buFont typeface="Wingdings" pitchFamily="2" charset="2"/>
              <a:buChar char="§"/>
            </a:pPr>
            <a:r>
              <a:rPr lang="en-US" sz="2000" dirty="0" smtClean="0"/>
              <a:t>Easy to develop SQL rules that can be used on a database of new records that need classifying.</a:t>
            </a:r>
          </a:p>
          <a:p>
            <a:pPr>
              <a:buFont typeface="Wingdings" pitchFamily="2" charset="2"/>
              <a:buChar char="§"/>
            </a:pPr>
            <a:endParaRPr lang="en-US" sz="2000" dirty="0" smtClean="0"/>
          </a:p>
          <a:p>
            <a:pPr>
              <a:buFont typeface="Wingdings" pitchFamily="2" charset="2"/>
              <a:buChar char="§"/>
            </a:pPr>
            <a:r>
              <a:rPr lang="en-US" sz="2000" dirty="0" smtClean="0"/>
              <a:t>Rules can be explored by domain experts to see if rules are usable or perhaps a rule is simply echoing a procedural policy.</a:t>
            </a:r>
          </a:p>
        </p:txBody>
      </p:sp>
      <p:sp>
        <p:nvSpPr>
          <p:cNvPr id="4" name="Slide Number Placeholder 5"/>
          <p:cNvSpPr>
            <a:spLocks noGrp="1"/>
          </p:cNvSpPr>
          <p:nvPr>
            <p:ph type="sldNum" sz="quarter" idx="12"/>
          </p:nvPr>
        </p:nvSpPr>
        <p:spPr>
          <a:xfrm>
            <a:off x="8348328" y="6553200"/>
            <a:ext cx="457200" cy="212725"/>
          </a:xfrm>
          <a:noFill/>
        </p:spPr>
        <p:txBody>
          <a:bodyPr/>
          <a:lstStyle/>
          <a:p>
            <a:fld id="{F245FBB8-6A62-4549-A08F-D7091FFD1D83}" type="slidenum">
              <a:rPr lang="en-US" smtClean="0"/>
              <a:pPr/>
              <a:t>24</a:t>
            </a:fld>
            <a:endParaRPr lang="en-US" smtClean="0"/>
          </a:p>
        </p:txBody>
      </p:sp>
      <p:sp>
        <p:nvSpPr>
          <p:cNvPr id="5"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6"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304800"/>
            <a:ext cx="8183880" cy="1051560"/>
          </a:xfrm>
        </p:spPr>
        <p:txBody>
          <a:bodyPr>
            <a:noAutofit/>
          </a:bodyPr>
          <a:lstStyle/>
          <a:p>
            <a:r>
              <a:rPr lang="en-US" dirty="0" smtClean="0"/>
              <a:t>Using More than One Field on a Split</a:t>
            </a:r>
          </a:p>
        </p:txBody>
      </p:sp>
      <p:sp>
        <p:nvSpPr>
          <p:cNvPr id="29699" name="Rectangle 3"/>
          <p:cNvSpPr>
            <a:spLocks noGrp="1" noChangeArrowheads="1"/>
          </p:cNvSpPr>
          <p:nvPr>
            <p:ph type="body" idx="1"/>
          </p:nvPr>
        </p:nvSpPr>
        <p:spPr>
          <a:xfrm>
            <a:off x="609600" y="1676400"/>
            <a:ext cx="8183880" cy="3429000"/>
          </a:xfrm>
        </p:spPr>
        <p:txBody>
          <a:bodyPr>
            <a:normAutofit/>
          </a:bodyPr>
          <a:lstStyle/>
          <a:p>
            <a:pPr>
              <a:buFont typeface="Wingdings" pitchFamily="2" charset="2"/>
              <a:buChar char="§"/>
            </a:pPr>
            <a:r>
              <a:rPr lang="en-US" sz="2000" dirty="0" smtClean="0"/>
              <a:t>Most algorithms consider only a single variable to perform each split.</a:t>
            </a:r>
          </a:p>
          <a:p>
            <a:pPr>
              <a:buFont typeface="Wingdings" pitchFamily="2" charset="2"/>
              <a:buChar char="§"/>
            </a:pPr>
            <a:endParaRPr lang="en-US" sz="2000" dirty="0" smtClean="0"/>
          </a:p>
          <a:p>
            <a:pPr>
              <a:buFont typeface="Wingdings" pitchFamily="2" charset="2"/>
              <a:buChar char="§"/>
            </a:pPr>
            <a:r>
              <a:rPr lang="en-US" sz="2000" dirty="0" smtClean="0"/>
              <a:t>This can lead to more nodes than necessary.</a:t>
            </a:r>
          </a:p>
          <a:p>
            <a:pPr>
              <a:buFont typeface="Wingdings" pitchFamily="2" charset="2"/>
              <a:buChar char="§"/>
            </a:pPr>
            <a:endParaRPr lang="en-US" sz="2000" dirty="0" smtClean="0"/>
          </a:p>
          <a:p>
            <a:pPr>
              <a:buFont typeface="Wingdings" pitchFamily="2" charset="2"/>
              <a:buChar char="§"/>
            </a:pPr>
            <a:r>
              <a:rPr lang="en-US" sz="2000" dirty="0" smtClean="0"/>
              <a:t>Algorithms exist to consider multiple fields in combination to form a split.</a:t>
            </a:r>
          </a:p>
        </p:txBody>
      </p:sp>
      <p:sp>
        <p:nvSpPr>
          <p:cNvPr id="4" name="Slide Number Placeholder 5"/>
          <p:cNvSpPr>
            <a:spLocks noGrp="1"/>
          </p:cNvSpPr>
          <p:nvPr>
            <p:ph type="sldNum" sz="quarter" idx="12"/>
          </p:nvPr>
        </p:nvSpPr>
        <p:spPr>
          <a:xfrm>
            <a:off x="8348328" y="6553200"/>
            <a:ext cx="457200" cy="212725"/>
          </a:xfrm>
          <a:noFill/>
        </p:spPr>
        <p:txBody>
          <a:bodyPr/>
          <a:lstStyle/>
          <a:p>
            <a:fld id="{F245FBB8-6A62-4549-A08F-D7091FFD1D83}" type="slidenum">
              <a:rPr lang="en-US" smtClean="0"/>
              <a:pPr/>
              <a:t>25</a:t>
            </a:fld>
            <a:endParaRPr lang="en-US" smtClean="0"/>
          </a:p>
        </p:txBody>
      </p:sp>
      <p:sp>
        <p:nvSpPr>
          <p:cNvPr id="5"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6"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en-US" dirty="0" smtClean="0"/>
              <a:t>Decision Trees in Practice</a:t>
            </a:r>
          </a:p>
        </p:txBody>
      </p:sp>
      <p:sp>
        <p:nvSpPr>
          <p:cNvPr id="30723" name="Rectangle 3"/>
          <p:cNvSpPr>
            <a:spLocks noGrp="1" noChangeArrowheads="1"/>
          </p:cNvSpPr>
          <p:nvPr>
            <p:ph type="body" idx="1"/>
          </p:nvPr>
        </p:nvSpPr>
        <p:spPr>
          <a:xfrm>
            <a:off x="457200" y="1600200"/>
            <a:ext cx="8183880" cy="4038600"/>
          </a:xfrm>
        </p:spPr>
        <p:txBody>
          <a:bodyPr>
            <a:normAutofit/>
          </a:bodyPr>
          <a:lstStyle/>
          <a:p>
            <a:pPr>
              <a:buFont typeface="Wingdings" pitchFamily="2" charset="2"/>
              <a:buChar char="§"/>
            </a:pPr>
            <a:r>
              <a:rPr lang="en-US" sz="2000" dirty="0" smtClean="0"/>
              <a:t>Data exploration tool.</a:t>
            </a:r>
          </a:p>
          <a:p>
            <a:pPr>
              <a:buFont typeface="Wingdings" pitchFamily="2" charset="2"/>
              <a:buChar char="§"/>
            </a:pPr>
            <a:endParaRPr lang="en-US" sz="2000" dirty="0" smtClean="0"/>
          </a:p>
          <a:p>
            <a:pPr>
              <a:buFont typeface="Wingdings" pitchFamily="2" charset="2"/>
              <a:buChar char="§"/>
            </a:pPr>
            <a:r>
              <a:rPr lang="en-US" sz="2000" dirty="0" smtClean="0"/>
              <a:t>Predict future states of important variables in an industrial process.</a:t>
            </a:r>
          </a:p>
          <a:p>
            <a:pPr>
              <a:buFont typeface="Wingdings" pitchFamily="2" charset="2"/>
              <a:buChar char="§"/>
            </a:pPr>
            <a:endParaRPr lang="en-US" sz="2000" dirty="0" smtClean="0"/>
          </a:p>
          <a:p>
            <a:pPr>
              <a:buFont typeface="Wingdings" pitchFamily="2" charset="2"/>
              <a:buChar char="§"/>
            </a:pPr>
            <a:r>
              <a:rPr lang="en-US" sz="2000" dirty="0" smtClean="0"/>
              <a:t>To form directed clusters of customers for a recommendation system.</a:t>
            </a:r>
          </a:p>
        </p:txBody>
      </p:sp>
      <p:sp>
        <p:nvSpPr>
          <p:cNvPr id="4" name="Slide Number Placeholder 5"/>
          <p:cNvSpPr>
            <a:spLocks noGrp="1"/>
          </p:cNvSpPr>
          <p:nvPr>
            <p:ph type="sldNum" sz="quarter" idx="12"/>
          </p:nvPr>
        </p:nvSpPr>
        <p:spPr>
          <a:xfrm>
            <a:off x="8348328" y="6553200"/>
            <a:ext cx="457200" cy="212725"/>
          </a:xfrm>
          <a:noFill/>
        </p:spPr>
        <p:txBody>
          <a:bodyPr/>
          <a:lstStyle/>
          <a:p>
            <a:fld id="{F245FBB8-6A62-4549-A08F-D7091FFD1D83}" type="slidenum">
              <a:rPr lang="en-US" smtClean="0"/>
              <a:pPr/>
              <a:t>26</a:t>
            </a:fld>
            <a:endParaRPr lang="en-US" smtClean="0"/>
          </a:p>
        </p:txBody>
      </p:sp>
      <p:sp>
        <p:nvSpPr>
          <p:cNvPr id="5"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6"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pPr eaLnBrk="1" hangingPunct="1"/>
            <a:r>
              <a:rPr lang="en-US" b="1" dirty="0" smtClean="0"/>
              <a:t>Using the Software</a:t>
            </a:r>
          </a:p>
        </p:txBody>
      </p:sp>
      <p:sp>
        <p:nvSpPr>
          <p:cNvPr id="31747" name="Rectangle 3"/>
          <p:cNvSpPr>
            <a:spLocks noGrp="1" noChangeArrowheads="1"/>
          </p:cNvSpPr>
          <p:nvPr>
            <p:ph idx="1"/>
          </p:nvPr>
        </p:nvSpPr>
        <p:spPr>
          <a:xfrm>
            <a:off x="457200" y="1676400"/>
            <a:ext cx="8183880" cy="4568952"/>
          </a:xfrm>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31749" name="Slide Number Placeholder 4"/>
          <p:cNvSpPr>
            <a:spLocks noGrp="1"/>
          </p:cNvSpPr>
          <p:nvPr>
            <p:ph type="sldNum" sz="quarter" idx="12"/>
          </p:nvPr>
        </p:nvSpPr>
        <p:spPr>
          <a:noFill/>
        </p:spPr>
        <p:txBody>
          <a:bodyPr/>
          <a:lstStyle/>
          <a:p>
            <a:fld id="{17232596-B086-4632-9D3C-0817FAC84914}" type="slidenum">
              <a:rPr lang="en-US" smtClean="0"/>
              <a:pPr/>
              <a:t>27</a:t>
            </a:fld>
            <a:endParaRPr lang="en-US" smtClean="0"/>
          </a:p>
        </p:txBody>
      </p:sp>
      <p:sp>
        <p:nvSpPr>
          <p:cNvPr id="15364" name="Rectangle 4"/>
          <p:cNvSpPr>
            <a:spLocks noChangeArrowheads="1"/>
          </p:cNvSpPr>
          <p:nvPr/>
        </p:nvSpPr>
        <p:spPr bwMode="auto">
          <a:xfrm>
            <a:off x="838200" y="1676400"/>
            <a:ext cx="7010400" cy="4114800"/>
          </a:xfrm>
          <a:prstGeom prst="rect">
            <a:avLst/>
          </a:prstGeom>
          <a:noFill/>
          <a:ln w="9525">
            <a:noFill/>
            <a:miter lim="800000"/>
            <a:headEnd/>
            <a:tailEnd/>
          </a:ln>
        </p:spPr>
        <p:txBody>
          <a:bodyPr/>
          <a:lstStyle/>
          <a:p>
            <a:pPr marL="342900" indent="-342900" eaLnBrk="1" hangingPunct="1">
              <a:spcBef>
                <a:spcPct val="20000"/>
              </a:spcBef>
              <a:buClr>
                <a:srgbClr val="104270"/>
              </a:buClr>
              <a:defRPr/>
            </a:pPr>
            <a:r>
              <a:rPr lang="en-US" sz="2400" dirty="0">
                <a:solidFill>
                  <a:srgbClr val="000000"/>
                </a:solidFill>
              </a:rPr>
              <a:t>Rule Induction (Decision Trees</a:t>
            </a:r>
            <a:r>
              <a:rPr lang="en-US" sz="2400" dirty="0" smtClean="0">
                <a:solidFill>
                  <a:srgbClr val="000000"/>
                </a:solidFill>
              </a:rPr>
              <a:t>)</a:t>
            </a:r>
          </a:p>
          <a:p>
            <a:pPr marL="800100" lvl="1" indent="-342900">
              <a:spcBef>
                <a:spcPct val="20000"/>
              </a:spcBef>
              <a:buClr>
                <a:srgbClr val="104270"/>
              </a:buClr>
              <a:buFont typeface="Arial" pitchFamily="34" charset="0"/>
              <a:buChar char="•"/>
              <a:defRPr/>
            </a:pPr>
            <a:endParaRPr lang="en-US" sz="2000" dirty="0" smtClean="0">
              <a:solidFill>
                <a:srgbClr val="000000"/>
              </a:solidFill>
            </a:endParaRPr>
          </a:p>
          <a:p>
            <a:pPr marL="800100" lvl="1" indent="-342900">
              <a:spcBef>
                <a:spcPct val="20000"/>
              </a:spcBef>
              <a:buClr>
                <a:schemeClr val="accent1"/>
              </a:buClr>
              <a:buFont typeface="Wingdings" pitchFamily="2" charset="2"/>
              <a:buChar char="§"/>
              <a:defRPr/>
            </a:pPr>
            <a:r>
              <a:rPr lang="en-US" sz="2000" dirty="0" smtClean="0">
                <a:solidFill>
                  <a:srgbClr val="000000"/>
                </a:solidFill>
              </a:rPr>
              <a:t>IBM SPSS Modeler 14.2 will be used to illustrate data mining.  </a:t>
            </a:r>
          </a:p>
          <a:p>
            <a:pPr marL="800100" lvl="1" indent="-342900">
              <a:spcBef>
                <a:spcPct val="20000"/>
              </a:spcBef>
              <a:buClr>
                <a:schemeClr val="accent1"/>
              </a:buClr>
              <a:buFont typeface="Wingdings" pitchFamily="2" charset="2"/>
              <a:buChar char="§"/>
              <a:defRPr/>
            </a:pPr>
            <a:r>
              <a:rPr lang="en-US" sz="2000" dirty="0" smtClean="0">
                <a:solidFill>
                  <a:srgbClr val="000000"/>
                </a:solidFill>
              </a:rPr>
              <a:t>The example will compare decision trees to other classification algorithms</a:t>
            </a:r>
            <a:endParaRPr lang="en-US" sz="2000" dirty="0">
              <a:solidFill>
                <a:srgbClr val="000000"/>
              </a:solidFill>
            </a:endParaRPr>
          </a:p>
        </p:txBody>
      </p:sp>
      <p:sp>
        <p:nvSpPr>
          <p:cNvPr id="7" name="Slide Number Placeholder 5"/>
          <p:cNvSpPr txBox="1">
            <a:spLocks/>
          </p:cNvSpPr>
          <p:nvPr/>
        </p:nvSpPr>
        <p:spPr>
          <a:xfrm>
            <a:off x="8348328" y="6553200"/>
            <a:ext cx="457200" cy="212725"/>
          </a:xfrm>
          <a:prstGeom prst="rect">
            <a:avLst/>
          </a:prstGeom>
          <a:noFill/>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tabLst/>
              <a:defRPr/>
            </a:pPr>
            <a:fld id="{F245FBB8-6A62-4549-A08F-D7091FFD1D83}" type="slidenum">
              <a:rPr kumimoji="0" lang="en-US" sz="1000" b="0" i="0" u="none" strike="noStrike" kern="1200" cap="none" spc="0" normalizeH="0" baseline="0" noProof="0" smtClean="0">
                <a:ln>
                  <a:noFill/>
                </a:ln>
                <a:solidFill>
                  <a:schemeClr val="tx2">
                    <a:lumMod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000" b="0" i="0" u="none" strike="noStrike" kern="1200" cap="none" spc="0" normalizeH="0" baseline="0" noProof="0" smtClean="0">
              <a:ln>
                <a:noFill/>
              </a:ln>
              <a:solidFill>
                <a:schemeClr val="tx2">
                  <a:lumMod val="75000"/>
                </a:schemeClr>
              </a:solidFill>
              <a:effectLst/>
              <a:uLnTx/>
              <a:uFillTx/>
              <a:latin typeface="+mn-lt"/>
              <a:ea typeface="+mn-ea"/>
              <a:cs typeface="+mn-cs"/>
            </a:endParaRPr>
          </a:p>
        </p:txBody>
      </p:sp>
      <p:sp>
        <p:nvSpPr>
          <p:cNvPr id="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9"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0"/>
            <a:ext cx="8183880" cy="1051560"/>
          </a:xfrm>
        </p:spPr>
        <p:txBody>
          <a:bodyPr>
            <a:normAutofit/>
          </a:bodyPr>
          <a:lstStyle/>
          <a:p>
            <a:pPr eaLnBrk="1" hangingPunct="1"/>
            <a:r>
              <a:rPr lang="en-US" b="1" dirty="0" smtClean="0"/>
              <a:t>Conclusion</a:t>
            </a:r>
          </a:p>
        </p:txBody>
      </p:sp>
      <p:sp>
        <p:nvSpPr>
          <p:cNvPr id="32771" name="Rectangle 3"/>
          <p:cNvSpPr>
            <a:spLocks noGrp="1" noChangeArrowheads="1"/>
          </p:cNvSpPr>
          <p:nvPr>
            <p:ph idx="1"/>
          </p:nvPr>
        </p:nvSpPr>
        <p:spPr/>
        <p:txBody>
          <a:bodyPr/>
          <a:lstStyle/>
          <a:p>
            <a:pPr eaLnBrk="1" hangingPunct="1">
              <a:buFont typeface="Wingdings 2" pitchFamily="18" charset="2"/>
              <a:buNone/>
            </a:pPr>
            <a:endParaRPr lang="en-US" sz="2400" smtClean="0"/>
          </a:p>
          <a:p>
            <a:pPr lvl="1" eaLnBrk="1" hangingPunct="1"/>
            <a:endParaRPr lang="en-US" sz="2100" smtClean="0"/>
          </a:p>
          <a:p>
            <a:pPr lvl="1" eaLnBrk="1" hangingPunct="1"/>
            <a:endParaRPr lang="en-US" sz="2100" smtClean="0"/>
          </a:p>
        </p:txBody>
      </p:sp>
      <p:sp>
        <p:nvSpPr>
          <p:cNvPr id="32773" name="Slide Number Placeholder 4"/>
          <p:cNvSpPr>
            <a:spLocks noGrp="1"/>
          </p:cNvSpPr>
          <p:nvPr>
            <p:ph type="sldNum" sz="quarter" idx="12"/>
          </p:nvPr>
        </p:nvSpPr>
        <p:spPr>
          <a:noFill/>
        </p:spPr>
        <p:txBody>
          <a:bodyPr/>
          <a:lstStyle/>
          <a:p>
            <a:fld id="{FDD3497B-8F35-452C-BA62-83329EF4AC44}" type="slidenum">
              <a:rPr lang="en-US" smtClean="0"/>
              <a:pPr/>
              <a:t>28</a:t>
            </a:fld>
            <a:endParaRPr lang="en-US" smtClean="0"/>
          </a:p>
        </p:txBody>
      </p:sp>
      <p:sp>
        <p:nvSpPr>
          <p:cNvPr id="32772" name="Rectangle 4"/>
          <p:cNvSpPr>
            <a:spLocks noChangeArrowheads="1"/>
          </p:cNvSpPr>
          <p:nvPr/>
        </p:nvSpPr>
        <p:spPr bwMode="auto">
          <a:xfrm>
            <a:off x="609600" y="1066800"/>
            <a:ext cx="8305800" cy="4953000"/>
          </a:xfrm>
          <a:prstGeom prst="rect">
            <a:avLst/>
          </a:prstGeom>
          <a:noFill/>
          <a:ln w="9525">
            <a:noFill/>
            <a:miter lim="800000"/>
            <a:headEnd/>
            <a:tailEnd/>
          </a:ln>
        </p:spPr>
        <p:txBody>
          <a:bodyPr/>
          <a:lstStyle/>
          <a:p>
            <a:pPr marL="342900" indent="-342900" eaLnBrk="1" hangingPunct="1">
              <a:spcBef>
                <a:spcPct val="20000"/>
              </a:spcBef>
              <a:buClr>
                <a:schemeClr val="accent1"/>
              </a:buClr>
              <a:buFont typeface="Wingdings" pitchFamily="2" charset="2"/>
              <a:buChar char="§"/>
            </a:pPr>
            <a:r>
              <a:rPr lang="en-US" sz="2400" dirty="0">
                <a:solidFill>
                  <a:srgbClr val="000000"/>
                </a:solidFill>
              </a:rPr>
              <a:t>Decision Trees are the single most popular data mining </a:t>
            </a:r>
            <a:r>
              <a:rPr lang="en-US" sz="2400" dirty="0" smtClean="0">
                <a:solidFill>
                  <a:srgbClr val="000000"/>
                </a:solidFill>
              </a:rPr>
              <a:t>tool.</a:t>
            </a:r>
            <a:endParaRPr lang="en-US" sz="2400" dirty="0">
              <a:solidFill>
                <a:srgbClr val="000000"/>
              </a:solidFill>
            </a:endParaRPr>
          </a:p>
          <a:p>
            <a:pPr marL="742950" lvl="1" indent="-285750" eaLnBrk="1" hangingPunct="1">
              <a:spcBef>
                <a:spcPct val="20000"/>
              </a:spcBef>
              <a:buClr>
                <a:schemeClr val="accent1"/>
              </a:buClr>
              <a:buFont typeface="Arial" pitchFamily="34" charset="0"/>
              <a:buChar char="•"/>
            </a:pPr>
            <a:r>
              <a:rPr lang="en-US" sz="2000" dirty="0">
                <a:solidFill>
                  <a:srgbClr val="000000"/>
                </a:solidFill>
              </a:rPr>
              <a:t>Easy to understand</a:t>
            </a:r>
          </a:p>
          <a:p>
            <a:pPr marL="742950" lvl="1" indent="-285750" eaLnBrk="1" hangingPunct="1">
              <a:spcBef>
                <a:spcPct val="20000"/>
              </a:spcBef>
              <a:buClr>
                <a:schemeClr val="accent1"/>
              </a:buClr>
              <a:buFont typeface="Arial" pitchFamily="34" charset="0"/>
              <a:buChar char="•"/>
            </a:pPr>
            <a:r>
              <a:rPr lang="en-US" sz="2000" dirty="0">
                <a:solidFill>
                  <a:srgbClr val="000000"/>
                </a:solidFill>
              </a:rPr>
              <a:t>Easy to implement</a:t>
            </a:r>
          </a:p>
          <a:p>
            <a:pPr marL="742950" lvl="1" indent="-285750" eaLnBrk="1" hangingPunct="1">
              <a:spcBef>
                <a:spcPct val="20000"/>
              </a:spcBef>
              <a:buClr>
                <a:schemeClr val="accent1"/>
              </a:buClr>
              <a:buFont typeface="Arial" pitchFamily="34" charset="0"/>
              <a:buChar char="•"/>
            </a:pPr>
            <a:r>
              <a:rPr lang="en-US" sz="2000" dirty="0">
                <a:solidFill>
                  <a:srgbClr val="000000"/>
                </a:solidFill>
              </a:rPr>
              <a:t>Easy to use</a:t>
            </a:r>
          </a:p>
          <a:p>
            <a:pPr marL="742950" lvl="1" indent="-285750" eaLnBrk="1" hangingPunct="1">
              <a:spcBef>
                <a:spcPct val="20000"/>
              </a:spcBef>
              <a:buClr>
                <a:schemeClr val="accent1"/>
              </a:buClr>
              <a:buFont typeface="Arial" pitchFamily="34" charset="0"/>
              <a:buChar char="•"/>
            </a:pPr>
            <a:r>
              <a:rPr lang="en-US" sz="2000" dirty="0">
                <a:solidFill>
                  <a:srgbClr val="000000"/>
                </a:solidFill>
              </a:rPr>
              <a:t>Computationally </a:t>
            </a:r>
            <a:r>
              <a:rPr lang="en-US" sz="2000" dirty="0" smtClean="0">
                <a:solidFill>
                  <a:srgbClr val="000000"/>
                </a:solidFill>
              </a:rPr>
              <a:t>cheap</a:t>
            </a:r>
          </a:p>
          <a:p>
            <a:pPr marL="742950" lvl="1" indent="-285750" eaLnBrk="1" hangingPunct="1">
              <a:spcBef>
                <a:spcPct val="20000"/>
              </a:spcBef>
              <a:buClr>
                <a:schemeClr val="accent1"/>
              </a:buClr>
              <a:buFont typeface="Arial" pitchFamily="34" charset="0"/>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400" dirty="0">
                <a:solidFill>
                  <a:srgbClr val="000000"/>
                </a:solidFill>
              </a:rPr>
              <a:t>It is possible to get into trouble with </a:t>
            </a:r>
            <a:r>
              <a:rPr lang="en-US" sz="2400" dirty="0" err="1" smtClean="0">
                <a:solidFill>
                  <a:srgbClr val="000000"/>
                </a:solidFill>
              </a:rPr>
              <a:t>overfitting</a:t>
            </a:r>
            <a:r>
              <a:rPr lang="en-US" sz="2400" dirty="0" smtClean="0">
                <a:solidFill>
                  <a:srgbClr val="000000"/>
                </a:solidFill>
              </a:rPr>
              <a:t>.</a:t>
            </a:r>
          </a:p>
          <a:p>
            <a:pPr marL="342900" indent="-342900" eaLnBrk="1" hangingPunct="1">
              <a:spcBef>
                <a:spcPct val="20000"/>
              </a:spcBef>
              <a:buClr>
                <a:schemeClr val="accent1"/>
              </a:buClr>
              <a:buFont typeface="Wingdings" pitchFamily="2" charset="2"/>
              <a:buChar char="§"/>
            </a:pPr>
            <a:endParaRPr lang="en-US" sz="2400" dirty="0">
              <a:solidFill>
                <a:srgbClr val="000000"/>
              </a:solidFill>
            </a:endParaRPr>
          </a:p>
          <a:p>
            <a:pPr marL="342900" indent="-342900" eaLnBrk="1" hangingPunct="1">
              <a:spcBef>
                <a:spcPct val="20000"/>
              </a:spcBef>
              <a:buClr>
                <a:schemeClr val="accent1"/>
              </a:buClr>
              <a:buFont typeface="Wingdings" pitchFamily="2" charset="2"/>
              <a:buChar char="§"/>
            </a:pPr>
            <a:r>
              <a:rPr lang="en-US" sz="2400" dirty="0">
                <a:solidFill>
                  <a:srgbClr val="000000"/>
                </a:solidFill>
              </a:rPr>
              <a:t>Mostly, decision trees predict a categorical output from categorical or numeric input </a:t>
            </a:r>
            <a:r>
              <a:rPr lang="en-US" sz="2400" dirty="0" smtClean="0">
                <a:solidFill>
                  <a:srgbClr val="000000"/>
                </a:solidFill>
              </a:rPr>
              <a:t>variables.</a:t>
            </a:r>
          </a:p>
          <a:p>
            <a:pPr marL="342900" indent="-342900" eaLnBrk="1" hangingPunct="1">
              <a:spcBef>
                <a:spcPct val="20000"/>
              </a:spcBef>
              <a:buClr>
                <a:schemeClr val="accent1"/>
              </a:buClr>
              <a:buFont typeface="Wingdings" pitchFamily="2" charset="2"/>
              <a:buChar char="§"/>
            </a:pPr>
            <a:endParaRPr lang="en-US" sz="2800" dirty="0">
              <a:solidFill>
                <a:srgbClr val="000000"/>
              </a:solidFill>
            </a:endParaRPr>
          </a:p>
          <a:p>
            <a:pPr marL="342900" indent="-342900" eaLnBrk="1" hangingPunct="1">
              <a:spcBef>
                <a:spcPct val="20000"/>
              </a:spcBef>
              <a:buClr>
                <a:schemeClr val="accent1"/>
              </a:buClr>
              <a:buFont typeface="Wingdings" pitchFamily="2" charset="2"/>
              <a:buChar char="§"/>
            </a:pPr>
            <a:endParaRPr lang="en-US" sz="1600" dirty="0">
              <a:solidFill>
                <a:srgbClr val="000000"/>
              </a:solidFill>
              <a:latin typeface="Arial" charset="0"/>
            </a:endParaRPr>
          </a:p>
        </p:txBody>
      </p:sp>
      <p:sp>
        <p:nvSpPr>
          <p:cNvPr id="7" name="Slide Number Placeholder 5"/>
          <p:cNvSpPr txBox="1">
            <a:spLocks/>
          </p:cNvSpPr>
          <p:nvPr/>
        </p:nvSpPr>
        <p:spPr>
          <a:xfrm>
            <a:off x="8348328" y="6553200"/>
            <a:ext cx="457200" cy="212725"/>
          </a:xfrm>
          <a:prstGeom prst="rect">
            <a:avLst/>
          </a:prstGeom>
          <a:noFill/>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tabLst/>
              <a:defRPr/>
            </a:pPr>
            <a:fld id="{F245FBB8-6A62-4549-A08F-D7091FFD1D83}" type="slidenum">
              <a:rPr kumimoji="0" lang="en-US" sz="1000" b="0" i="0" u="none" strike="noStrike" kern="1200" cap="none" spc="0" normalizeH="0" baseline="0" noProof="0" smtClean="0">
                <a:ln>
                  <a:noFill/>
                </a:ln>
                <a:solidFill>
                  <a:schemeClr val="tx2">
                    <a:lumMod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000" b="0" i="0" u="none" strike="noStrike" kern="1200" cap="none" spc="0" normalizeH="0" baseline="0" noProof="0" smtClean="0">
              <a:ln>
                <a:noFill/>
              </a:ln>
              <a:solidFill>
                <a:schemeClr val="tx2">
                  <a:lumMod val="75000"/>
                </a:schemeClr>
              </a:solidFill>
              <a:effectLst/>
              <a:uLnTx/>
              <a:uFillTx/>
              <a:latin typeface="+mn-lt"/>
              <a:ea typeface="+mn-ea"/>
              <a:cs typeface="+mn-cs"/>
            </a:endParaRPr>
          </a:p>
        </p:txBody>
      </p:sp>
      <p:sp>
        <p:nvSpPr>
          <p:cNvPr id="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9"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10" name="TextBox 9"/>
          <p:cNvSpPr txBox="1"/>
          <p:nvPr/>
        </p:nvSpPr>
        <p:spPr>
          <a:xfrm>
            <a:off x="838200" y="5486400"/>
            <a:ext cx="7772400" cy="1200329"/>
          </a:xfrm>
          <a:prstGeom prst="rect">
            <a:avLst/>
          </a:prstGeom>
          <a:noFill/>
        </p:spPr>
        <p:txBody>
          <a:bodyPr wrap="square" rtlCol="0">
            <a:spAutoFit/>
          </a:bodyPr>
          <a:lstStyle/>
          <a:p>
            <a:r>
              <a:rPr lang="en-US" b="1" dirty="0" smtClean="0">
                <a:solidFill>
                  <a:srgbClr val="000000"/>
                </a:solidFill>
              </a:rPr>
              <a:t>Note: </a:t>
            </a:r>
            <a:r>
              <a:rPr lang="en-US" dirty="0" err="1" smtClean="0">
                <a:solidFill>
                  <a:srgbClr val="000000"/>
                </a:solidFill>
              </a:rPr>
              <a:t>Overfitting</a:t>
            </a:r>
            <a:r>
              <a:rPr lang="en-US" dirty="0" smtClean="0">
                <a:solidFill>
                  <a:srgbClr val="000000"/>
                </a:solidFill>
              </a:rPr>
              <a:t> is when the model fits noise (i.e. pays attention to parts of the data that are irrelevant)—Another way of saying this is it memorizes the data and may not generalize.</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n-US" b="1" dirty="0" smtClean="0"/>
              <a:t>Uses of Decision Trees</a:t>
            </a:r>
          </a:p>
        </p:txBody>
      </p:sp>
      <p:sp>
        <p:nvSpPr>
          <p:cNvPr id="5123" name="Rectangle 3"/>
          <p:cNvSpPr>
            <a:spLocks noGrp="1" noChangeArrowheads="1"/>
          </p:cNvSpPr>
          <p:nvPr>
            <p:ph idx="1"/>
          </p:nvPr>
        </p:nvSpPr>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5125" name="Slide Number Placeholder 4"/>
          <p:cNvSpPr>
            <a:spLocks noGrp="1"/>
          </p:cNvSpPr>
          <p:nvPr>
            <p:ph type="sldNum" sz="quarter" idx="12"/>
          </p:nvPr>
        </p:nvSpPr>
        <p:spPr>
          <a:noFill/>
        </p:spPr>
        <p:txBody>
          <a:bodyPr/>
          <a:lstStyle/>
          <a:p>
            <a:fld id="{87DABC2E-1502-46C2-963B-F4C636BABF3E}" type="slidenum">
              <a:rPr lang="en-US" smtClean="0"/>
              <a:pPr/>
              <a:t>3</a:t>
            </a:fld>
            <a:endParaRPr lang="en-US" smtClean="0"/>
          </a:p>
        </p:txBody>
      </p:sp>
      <p:sp>
        <p:nvSpPr>
          <p:cNvPr id="5124" name="Rectangle 4"/>
          <p:cNvSpPr>
            <a:spLocks noChangeArrowheads="1"/>
          </p:cNvSpPr>
          <p:nvPr/>
        </p:nvSpPr>
        <p:spPr bwMode="auto">
          <a:xfrm>
            <a:off x="685800" y="1600200"/>
            <a:ext cx="7010400" cy="4114800"/>
          </a:xfrm>
          <a:prstGeom prst="rect">
            <a:avLst/>
          </a:prstGeom>
          <a:noFill/>
          <a:ln w="9525">
            <a:noFill/>
            <a:miter lim="800000"/>
            <a:headEnd/>
            <a:tailEnd/>
          </a:ln>
        </p:spPr>
        <p:txBody>
          <a:bodyPr/>
          <a:lstStyle/>
          <a:p>
            <a:pPr marL="342900" indent="-342900" eaLnBrk="1" hangingPunct="1">
              <a:spcBef>
                <a:spcPct val="20000"/>
              </a:spcBef>
              <a:buClr>
                <a:schemeClr val="accent1"/>
              </a:buClr>
              <a:buFont typeface="Wingdings" pitchFamily="2" charset="2"/>
              <a:buChar char="§"/>
            </a:pPr>
            <a:r>
              <a:rPr lang="en-US" sz="2000" dirty="0">
                <a:solidFill>
                  <a:srgbClr val="000000"/>
                </a:solidFill>
              </a:rPr>
              <a:t>Decision trees are popular for both classification and prediction (</a:t>
            </a:r>
            <a:r>
              <a:rPr lang="en-US" sz="2000" dirty="0" smtClean="0">
                <a:solidFill>
                  <a:srgbClr val="000000"/>
                </a:solidFill>
              </a:rPr>
              <a:t>Supervised/Directed).</a:t>
            </a:r>
          </a:p>
          <a:p>
            <a:pPr marL="342900" indent="-342900" eaLnBrk="1" hangingPunct="1">
              <a:spcBef>
                <a:spcPct val="20000"/>
              </a:spcBef>
              <a:buClr>
                <a:schemeClr val="accent1"/>
              </a:buClr>
              <a:buFont typeface="Wingdings" pitchFamily="2" charset="2"/>
              <a:buChar char="§"/>
            </a:pPr>
            <a:endParaRPr lang="en-US" sz="2000" dirty="0" smtClean="0">
              <a:solidFill>
                <a:srgbClr val="000000"/>
              </a:solidFill>
            </a:endParaRPr>
          </a:p>
          <a:p>
            <a:pPr marL="342900" indent="-342900" eaLnBrk="1" hangingPunct="1">
              <a:spcBef>
                <a:spcPct val="20000"/>
              </a:spcBef>
              <a:buClr>
                <a:schemeClr val="accent1"/>
              </a:buClr>
              <a:buFont typeface="Wingdings" pitchFamily="2" charset="2"/>
              <a:buChar char="§"/>
            </a:pPr>
            <a:r>
              <a:rPr lang="en-US" sz="2000" dirty="0" smtClean="0">
                <a:solidFill>
                  <a:srgbClr val="000000"/>
                </a:solidFill>
              </a:rPr>
              <a:t>Attractive largely due to </a:t>
            </a:r>
            <a:r>
              <a:rPr lang="en-US" sz="2000" dirty="0">
                <a:solidFill>
                  <a:srgbClr val="000000"/>
                </a:solidFill>
              </a:rPr>
              <a:t>the </a:t>
            </a:r>
            <a:r>
              <a:rPr lang="en-US" sz="2000" dirty="0" smtClean="0">
                <a:solidFill>
                  <a:srgbClr val="000000"/>
                </a:solidFill>
              </a:rPr>
              <a:t>fact that </a:t>
            </a:r>
            <a:r>
              <a:rPr lang="en-US" sz="2000" dirty="0">
                <a:solidFill>
                  <a:srgbClr val="000000"/>
                </a:solidFill>
              </a:rPr>
              <a:t>decision trees represent rules—expressed in both English and </a:t>
            </a:r>
            <a:r>
              <a:rPr lang="en-US" sz="2000" dirty="0" smtClean="0">
                <a:solidFill>
                  <a:srgbClr val="000000"/>
                </a:solidFill>
              </a:rPr>
              <a:t>SQL.</a:t>
            </a:r>
          </a:p>
          <a:p>
            <a:pPr marL="342900" indent="-342900" eaLnBrk="1" hangingPunct="1">
              <a:spcBef>
                <a:spcPct val="20000"/>
              </a:spcBef>
              <a:buClr>
                <a:schemeClr val="accent1"/>
              </a:buClr>
              <a:buFont typeface="Wingdings" pitchFamily="2" charset="2"/>
              <a:buChar char="§"/>
            </a:pPr>
            <a:endParaRPr lang="en-US" sz="2000" dirty="0">
              <a:solidFill>
                <a:srgbClr val="000000"/>
              </a:solidFill>
            </a:endParaRPr>
          </a:p>
          <a:p>
            <a:pPr marL="342900" indent="-342900" eaLnBrk="1" hangingPunct="1">
              <a:spcBef>
                <a:spcPct val="20000"/>
              </a:spcBef>
              <a:buClr>
                <a:schemeClr val="accent1"/>
              </a:buClr>
              <a:buFont typeface="Wingdings" pitchFamily="2" charset="2"/>
              <a:buChar char="§"/>
            </a:pPr>
            <a:r>
              <a:rPr lang="en-US" sz="2000" dirty="0">
                <a:solidFill>
                  <a:srgbClr val="000000"/>
                </a:solidFill>
              </a:rPr>
              <a:t>Can also be used for data exploration—thus a powerful first step in model </a:t>
            </a:r>
            <a:r>
              <a:rPr lang="en-US" sz="2000" dirty="0" smtClean="0">
                <a:solidFill>
                  <a:srgbClr val="000000"/>
                </a:solidFill>
              </a:rPr>
              <a:t>building.</a:t>
            </a:r>
            <a:endParaRPr lang="en-US" sz="2000" dirty="0">
              <a:solidFill>
                <a:srgbClr val="000000"/>
              </a:solidFill>
            </a:endParaRPr>
          </a:p>
        </p:txBody>
      </p:sp>
      <p:sp>
        <p:nvSpPr>
          <p:cNvPr id="7"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66687"/>
            <a:ext cx="8153400" cy="1233487"/>
          </a:xfrm>
        </p:spPr>
        <p:txBody>
          <a:bodyPr>
            <a:noAutofit/>
          </a:bodyPr>
          <a:lstStyle/>
          <a:p>
            <a:r>
              <a:rPr lang="en-US" dirty="0" smtClean="0"/>
              <a:t>Example Decision Tree</a:t>
            </a:r>
          </a:p>
        </p:txBody>
      </p:sp>
      <p:pic>
        <p:nvPicPr>
          <p:cNvPr id="6147" name="Picture 4" descr="470643 fg0601"/>
          <p:cNvPicPr>
            <a:picLocks noGrp="1" noChangeAspect="1" noChangeArrowheads="1"/>
          </p:cNvPicPr>
          <p:nvPr>
            <p:ph idx="1"/>
          </p:nvPr>
        </p:nvPicPr>
        <p:blipFill>
          <a:blip r:embed="rId3"/>
          <a:srcRect/>
          <a:stretch>
            <a:fillRect/>
          </a:stretch>
        </p:blipFill>
        <p:spPr>
          <a:xfrm>
            <a:off x="3429000" y="1143000"/>
            <a:ext cx="5257800" cy="5181600"/>
          </a:xfrm>
          <a:noFill/>
        </p:spPr>
      </p:pic>
      <p:sp>
        <p:nvSpPr>
          <p:cNvPr id="6148" name="Text Box 6"/>
          <p:cNvSpPr txBox="1">
            <a:spLocks noChangeArrowheads="1"/>
          </p:cNvSpPr>
          <p:nvPr/>
        </p:nvSpPr>
        <p:spPr bwMode="auto">
          <a:xfrm>
            <a:off x="533400" y="1828800"/>
            <a:ext cx="2971800" cy="3323987"/>
          </a:xfrm>
          <a:prstGeom prst="rect">
            <a:avLst/>
          </a:prstGeom>
          <a:noFill/>
          <a:ln w="9525">
            <a:noFill/>
            <a:miter lim="800000"/>
            <a:headEnd/>
            <a:tailEnd/>
          </a:ln>
        </p:spPr>
        <p:txBody>
          <a:bodyPr wrap="square">
            <a:spAutoFit/>
          </a:bodyPr>
          <a:lstStyle/>
          <a:p>
            <a:pPr>
              <a:spcBef>
                <a:spcPct val="50000"/>
              </a:spcBef>
              <a:buClr>
                <a:schemeClr val="accent1"/>
              </a:buClr>
              <a:buFont typeface="Wingdings" pitchFamily="2" charset="2"/>
              <a:buChar char="§"/>
            </a:pPr>
            <a:r>
              <a:rPr lang="en-US" sz="2000" dirty="0" smtClean="0"/>
              <a:t> Note </a:t>
            </a:r>
            <a:r>
              <a:rPr lang="en-US" sz="2000" dirty="0"/>
              <a:t>this is a binary tree—likely to respond or not. </a:t>
            </a:r>
          </a:p>
          <a:p>
            <a:pPr>
              <a:spcBef>
                <a:spcPct val="50000"/>
              </a:spcBef>
              <a:buClr>
                <a:schemeClr val="accent1"/>
              </a:buClr>
              <a:buFont typeface="Wingdings" pitchFamily="2" charset="2"/>
              <a:buChar char="§"/>
            </a:pPr>
            <a:r>
              <a:rPr lang="en-US" sz="2000" dirty="0" smtClean="0"/>
              <a:t> Leaf </a:t>
            </a:r>
            <a:r>
              <a:rPr lang="en-US" sz="2000" dirty="0"/>
              <a:t>nodes with 1 </a:t>
            </a:r>
            <a:r>
              <a:rPr lang="en-US" sz="2000" dirty="0" smtClean="0"/>
              <a:t>  are </a:t>
            </a:r>
            <a:r>
              <a:rPr lang="en-US" sz="2000" dirty="0"/>
              <a:t>likely to </a:t>
            </a:r>
            <a:r>
              <a:rPr lang="en-US" sz="2000" dirty="0" smtClean="0"/>
              <a:t>respond.</a:t>
            </a:r>
            <a:endParaRPr lang="en-US" sz="2000" dirty="0"/>
          </a:p>
          <a:p>
            <a:pPr>
              <a:spcBef>
                <a:spcPct val="50000"/>
              </a:spcBef>
              <a:buClr>
                <a:schemeClr val="accent1"/>
              </a:buClr>
              <a:buFont typeface="Wingdings" pitchFamily="2" charset="2"/>
              <a:buChar char="§"/>
            </a:pPr>
            <a:r>
              <a:rPr lang="en-US" sz="2000" dirty="0" smtClean="0"/>
              <a:t> There </a:t>
            </a:r>
            <a:r>
              <a:rPr lang="en-US" sz="2000" dirty="0"/>
              <a:t>are rules for getting from the root node to a leaf </a:t>
            </a:r>
            <a:r>
              <a:rPr lang="en-US" sz="2000" dirty="0" smtClean="0"/>
              <a:t>node.</a:t>
            </a:r>
            <a:endParaRPr lang="en-US" sz="2000" dirty="0"/>
          </a:p>
          <a:p>
            <a:pPr>
              <a:spcBef>
                <a:spcPct val="50000"/>
              </a:spcBef>
              <a:buClr>
                <a:schemeClr val="accent1"/>
              </a:buClr>
              <a:buFont typeface="Wingdings" pitchFamily="2" charset="2"/>
              <a:buChar char="§"/>
            </a:pPr>
            <a:endParaRPr lang="en-US" sz="2000" dirty="0"/>
          </a:p>
        </p:txBody>
      </p:sp>
      <p:sp>
        <p:nvSpPr>
          <p:cNvPr id="5"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6"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7"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4</a:t>
            </a:fld>
            <a:endParaRPr kumimoji="0" lang="en-US" dirty="0"/>
          </a:p>
        </p:txBody>
      </p:sp>
      <p:sp>
        <p:nvSpPr>
          <p:cNvPr id="8" name="TextBox 7"/>
          <p:cNvSpPr txBox="1"/>
          <p:nvPr/>
        </p:nvSpPr>
        <p:spPr>
          <a:xfrm>
            <a:off x="304800" y="6248400"/>
            <a:ext cx="2971800" cy="276999"/>
          </a:xfrm>
          <a:prstGeom prst="rect">
            <a:avLst/>
          </a:prstGeom>
          <a:noFill/>
        </p:spPr>
        <p:txBody>
          <a:bodyPr wrap="square" rtlCol="0">
            <a:spAutoFit/>
          </a:bodyPr>
          <a:lstStyle/>
          <a:p>
            <a:r>
              <a:rPr lang="en-US" sz="1200" b="1" dirty="0" smtClean="0">
                <a:solidFill>
                  <a:schemeClr val="bg1">
                    <a:lumMod val="75000"/>
                  </a:schemeClr>
                </a:solidFill>
              </a:rPr>
              <a:t>Adapted from Berry and </a:t>
            </a:r>
            <a:r>
              <a:rPr lang="en-US" sz="1200" b="1" dirty="0" err="1" smtClean="0">
                <a:solidFill>
                  <a:schemeClr val="bg1">
                    <a:lumMod val="75000"/>
                  </a:schemeClr>
                </a:solidFill>
              </a:rPr>
              <a:t>Linoff</a:t>
            </a:r>
            <a:endParaRPr lang="en-US" sz="1200" b="1"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81000"/>
            <a:ext cx="8183880" cy="1051560"/>
          </a:xfrm>
        </p:spPr>
        <p:txBody>
          <a:bodyPr>
            <a:normAutofit/>
          </a:bodyPr>
          <a:lstStyle/>
          <a:p>
            <a:r>
              <a:rPr lang="en-US" dirty="0" smtClean="0"/>
              <a:t>Scoring</a:t>
            </a:r>
          </a:p>
        </p:txBody>
      </p:sp>
      <p:sp>
        <p:nvSpPr>
          <p:cNvPr id="7171" name="Rectangle 3"/>
          <p:cNvSpPr>
            <a:spLocks noGrp="1" noChangeArrowheads="1"/>
          </p:cNvSpPr>
          <p:nvPr>
            <p:ph type="body" idx="1"/>
          </p:nvPr>
        </p:nvSpPr>
        <p:spPr>
          <a:xfrm>
            <a:off x="533400" y="1981200"/>
            <a:ext cx="8183880" cy="4568952"/>
          </a:xfrm>
        </p:spPr>
        <p:txBody>
          <a:bodyPr>
            <a:normAutofit/>
          </a:bodyPr>
          <a:lstStyle/>
          <a:p>
            <a:pPr>
              <a:buFont typeface="Wingdings" pitchFamily="2" charset="2"/>
              <a:buChar char="§"/>
            </a:pPr>
            <a:r>
              <a:rPr lang="en-US" sz="2000" dirty="0" smtClean="0"/>
              <a:t>Binary classifications throw away useful information.</a:t>
            </a:r>
          </a:p>
          <a:p>
            <a:pPr>
              <a:buFont typeface="Wingdings" pitchFamily="2" charset="2"/>
              <a:buChar char="§"/>
            </a:pPr>
            <a:endParaRPr lang="en-US" sz="2000" dirty="0" smtClean="0"/>
          </a:p>
          <a:p>
            <a:pPr>
              <a:buFont typeface="Wingdings" pitchFamily="2" charset="2"/>
              <a:buChar char="§"/>
            </a:pPr>
            <a:r>
              <a:rPr lang="en-US" sz="2000" dirty="0" smtClean="0"/>
              <a:t>Thus, use of scores and probabilities is essential.</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5</a:t>
            </a:fld>
            <a:endParaRPr kumimoji="0"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228600"/>
            <a:ext cx="8183880" cy="1051560"/>
          </a:xfrm>
        </p:spPr>
        <p:txBody>
          <a:bodyPr>
            <a:noAutofit/>
          </a:bodyPr>
          <a:lstStyle/>
          <a:p>
            <a:r>
              <a:rPr lang="en-US" dirty="0" smtClean="0"/>
              <a:t>Decision Tree with Proportions</a:t>
            </a:r>
          </a:p>
        </p:txBody>
      </p:sp>
      <p:pic>
        <p:nvPicPr>
          <p:cNvPr id="8195" name="Picture 4" descr="470643 fg0602"/>
          <p:cNvPicPr>
            <a:picLocks noGrp="1" noChangeAspect="1" noChangeArrowheads="1"/>
          </p:cNvPicPr>
          <p:nvPr>
            <p:ph idx="1"/>
          </p:nvPr>
        </p:nvPicPr>
        <p:blipFill>
          <a:blip r:embed="rId3"/>
          <a:stretch>
            <a:fillRect/>
          </a:stretch>
        </p:blipFill>
        <p:spPr>
          <a:xfrm>
            <a:off x="914400" y="1524000"/>
            <a:ext cx="7068588" cy="4894229"/>
          </a:xfrm>
          <a:noFill/>
        </p:spPr>
      </p:pic>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6</a:t>
            </a:fld>
            <a:endParaRPr kumimoji="0" lang="en-US" dirty="0"/>
          </a:p>
        </p:txBody>
      </p:sp>
      <p:sp>
        <p:nvSpPr>
          <p:cNvPr id="7" name="TextBox 6"/>
          <p:cNvSpPr txBox="1"/>
          <p:nvPr/>
        </p:nvSpPr>
        <p:spPr>
          <a:xfrm>
            <a:off x="381000" y="6096000"/>
            <a:ext cx="2971800" cy="276999"/>
          </a:xfrm>
          <a:prstGeom prst="rect">
            <a:avLst/>
          </a:prstGeom>
          <a:noFill/>
        </p:spPr>
        <p:txBody>
          <a:bodyPr wrap="square" rtlCol="0">
            <a:spAutoFit/>
          </a:bodyPr>
          <a:lstStyle/>
          <a:p>
            <a:r>
              <a:rPr lang="en-US" sz="1200" b="1" dirty="0" smtClean="0">
                <a:solidFill>
                  <a:schemeClr val="bg1">
                    <a:lumMod val="75000"/>
                  </a:schemeClr>
                </a:solidFill>
              </a:rPr>
              <a:t>Adapted from Berry and </a:t>
            </a:r>
            <a:r>
              <a:rPr lang="en-US" sz="1200" b="1" dirty="0" err="1" smtClean="0">
                <a:solidFill>
                  <a:schemeClr val="bg1">
                    <a:lumMod val="75000"/>
                  </a:schemeClr>
                </a:solidFill>
              </a:rPr>
              <a:t>Linoff</a:t>
            </a:r>
            <a:endParaRPr lang="en-US" sz="1200" b="1"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04800"/>
            <a:ext cx="8610600" cy="1233487"/>
          </a:xfrm>
        </p:spPr>
        <p:txBody>
          <a:bodyPr>
            <a:noAutofit/>
          </a:bodyPr>
          <a:lstStyle/>
          <a:p>
            <a:r>
              <a:rPr lang="en-US" dirty="0" smtClean="0"/>
              <a:t>Some DM tools produce trees with more 				than 2 splits</a:t>
            </a:r>
          </a:p>
        </p:txBody>
      </p:sp>
      <p:pic>
        <p:nvPicPr>
          <p:cNvPr id="9219" name="Picture 4" descr="470643 fg0603"/>
          <p:cNvPicPr>
            <a:picLocks noGrp="1" noChangeAspect="1" noChangeArrowheads="1"/>
          </p:cNvPicPr>
          <p:nvPr>
            <p:ph idx="1"/>
          </p:nvPr>
        </p:nvPicPr>
        <p:blipFill>
          <a:blip r:embed="rId3"/>
          <a:srcRect/>
          <a:stretch>
            <a:fillRect/>
          </a:stretch>
        </p:blipFill>
        <p:spPr>
          <a:xfrm>
            <a:off x="990600" y="1600200"/>
            <a:ext cx="7086600" cy="4746625"/>
          </a:xfrm>
          <a:noFill/>
        </p:spPr>
      </p:pic>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7</a:t>
            </a:fld>
            <a:endParaRPr kumimoji="0" lang="en-US" dirty="0"/>
          </a:p>
        </p:txBody>
      </p:sp>
      <p:sp>
        <p:nvSpPr>
          <p:cNvPr id="7" name="TextBox 6"/>
          <p:cNvSpPr txBox="1"/>
          <p:nvPr/>
        </p:nvSpPr>
        <p:spPr>
          <a:xfrm>
            <a:off x="6150934" y="6096000"/>
            <a:ext cx="2971800" cy="276999"/>
          </a:xfrm>
          <a:prstGeom prst="rect">
            <a:avLst/>
          </a:prstGeom>
          <a:noFill/>
        </p:spPr>
        <p:txBody>
          <a:bodyPr wrap="square" rtlCol="0">
            <a:spAutoFit/>
          </a:bodyPr>
          <a:lstStyle/>
          <a:p>
            <a:r>
              <a:rPr lang="en-US" sz="1200" b="1" dirty="0" smtClean="0">
                <a:solidFill>
                  <a:schemeClr val="bg1">
                    <a:lumMod val="75000"/>
                  </a:schemeClr>
                </a:solidFill>
              </a:rPr>
              <a:t>Adapted from Berry and </a:t>
            </a:r>
            <a:r>
              <a:rPr lang="en-US" sz="1200" b="1" dirty="0" err="1" smtClean="0">
                <a:solidFill>
                  <a:schemeClr val="bg1">
                    <a:lumMod val="75000"/>
                  </a:schemeClr>
                </a:solidFill>
              </a:rPr>
              <a:t>Linoff</a:t>
            </a:r>
            <a:endParaRPr lang="en-US" sz="1200" b="1"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dirty="0" smtClean="0"/>
              <a:t>Estimation</a:t>
            </a:r>
          </a:p>
        </p:txBody>
      </p:sp>
      <p:sp>
        <p:nvSpPr>
          <p:cNvPr id="10243" name="Rectangle 3"/>
          <p:cNvSpPr>
            <a:spLocks noGrp="1" noChangeArrowheads="1"/>
          </p:cNvSpPr>
          <p:nvPr>
            <p:ph type="body" idx="1"/>
          </p:nvPr>
        </p:nvSpPr>
        <p:spPr/>
        <p:txBody>
          <a:bodyPr>
            <a:normAutofit/>
          </a:bodyPr>
          <a:lstStyle/>
          <a:p>
            <a:pPr>
              <a:buFont typeface="Wingdings" pitchFamily="2" charset="2"/>
              <a:buChar char="§"/>
            </a:pPr>
            <a:r>
              <a:rPr lang="en-US" sz="2000" dirty="0" smtClean="0"/>
              <a:t>Although decision trees can be used to estimate continuous values, there are better ways to do it.  So, there are currently no plans to use decision trees for estimation in our discussions.</a:t>
            </a:r>
          </a:p>
          <a:p>
            <a:pPr>
              <a:buNone/>
            </a:pPr>
            <a:endParaRPr lang="en-US" sz="2000" dirty="0" smtClean="0"/>
          </a:p>
          <a:p>
            <a:pPr>
              <a:buFont typeface="Wingdings" pitchFamily="2" charset="2"/>
              <a:buChar char="§"/>
            </a:pPr>
            <a:r>
              <a:rPr lang="en-US" sz="2000" dirty="0" smtClean="0"/>
              <a:t>Multiple Linear Regression and Neural Networks will be used for estimation. </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8</a:t>
            </a:fld>
            <a:endParaRPr kumimoji="0"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dirty="0" smtClean="0"/>
              <a:t>Finding the Splits</a:t>
            </a:r>
          </a:p>
        </p:txBody>
      </p:sp>
      <p:sp>
        <p:nvSpPr>
          <p:cNvPr id="11267" name="Rectangle 3"/>
          <p:cNvSpPr>
            <a:spLocks noGrp="1" noChangeArrowheads="1"/>
          </p:cNvSpPr>
          <p:nvPr>
            <p:ph type="body" idx="1"/>
          </p:nvPr>
        </p:nvSpPr>
        <p:spPr>
          <a:xfrm>
            <a:off x="533400" y="1447800"/>
            <a:ext cx="7772400" cy="4535487"/>
          </a:xfrm>
        </p:spPr>
        <p:txBody>
          <a:bodyPr>
            <a:normAutofit lnSpcReduction="10000"/>
          </a:bodyPr>
          <a:lstStyle/>
          <a:p>
            <a:pPr>
              <a:buFont typeface="Wingdings" pitchFamily="2" charset="2"/>
              <a:buChar char="§"/>
            </a:pPr>
            <a:r>
              <a:rPr lang="en-US" sz="2000" dirty="0" smtClean="0"/>
              <a:t>A decision tree is built by splitting records at each node based on a </a:t>
            </a:r>
            <a:r>
              <a:rPr lang="en-US" sz="2000" b="1" dirty="0" smtClean="0"/>
              <a:t>single input field</a:t>
            </a:r>
            <a:r>
              <a:rPr lang="en-US" sz="2000" dirty="0" smtClean="0"/>
              <a:t>—thus there has to be a way to identify the input field that makes the best split in terms of the target variable.</a:t>
            </a:r>
          </a:p>
          <a:p>
            <a:pPr>
              <a:buFont typeface="Wingdings" pitchFamily="2" charset="2"/>
              <a:buChar char="§"/>
            </a:pPr>
            <a:endParaRPr lang="en-US" sz="2000" dirty="0" smtClean="0"/>
          </a:p>
          <a:p>
            <a:pPr>
              <a:buFont typeface="Wingdings" pitchFamily="2" charset="2"/>
              <a:buChar char="§"/>
            </a:pPr>
            <a:r>
              <a:rPr lang="en-US" sz="2000" dirty="0" smtClean="0"/>
              <a:t>Measure to evaluate the split is </a:t>
            </a:r>
            <a:r>
              <a:rPr lang="en-US" sz="2000" b="1" dirty="0" smtClean="0"/>
              <a:t>purity</a:t>
            </a:r>
            <a:r>
              <a:rPr lang="en-US" sz="2000" dirty="0" smtClean="0"/>
              <a:t> (</a:t>
            </a:r>
            <a:r>
              <a:rPr lang="en-US" sz="2000" dirty="0" err="1" smtClean="0"/>
              <a:t>Gini</a:t>
            </a:r>
            <a:r>
              <a:rPr lang="en-US" sz="2000" dirty="0" smtClean="0"/>
              <a:t>, Entropy, Information Gain, Chi-square for categorical target variables and variance reduction and F test for continuous target variables)</a:t>
            </a:r>
          </a:p>
          <a:p>
            <a:pPr>
              <a:buFont typeface="Wingdings" pitchFamily="2" charset="2"/>
              <a:buChar char="§"/>
            </a:pPr>
            <a:endParaRPr lang="en-US" sz="2000" dirty="0" smtClean="0"/>
          </a:p>
          <a:p>
            <a:pPr>
              <a:buFont typeface="Wingdings" pitchFamily="2" charset="2"/>
              <a:buChar char="§"/>
            </a:pPr>
            <a:r>
              <a:rPr lang="en-US" sz="2000" b="1" dirty="0" smtClean="0"/>
              <a:t>Tree building algorithms </a:t>
            </a:r>
            <a:r>
              <a:rPr lang="en-US" sz="2000" dirty="0" smtClean="0"/>
              <a:t>are exhaustive—try each variable to determine best one on which to split (increase in purity)—not recursive because it repeats itself on the children.</a:t>
            </a:r>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9</a:t>
            </a:fld>
            <a:endParaRPr kumimoji="0"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690</TotalTime>
  <Words>1903</Words>
  <Application>Microsoft Office PowerPoint</Application>
  <PresentationFormat>On-screen Show (4:3)</PresentationFormat>
  <Paragraphs>308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Aspect</vt:lpstr>
      <vt:lpstr>Data Mining Concepts</vt:lpstr>
      <vt:lpstr>Decision Trees</vt:lpstr>
      <vt:lpstr>Uses of Decision Trees</vt:lpstr>
      <vt:lpstr>Example Decision Tree</vt:lpstr>
      <vt:lpstr>Scoring</vt:lpstr>
      <vt:lpstr>Decision Tree with Proportions</vt:lpstr>
      <vt:lpstr>Some DM tools produce trees with more     than 2 splits</vt:lpstr>
      <vt:lpstr>Estimation</vt:lpstr>
      <vt:lpstr>Finding the Splits</vt:lpstr>
      <vt:lpstr>Splitting on a Numeric Variable</vt:lpstr>
      <vt:lpstr>Splitting on a Categorical Variable</vt:lpstr>
      <vt:lpstr>Splitting on Missing Values</vt:lpstr>
      <vt:lpstr>Full Trees</vt:lpstr>
      <vt:lpstr>Building Decision Trees</vt:lpstr>
      <vt:lpstr>Splitting Rules</vt:lpstr>
      <vt:lpstr>Pruning</vt:lpstr>
      <vt:lpstr>Example</vt:lpstr>
      <vt:lpstr>Gini--</vt:lpstr>
      <vt:lpstr>Entropy Reduction—Information Gain</vt:lpstr>
      <vt:lpstr>Another Example</vt:lpstr>
      <vt:lpstr>Example - Entropy</vt:lpstr>
      <vt:lpstr>Reduction in Variance - F Test</vt:lpstr>
      <vt:lpstr>Pruning the tree</vt:lpstr>
      <vt:lpstr>Extracting Rules from Trees</vt:lpstr>
      <vt:lpstr>Using More than One Field on a Split</vt:lpstr>
      <vt:lpstr>Decision Trees in Practice</vt:lpstr>
      <vt:lpstr>Using the Software</vt:lpstr>
      <vt:lpstr>Conclusion</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Concepts</dc:title>
  <dc:creator>jkreie</dc:creator>
  <cp:lastModifiedBy>Michael Gibbs</cp:lastModifiedBy>
  <cp:revision>94</cp:revision>
  <dcterms:created xsi:type="dcterms:W3CDTF">2010-06-28T16:51:40Z</dcterms:created>
  <dcterms:modified xsi:type="dcterms:W3CDTF">2012-04-04T16:24:29Z</dcterms:modified>
</cp:coreProperties>
</file>