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81916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8106056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548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9065F18-F51C-49CE-A80B-2DC02EE89C33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32E1CD6-54E5-465B-8A11-84F78BA2C1A4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DB728ED0-3EA2-40B4-83B8-388060A715B1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6D77791-553F-4D30-8007-E2B7DE0FDA23}" type="slidenum">
              <a:rPr lang="en-US" smtClean="0"/>
              <a:pPr eaLnBrk="1" hangingPunct="1"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29566D5-E15A-408F-919E-D4085B725081}" type="slidenum">
              <a:rPr lang="en-US" smtClean="0"/>
              <a:pPr eaLnBrk="1" hangingPunct="1"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A99DB28B-ED12-4E78-A722-732474DF9BC9}" type="slidenum">
              <a:rPr lang="en-US" smtClean="0"/>
              <a:pPr eaLnBrk="1" hangingPunct="1"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B33CF63-5FB3-4BF4-8B94-440DBBFD83D4}" type="slidenum">
              <a:rPr lang="en-US" smtClean="0"/>
              <a:pPr eaLnBrk="1" hangingPunct="1"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A11C899A-4024-4413-B10A-D4E69E470BDF}" type="slidenum">
              <a:rPr lang="en-US" smtClean="0"/>
              <a:pPr eaLnBrk="1" hangingPunct="1"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EF6CF3A-448C-4BE3-9EE2-41D532B2ACCD}" type="slidenum">
              <a:rPr lang="en-US" smtClean="0"/>
              <a:pPr eaLnBrk="1" hangingPunct="1"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21343BE-132E-4763-AD9D-8EE622B377B9}" type="slidenum">
              <a:rPr lang="en-US" smtClean="0"/>
              <a:pPr eaLnBrk="1" hangingPunct="1"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8A3B7A8-4C63-4A6B-ADCD-8F132C652580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882F8CB-A625-44BE-A73A-FE200CBDB6D3}" type="slidenum">
              <a:rPr lang="en-US" smtClean="0"/>
              <a:pPr eaLnBrk="1" hangingPunct="1"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AEAECCE-61E7-4AB8-9AEB-3E95BB2FD769}" type="slidenum">
              <a:rPr lang="en-US" smtClean="0"/>
              <a:pPr eaLnBrk="1" hangingPunct="1"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144C41B-0D98-4BBA-9EF7-FE2989EE2D0E}" type="slidenum">
              <a:rPr lang="en-US" smtClean="0"/>
              <a:pPr eaLnBrk="1" hangingPunct="1"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8792770-158C-4F39-91FD-8D3B32D4964F}" type="slidenum">
              <a:rPr lang="en-US" smtClean="0"/>
              <a:pPr eaLnBrk="1" hangingPunct="1"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1E9FF29-CC98-404E-BF0D-EE49C620612F}" type="slidenum">
              <a:rPr lang="en-US" smtClean="0"/>
              <a:pPr eaLnBrk="1" hangingPunct="1"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3B0516B-0F69-4CA9-828A-8DAD7ADC5663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3B12221-7087-4339-80BD-750F18ACD0FF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D220772A-6293-48E0-9915-B29299CBF243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4F22A5D-C852-45DD-BDB9-B3DED83408CF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3AAEB39D-A336-42E7-88C9-5D3610EF683F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F185B27-9409-4FEE-A0D4-E19F2677ACFA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580E362-27C5-424A-ADA7-45A79FB8321C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553200"/>
            <a:ext cx="3048000" cy="212725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81916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92875"/>
            <a:ext cx="41148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0" y="6492875"/>
            <a:ext cx="301432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Hosted by University of Arkansas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92875"/>
            <a:ext cx="3886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53000" y="6458620"/>
            <a:ext cx="339532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Hosted by University of Arkansas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5400" y="6553200"/>
            <a:ext cx="31242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1676400" y="6553200"/>
            <a:ext cx="3852528" cy="30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5715000" y="6553200"/>
            <a:ext cx="2633328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IBM SPSS Modeler 14.2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81000" y="81916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6553200"/>
            <a:ext cx="4081128" cy="2127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24872" y="6553200"/>
            <a:ext cx="2557128" cy="212725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dirty="0" smtClean="0"/>
              <a:t>Hosted by University of Arkansas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6553200"/>
            <a:ext cx="4081128" cy="2127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24872" y="6553200"/>
            <a:ext cx="2557128" cy="212725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dirty="0" smtClean="0"/>
              <a:t>Hosted by University of Arkansas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6553200"/>
            <a:ext cx="4081128" cy="2127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24872" y="6553200"/>
            <a:ext cx="2557128" cy="212725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dirty="0" smtClean="0"/>
              <a:t>Hosted by University of Arkansas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536489"/>
            <a:ext cx="3505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486400" y="6534392"/>
            <a:ext cx="274437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Hosted by University of Arkansas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381000" y="81916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492875"/>
            <a:ext cx="3810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492875"/>
            <a:ext cx="270952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Hosted by University of Arkansas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799" y="533400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492875"/>
            <a:ext cx="40386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05400" y="6492875"/>
            <a:ext cx="331912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Hosted by University of Arkansas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381000" y="81916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799" y="301221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10200" y="6553200"/>
            <a:ext cx="2971800" cy="212725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81000" y="27801"/>
            <a:ext cx="22060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SPSS Modeler 14.2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Data Mining Concepts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Directed Data Mining: </a:t>
            </a:r>
            <a:r>
              <a:rPr lang="en-US" dirty="0" smtClean="0"/>
              <a:t>K-Nearest Neighbor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IBM 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Estimate Rents Example </a:t>
            </a:r>
            <a:r>
              <a:rPr lang="en-US" sz="1200" dirty="0" smtClean="0"/>
              <a:t>(from Barry and </a:t>
            </a:r>
            <a:r>
              <a:rPr lang="en-US" sz="1200" dirty="0" err="1" smtClean="0"/>
              <a:t>Linoff</a:t>
            </a:r>
            <a:r>
              <a:rPr lang="en-US" sz="1200" dirty="0" smtClean="0"/>
              <a:t>)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Objective-estimate cost of renting an apartment in the target town by combing data on rents from similar towns (nearest neighbor—not geographical)</a:t>
            </a:r>
          </a:p>
          <a:p>
            <a:pPr eaLnBrk="1" hangingPunct="1"/>
            <a:r>
              <a:rPr lang="en-US" dirty="0" smtClean="0"/>
              <a:t>Identifies neighbors based on distance function and then uses a combining function to predict the </a:t>
            </a:r>
            <a:r>
              <a:rPr lang="en-US" dirty="0" smtClean="0"/>
              <a:t>target variable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624A02B-E763-434F-9DFC-2692F94ACF0D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Estimate Rents Example (cont)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Predict rents for Tuxedo, NY</a:t>
            </a:r>
          </a:p>
          <a:p>
            <a:pPr eaLnBrk="1" hangingPunct="1"/>
            <a:r>
              <a:rPr lang="en-US" sz="2800" smtClean="0"/>
              <a:t>Nearest neighbor based on population and median home value</a:t>
            </a:r>
          </a:p>
          <a:p>
            <a:pPr eaLnBrk="1" hangingPunct="1"/>
            <a:r>
              <a:rPr lang="en-US" sz="2800" smtClean="0"/>
              <a:t>Methodology</a:t>
            </a:r>
          </a:p>
          <a:p>
            <a:pPr lvl="1" eaLnBrk="1" hangingPunct="1"/>
            <a:r>
              <a:rPr lang="en-US" sz="2400" smtClean="0"/>
              <a:t>Find closest neighbor and then next closest neighbor</a:t>
            </a:r>
          </a:p>
          <a:p>
            <a:pPr lvl="1" eaLnBrk="1" hangingPunct="1"/>
            <a:r>
              <a:rPr lang="en-US" sz="2400" smtClean="0"/>
              <a:t>Must determine how many neighbors to include – two for this example</a:t>
            </a:r>
          </a:p>
          <a:p>
            <a:pPr eaLnBrk="1" hangingPunct="1"/>
            <a:r>
              <a:rPr lang="en-US" sz="2800" smtClean="0"/>
              <a:t>Determine combining function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335C2BA-EA6A-4058-A8E7-3E3F60806419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Estimate Rents Example (cont)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Combining function (North Salem and Shelter Island)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Median incomes similar but distributions different—see table 8.1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Shelter Island—34.6% between 500-750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North Salem – 30.9% between 1000-1500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Shelter Island—median is $804&gt;ceiling of most common range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North Salem—median is $1150 &lt; floor of most common range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Possibilities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Median income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Average of most common rents (midpoints)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Average of 1000 and 1250 to get 1125 as prediction for Tuxedo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Actual Tuxedo rents has plurality of values between 1000 and 1500 and median rent is $907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smtClean="0"/>
          </a:p>
          <a:p>
            <a:pPr lvl="3" eaLnBrk="1" hangingPunct="1">
              <a:lnSpc>
                <a:spcPct val="90000"/>
              </a:lnSpc>
            </a:pPr>
            <a:endParaRPr lang="en-US" sz="16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222DFD8-AC3A-4A30-BE37-808D2893DB4C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Challenges of MBR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Selecting an appropriate set of training records—balanced set</a:t>
            </a:r>
          </a:p>
          <a:p>
            <a:pPr eaLnBrk="1" hangingPunct="1"/>
            <a:r>
              <a:rPr lang="en-US" smtClean="0"/>
              <a:t>Selecting the most efficient way to represent the training records </a:t>
            </a:r>
          </a:p>
          <a:p>
            <a:pPr eaLnBrk="1" hangingPunct="1"/>
            <a:r>
              <a:rPr lang="en-US" smtClean="0"/>
              <a:t>Selecting the distance function, the combination function, and the number of neighbors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32A966AC-BA24-4ABE-B7BE-3DEB484116A1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Issues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Generally each case being scored needs to be compared against every case in the database—thus could be time consuming to score a large number of records</a:t>
            </a:r>
          </a:p>
          <a:p>
            <a:pPr eaLnBrk="1" hangingPunct="1"/>
            <a:r>
              <a:rPr lang="en-US" dirty="0" smtClean="0"/>
              <a:t>Reduce the number of </a:t>
            </a:r>
            <a:r>
              <a:rPr lang="en-US" dirty="0" smtClean="0"/>
              <a:t>records</a:t>
            </a:r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6A1EAA8-B7F1-47D9-BAC2-C41F2FD468EC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Classifying News </a:t>
            </a:r>
            <a:r>
              <a:rPr lang="en-US" dirty="0" smtClean="0"/>
              <a:t>Stories</a:t>
            </a:r>
            <a:br>
              <a:rPr lang="en-US" dirty="0" smtClean="0"/>
            </a:br>
            <a:r>
              <a:rPr lang="en-US" sz="1200" dirty="0" smtClean="0"/>
              <a:t>(Barry and </a:t>
            </a:r>
            <a:r>
              <a:rPr lang="en-US" sz="1200" dirty="0" err="1" smtClean="0"/>
              <a:t>Linoff</a:t>
            </a:r>
            <a:r>
              <a:rPr lang="en-US" sz="1200" dirty="0" smtClean="0"/>
              <a:t>)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Table 8.2 provides classification </a:t>
            </a:r>
            <a:r>
              <a:rPr lang="en-US" dirty="0" smtClean="0"/>
              <a:t>codes</a:t>
            </a:r>
          </a:p>
          <a:p>
            <a:pPr eaLnBrk="1" hangingPunct="1"/>
            <a:r>
              <a:rPr lang="en-US" dirty="0" smtClean="0"/>
              <a:t>Editors—experts do the codes</a:t>
            </a:r>
          </a:p>
          <a:p>
            <a:pPr lvl="1" eaLnBrk="1" hangingPunct="1"/>
            <a:r>
              <a:rPr lang="en-US" dirty="0" smtClean="0"/>
              <a:t>Select the training set</a:t>
            </a:r>
          </a:p>
          <a:p>
            <a:pPr lvl="1" eaLnBrk="1" hangingPunct="1"/>
            <a:r>
              <a:rPr lang="en-US" dirty="0" smtClean="0"/>
              <a:t>Determine the distance function</a:t>
            </a:r>
          </a:p>
          <a:p>
            <a:pPr lvl="1" eaLnBrk="1" hangingPunct="1"/>
            <a:r>
              <a:rPr lang="en-US" dirty="0" smtClean="0"/>
              <a:t>Selecting nearest neighbors</a:t>
            </a:r>
          </a:p>
          <a:p>
            <a:pPr lvl="1" eaLnBrk="1" hangingPunct="1"/>
            <a:r>
              <a:rPr lang="en-US" dirty="0" smtClean="0"/>
              <a:t>Determining the combining function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A59B9464-26C4-413C-A037-4F49042BEB2A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Metrics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 </a:t>
            </a:r>
          </a:p>
          <a:p>
            <a:pPr lvl="1" eaLnBrk="1" hangingPunct="1"/>
            <a:r>
              <a:rPr lang="en-US" smtClean="0"/>
              <a:t>Ratio of correct codes assigned by MBR to total number of correct codes </a:t>
            </a:r>
          </a:p>
          <a:p>
            <a:pPr eaLnBrk="1" hangingPunct="1"/>
            <a:r>
              <a:rPr lang="en-US" smtClean="0"/>
              <a:t>Precision</a:t>
            </a:r>
          </a:p>
          <a:p>
            <a:pPr lvl="1" eaLnBrk="1" hangingPunct="1"/>
            <a:r>
              <a:rPr lang="en-US" smtClean="0"/>
              <a:t>Ratio of correct codes assigned by MBR to total number of codes assigned by MBR</a:t>
            </a:r>
          </a:p>
          <a:p>
            <a:pPr lvl="1" eaLnBrk="1" hangingPunct="1"/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0BC10F18-DA9D-4098-9BAD-2FD9B4AFE03E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 of Case Study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Experts – 88% codes assigned were correct;	17% of codes assigned were </a:t>
            </a:r>
            <a:r>
              <a:rPr lang="en-US" dirty="0" smtClean="0"/>
              <a:t>incorrect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MBR -- 	80% codes assigned were correct; 28% of codes were incorrect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Note—editor assignment included expert, intermediate and novice editors—MBR did as well as the intermediate editors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CB0117A-C60C-4327-AEB8-8E633C93B301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Building the Distance Function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Numeric Data</a:t>
            </a:r>
          </a:p>
          <a:p>
            <a:pPr lvl="1" eaLnBrk="1" hangingPunct="1"/>
            <a:r>
              <a:rPr lang="en-US" sz="2400" dirty="0" smtClean="0"/>
              <a:t>Absolute value of the diff:  |A – B|</a:t>
            </a:r>
          </a:p>
          <a:p>
            <a:pPr lvl="1" eaLnBrk="1" hangingPunct="1"/>
            <a:r>
              <a:rPr lang="en-US" sz="2400" dirty="0" smtClean="0"/>
              <a:t>Square of the difference: (A-B)</a:t>
            </a:r>
            <a:r>
              <a:rPr lang="en-US" sz="2400" baseline="30000" dirty="0" smtClean="0"/>
              <a:t>2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Normalized absolute value: |A – B| / (maximum difference)</a:t>
            </a:r>
          </a:p>
          <a:p>
            <a:pPr lvl="1" eaLnBrk="1" hangingPunct="1"/>
            <a:r>
              <a:rPr lang="en-US" sz="2400" dirty="0" smtClean="0"/>
              <a:t>Absolute value difference of standardized values: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</a:t>
            </a:r>
            <a:r>
              <a:rPr lang="en-US" sz="2400" dirty="0" smtClean="0"/>
              <a:t>|A-B| / (standard deviation)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</a:t>
            </a:r>
            <a:endParaRPr lang="en-US" sz="2800" baseline="30000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0B451C8-F950-414A-8044-F134567AF579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Building the Distance Function (cont)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Categorical data – gender example</a:t>
            </a:r>
          </a:p>
          <a:p>
            <a:pPr lvl="1" eaLnBrk="1" hangingPunct="1"/>
            <a:r>
              <a:rPr lang="en-US" dirty="0" err="1" smtClean="0"/>
              <a:t>D</a:t>
            </a:r>
            <a:r>
              <a:rPr lang="en-US" baseline="-25000" dirty="0" err="1" smtClean="0"/>
              <a:t>gender</a:t>
            </a:r>
            <a:r>
              <a:rPr lang="en-US" dirty="0" smtClean="0"/>
              <a:t>(F,F)  = 1</a:t>
            </a:r>
          </a:p>
          <a:p>
            <a:pPr lvl="1" eaLnBrk="1" hangingPunct="1"/>
            <a:r>
              <a:rPr lang="en-US" dirty="0" err="1" smtClean="0"/>
              <a:t>D</a:t>
            </a:r>
            <a:r>
              <a:rPr lang="en-US" baseline="-25000" dirty="0" err="1" smtClean="0"/>
              <a:t>gender</a:t>
            </a:r>
            <a:r>
              <a:rPr lang="en-US" dirty="0" smtClean="0"/>
              <a:t>(F,M) </a:t>
            </a:r>
            <a:r>
              <a:rPr lang="en-US" dirty="0" smtClean="0"/>
              <a:t>= </a:t>
            </a:r>
            <a:r>
              <a:rPr lang="en-US" dirty="0" smtClean="0"/>
              <a:t>0</a:t>
            </a:r>
          </a:p>
          <a:p>
            <a:pPr lvl="1" eaLnBrk="1" hangingPunct="1"/>
            <a:r>
              <a:rPr lang="en-US" dirty="0" err="1" smtClean="0"/>
              <a:t>D</a:t>
            </a:r>
            <a:r>
              <a:rPr lang="en-US" baseline="-25000" dirty="0" err="1" smtClean="0"/>
              <a:t>gender</a:t>
            </a:r>
            <a:r>
              <a:rPr lang="en-US" dirty="0" smtClean="0"/>
              <a:t>(M,F) </a:t>
            </a:r>
            <a:r>
              <a:rPr lang="en-US" dirty="0" smtClean="0"/>
              <a:t>= </a:t>
            </a:r>
            <a:r>
              <a:rPr lang="en-US" dirty="0" smtClean="0"/>
              <a:t>0</a:t>
            </a:r>
          </a:p>
          <a:p>
            <a:pPr lvl="1" eaLnBrk="1" hangingPunct="1"/>
            <a:r>
              <a:rPr lang="en-US" dirty="0" err="1" smtClean="0"/>
              <a:t>D</a:t>
            </a:r>
            <a:r>
              <a:rPr lang="en-US" baseline="-25000" dirty="0" err="1" smtClean="0"/>
              <a:t>gender</a:t>
            </a:r>
            <a:r>
              <a:rPr lang="en-US" dirty="0" smtClean="0"/>
              <a:t>(M,M</a:t>
            </a:r>
            <a:r>
              <a:rPr lang="en-US" dirty="0" smtClean="0"/>
              <a:t>)= </a:t>
            </a:r>
            <a:r>
              <a:rPr lang="en-US" dirty="0" smtClean="0"/>
              <a:t>1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0395AFB1-0C97-43D6-AD4A-F34DE389B640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Nearest Neighbor Techniques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Based on Similarity</a:t>
            </a:r>
          </a:p>
          <a:p>
            <a:pPr lvl="1" eaLnBrk="1" hangingPunct="1"/>
            <a:r>
              <a:rPr lang="en-US" sz="2400" smtClean="0"/>
              <a:t>Memory-based reasoning</a:t>
            </a:r>
          </a:p>
          <a:p>
            <a:pPr lvl="2" eaLnBrk="1" hangingPunct="1"/>
            <a:r>
              <a:rPr lang="en-US" sz="2000" smtClean="0"/>
              <a:t>Based on analogous situations in the past</a:t>
            </a:r>
          </a:p>
          <a:p>
            <a:pPr lvl="1" eaLnBrk="1" hangingPunct="1"/>
            <a:r>
              <a:rPr lang="en-US" sz="2400" smtClean="0"/>
              <a:t>Collaborative filtering</a:t>
            </a:r>
          </a:p>
          <a:p>
            <a:pPr lvl="2" eaLnBrk="1" hangingPunct="1"/>
            <a:r>
              <a:rPr lang="en-US" sz="2000" smtClean="0"/>
              <a:t>Not just familiarities but preferences</a:t>
            </a:r>
          </a:p>
          <a:p>
            <a:pPr eaLnBrk="1" hangingPunct="1"/>
            <a:r>
              <a:rPr lang="en-US" sz="2800" smtClean="0"/>
              <a:t>Two key concepts</a:t>
            </a:r>
          </a:p>
          <a:p>
            <a:pPr lvl="1" eaLnBrk="1" hangingPunct="1"/>
            <a:r>
              <a:rPr lang="en-US" sz="2400" smtClean="0"/>
              <a:t>Similarity (distance function)</a:t>
            </a:r>
          </a:p>
          <a:p>
            <a:pPr lvl="1" eaLnBrk="1" hangingPunct="1"/>
            <a:r>
              <a:rPr lang="en-US" sz="2400" smtClean="0"/>
              <a:t>Combine information from neighbors to infer something about the target (combination function)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0C619400-F107-4B84-BC34-DE5E9AAAD5A0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Overall Analysis	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497888" cy="4419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Combine the distance functions</a:t>
            </a:r>
          </a:p>
          <a:p>
            <a:pPr lvl="1" eaLnBrk="1" hangingPunct="1">
              <a:lnSpc>
                <a:spcPct val="80000"/>
              </a:lnSpc>
              <a:spcAft>
                <a:spcPts val="250"/>
              </a:spcAft>
            </a:pPr>
            <a:r>
              <a:rPr lang="en-US" dirty="0" smtClean="0"/>
              <a:t>Manhattan or summation</a:t>
            </a:r>
          </a:p>
          <a:p>
            <a:pPr lvl="2" eaLnBrk="1" hangingPunct="1">
              <a:lnSpc>
                <a:spcPct val="80000"/>
              </a:lnSpc>
              <a:spcAft>
                <a:spcPts val="250"/>
              </a:spcAft>
            </a:pPr>
            <a:r>
              <a:rPr lang="en-US" sz="1600" dirty="0" err="1" smtClean="0"/>
              <a:t>d</a:t>
            </a:r>
            <a:r>
              <a:rPr lang="en-US" sz="1600" baseline="-25000" dirty="0" err="1" smtClean="0"/>
              <a:t>sum</a:t>
            </a:r>
            <a:r>
              <a:rPr lang="en-US" sz="1600" dirty="0" smtClean="0"/>
              <a:t>(A,B) = </a:t>
            </a:r>
            <a:r>
              <a:rPr lang="en-US" sz="1600" dirty="0" err="1" smtClean="0"/>
              <a:t>d</a:t>
            </a:r>
            <a:r>
              <a:rPr lang="en-US" sz="1600" baseline="-25000" dirty="0" err="1" smtClean="0"/>
              <a:t>gender</a:t>
            </a:r>
            <a:r>
              <a:rPr lang="en-US" sz="1600" dirty="0" smtClean="0"/>
              <a:t>(A,B) + </a:t>
            </a:r>
            <a:r>
              <a:rPr lang="en-US" sz="1600" dirty="0" err="1" smtClean="0"/>
              <a:t>d</a:t>
            </a:r>
            <a:r>
              <a:rPr lang="en-US" sz="1600" baseline="-25000" dirty="0" err="1" smtClean="0"/>
              <a:t>age</a:t>
            </a:r>
            <a:r>
              <a:rPr lang="en-US" sz="1600" dirty="0" smtClean="0"/>
              <a:t>(A,B) + </a:t>
            </a:r>
            <a:r>
              <a:rPr lang="en-US" sz="1600" dirty="0" err="1" smtClean="0"/>
              <a:t>d</a:t>
            </a:r>
            <a:r>
              <a:rPr lang="en-US" sz="1600" baseline="-25000" dirty="0" err="1" smtClean="0"/>
              <a:t>salary</a:t>
            </a:r>
            <a:r>
              <a:rPr lang="en-US" sz="1600" dirty="0" smtClean="0"/>
              <a:t>(A,B</a:t>
            </a:r>
            <a:r>
              <a:rPr lang="en-US" sz="1600" dirty="0" smtClean="0"/>
              <a:t>)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  <a:spcAft>
                <a:spcPts val="250"/>
              </a:spcAft>
            </a:pPr>
            <a:r>
              <a:rPr lang="en-US" dirty="0" smtClean="0"/>
              <a:t>Normalized summation</a:t>
            </a:r>
          </a:p>
          <a:p>
            <a:pPr lvl="2" eaLnBrk="1" hangingPunct="1">
              <a:lnSpc>
                <a:spcPct val="80000"/>
              </a:lnSpc>
              <a:spcAft>
                <a:spcPts val="250"/>
              </a:spcAft>
            </a:pPr>
            <a:r>
              <a:rPr lang="en-US" sz="1600" dirty="0" err="1" smtClean="0"/>
              <a:t>d</a:t>
            </a:r>
            <a:r>
              <a:rPr lang="en-US" sz="1600" baseline="-25000" dirty="0" err="1" smtClean="0"/>
              <a:t>norm</a:t>
            </a:r>
            <a:r>
              <a:rPr lang="en-US" sz="1600" dirty="0" smtClean="0"/>
              <a:t>(A,B) = </a:t>
            </a:r>
            <a:r>
              <a:rPr lang="en-US" sz="1600" dirty="0" err="1" smtClean="0"/>
              <a:t>d</a:t>
            </a:r>
            <a:r>
              <a:rPr lang="en-US" sz="1600" baseline="-25000" dirty="0" err="1" smtClean="0"/>
              <a:t>sum</a:t>
            </a:r>
            <a:r>
              <a:rPr lang="en-US" sz="1600" dirty="0" smtClean="0"/>
              <a:t>(A,B) /max(</a:t>
            </a:r>
            <a:r>
              <a:rPr lang="en-US" sz="1600" dirty="0" err="1" smtClean="0"/>
              <a:t>d</a:t>
            </a:r>
            <a:r>
              <a:rPr lang="en-US" sz="1600" baseline="-25000" dirty="0" err="1" smtClean="0"/>
              <a:t>sum</a:t>
            </a:r>
            <a:r>
              <a:rPr lang="en-US" sz="1600" dirty="0" smtClean="0"/>
              <a:t>)</a:t>
            </a:r>
          </a:p>
          <a:p>
            <a:pPr lvl="1" eaLnBrk="1" hangingPunct="1">
              <a:lnSpc>
                <a:spcPct val="80000"/>
              </a:lnSpc>
              <a:spcAft>
                <a:spcPts val="250"/>
              </a:spcAft>
            </a:pPr>
            <a:r>
              <a:rPr lang="en-US" dirty="0" smtClean="0"/>
              <a:t>Euclidean distance</a:t>
            </a:r>
          </a:p>
          <a:p>
            <a:pPr lvl="2" eaLnBrk="1" hangingPunct="1">
              <a:lnSpc>
                <a:spcPct val="80000"/>
              </a:lnSpc>
              <a:spcAft>
                <a:spcPts val="250"/>
              </a:spcAft>
            </a:pPr>
            <a:r>
              <a:rPr lang="en-US" sz="1600" dirty="0" err="1" smtClean="0"/>
              <a:t>d</a:t>
            </a:r>
            <a:r>
              <a:rPr lang="en-US" sz="1600" baseline="-25000" dirty="0" err="1" smtClean="0"/>
              <a:t>Eucllid</a:t>
            </a:r>
            <a:r>
              <a:rPr lang="en-US" sz="1600" dirty="0" smtClean="0"/>
              <a:t>(A,B) = </a:t>
            </a:r>
            <a:r>
              <a:rPr lang="en-US" sz="1600" dirty="0" err="1" smtClean="0"/>
              <a:t>sqrt</a:t>
            </a:r>
            <a:r>
              <a:rPr lang="en-US" sz="1600" dirty="0" smtClean="0"/>
              <a:t>(</a:t>
            </a:r>
            <a:r>
              <a:rPr lang="en-US" sz="1600" dirty="0" err="1" smtClean="0"/>
              <a:t>d</a:t>
            </a:r>
            <a:r>
              <a:rPr lang="en-US" sz="1600" baseline="-25000" dirty="0" err="1" smtClean="0"/>
              <a:t>gender</a:t>
            </a:r>
            <a:r>
              <a:rPr lang="en-US" sz="1600" dirty="0" smtClean="0"/>
              <a:t>(A,B)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+ </a:t>
            </a:r>
            <a:r>
              <a:rPr lang="en-US" sz="1600" dirty="0" err="1" smtClean="0"/>
              <a:t>d</a:t>
            </a:r>
            <a:r>
              <a:rPr lang="en-US" sz="1600" baseline="-25000" dirty="0" err="1" smtClean="0"/>
              <a:t>age</a:t>
            </a:r>
            <a:r>
              <a:rPr lang="en-US" sz="1600" dirty="0" smtClean="0"/>
              <a:t>(A,B) 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+ </a:t>
            </a:r>
            <a:r>
              <a:rPr lang="en-US" sz="1600" dirty="0" err="1" smtClean="0"/>
              <a:t>d</a:t>
            </a:r>
            <a:r>
              <a:rPr lang="en-US" sz="1600" baseline="-25000" dirty="0" err="1" smtClean="0"/>
              <a:t>salary</a:t>
            </a:r>
            <a:r>
              <a:rPr lang="en-US" sz="1600" dirty="0" smtClean="0"/>
              <a:t>(A,B)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)</a:t>
            </a:r>
          </a:p>
          <a:p>
            <a:pPr marL="603504" lvl="2" indent="0" eaLnBrk="1" hangingPunct="1">
              <a:lnSpc>
                <a:spcPct val="80000"/>
              </a:lnSpc>
              <a:spcAft>
                <a:spcPts val="250"/>
              </a:spcAft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Table 8.9 illustrates using these functions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New rec—table 8.10 &amp; table 8.11 shows nearest neighbors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Note—2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nearest neighbor using summation is farthest using Euclidian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Euclidian tends to favor fields where neighbors are relatively close—thus punishes record 3 because genders are different</a:t>
            </a:r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C75D694B-09BA-4EF3-8362-97459E788888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Distance Functions for Other Data Types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69288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Use higher order digits of zip code for geographic applications</a:t>
            </a:r>
          </a:p>
          <a:p>
            <a:pPr eaLnBrk="1" hangingPunct="1"/>
            <a:r>
              <a:rPr lang="en-US" dirty="0" smtClean="0"/>
              <a:t>However, use latitude and longitude if  geography if really important</a:t>
            </a:r>
          </a:p>
          <a:p>
            <a:pPr eaLnBrk="1" hangingPunct="1"/>
            <a:r>
              <a:rPr lang="en-US" dirty="0" smtClean="0"/>
              <a:t>Many times geography is not important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E93C7EB-0ACD-4906-B23E-A62EC4477C1B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Combing Function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Ask the neighbors--democracy</a:t>
            </a:r>
          </a:p>
          <a:p>
            <a:pPr lvl="1" eaLnBrk="1" hangingPunct="1"/>
            <a:r>
              <a:rPr lang="en-US" dirty="0" smtClean="0"/>
              <a:t>Classification, members of the class casts vote for its class</a:t>
            </a:r>
          </a:p>
          <a:p>
            <a:pPr eaLnBrk="1" hangingPunct="1"/>
            <a:r>
              <a:rPr lang="en-US" dirty="0" smtClean="0"/>
              <a:t>Weighted </a:t>
            </a:r>
            <a:r>
              <a:rPr lang="en-US" dirty="0" smtClean="0"/>
              <a:t>voting—not all are equal</a:t>
            </a:r>
          </a:p>
          <a:p>
            <a:pPr lvl="1" eaLnBrk="1" hangingPunct="1"/>
            <a:r>
              <a:rPr lang="en-US" dirty="0" smtClean="0"/>
              <a:t>Weight inversely proportion to distance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33FEBA0-2777-4590-86F3-822DAF8887ED}" type="slidenum">
              <a:rPr lang="en-US" smtClean="0"/>
              <a:pPr eaLnBrk="1" hangingPunct="1"/>
              <a:t>22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Collaborative Filtering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Recommendation from a trusted friend lead to action </a:t>
            </a:r>
            <a:r>
              <a:rPr lang="en-US" sz="2800" dirty="0" smtClean="0"/>
              <a:t>that </a:t>
            </a:r>
            <a:r>
              <a:rPr lang="en-US" sz="2800" dirty="0" smtClean="0"/>
              <a:t>otherwise would not have been taken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Starts with a history of people’s preferences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Distance function based on overlap of preferences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Votes are weighted by distances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Also referred to as “social information filtering”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69B1DF36-4E2A-4BC4-8F14-55B310DD3100}" type="slidenum">
              <a:rPr lang="en-US" smtClean="0"/>
              <a:pPr eaLnBrk="1" hangingPunct="1"/>
              <a:t>23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Collaborative Filtering (cont)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An attempt to automate “word-of-mouth”</a:t>
            </a:r>
          </a:p>
          <a:p>
            <a:pPr eaLnBrk="1" hangingPunct="1"/>
            <a:r>
              <a:rPr lang="en-US" sz="2800" dirty="0" smtClean="0"/>
              <a:t>Who liked it is important</a:t>
            </a:r>
          </a:p>
          <a:p>
            <a:pPr eaLnBrk="1" hangingPunct="1"/>
            <a:r>
              <a:rPr lang="en-US" sz="2800" dirty="0" smtClean="0"/>
              <a:t>Challenge of building profiles</a:t>
            </a:r>
          </a:p>
          <a:p>
            <a:pPr lvl="1" eaLnBrk="1" hangingPunct="1"/>
            <a:r>
              <a:rPr lang="en-US" sz="2400" dirty="0" smtClean="0"/>
              <a:t>Often far more items to be rated than any one person is likely to have experienced or willing to rate</a:t>
            </a:r>
          </a:p>
          <a:p>
            <a:pPr lvl="2" eaLnBrk="1" hangingPunct="1"/>
            <a:r>
              <a:rPr lang="en-US" sz="2000" dirty="0" smtClean="0"/>
              <a:t>Maybe have persons rank list of top 20 items</a:t>
            </a:r>
          </a:p>
          <a:p>
            <a:pPr eaLnBrk="1" hangingPunct="1"/>
            <a:r>
              <a:rPr lang="en-US" sz="2800" dirty="0" smtClean="0"/>
              <a:t>See Figure </a:t>
            </a:r>
            <a:r>
              <a:rPr lang="en-US" sz="2800" dirty="0" smtClean="0"/>
              <a:t>8.7 </a:t>
            </a:r>
            <a:r>
              <a:rPr lang="en-US" sz="2000" dirty="0" smtClean="0"/>
              <a:t>(Barry and </a:t>
            </a:r>
            <a:r>
              <a:rPr lang="en-US" sz="2000" dirty="0" err="1" smtClean="0"/>
              <a:t>Linoff</a:t>
            </a:r>
            <a:r>
              <a:rPr lang="en-US" sz="2000" dirty="0" smtClean="0"/>
              <a:t>) </a:t>
            </a:r>
            <a:r>
              <a:rPr lang="en-US" sz="2800" dirty="0" smtClean="0"/>
              <a:t>for prediction example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6E3FBA6-45C8-4DD6-B63C-532141BCCD80}" type="slidenum">
              <a:rPr lang="en-US" smtClean="0"/>
              <a:pPr eaLnBrk="1" hangingPunct="1"/>
              <a:t>24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Lessons Learned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Power DM technique that can be used to solve a wide variety of DM problems</a:t>
            </a:r>
          </a:p>
          <a:p>
            <a:pPr lvl="1" eaLnBrk="1" hangingPunct="1"/>
            <a:r>
              <a:rPr lang="en-US" sz="2400" smtClean="0"/>
              <a:t>Selecting the right training set is critical</a:t>
            </a:r>
          </a:p>
          <a:p>
            <a:pPr lvl="1" eaLnBrk="1" hangingPunct="1"/>
            <a:r>
              <a:rPr lang="en-US" sz="2400" smtClean="0"/>
              <a:t>Nearest neighbor technique</a:t>
            </a:r>
          </a:p>
          <a:p>
            <a:pPr lvl="2" eaLnBrk="1" hangingPunct="1"/>
            <a:r>
              <a:rPr lang="en-US" sz="2000" smtClean="0"/>
              <a:t>Distance function</a:t>
            </a:r>
          </a:p>
          <a:p>
            <a:pPr lvl="2" eaLnBrk="1" hangingPunct="1"/>
            <a:r>
              <a:rPr lang="en-US" sz="2000" smtClean="0"/>
              <a:t>Combining function</a:t>
            </a:r>
          </a:p>
          <a:p>
            <a:pPr lvl="3" eaLnBrk="1" hangingPunct="1"/>
            <a:r>
              <a:rPr lang="en-US" sz="1800" smtClean="0"/>
              <a:t>A large difference in any one field may be enough to make two records far apart using the Euclidian method</a:t>
            </a:r>
          </a:p>
          <a:p>
            <a:pPr lvl="2" eaLnBrk="1" hangingPunct="1"/>
            <a:r>
              <a:rPr lang="en-US" sz="2000" smtClean="0"/>
              <a:t>How many neighbors to use—try two, three, four 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390474B-0BF5-49F0-A104-04F7FC41DCBB}" type="slidenum">
              <a:rPr lang="en-US" smtClean="0"/>
              <a:pPr eaLnBrk="1" hangingPunct="1"/>
              <a:t>25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Memory-based reasoning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uses</a:t>
            </a:r>
          </a:p>
          <a:p>
            <a:pPr lvl="1" eaLnBrk="1" hangingPunct="1"/>
            <a:r>
              <a:rPr lang="en-US" smtClean="0"/>
              <a:t>Fraud detection</a:t>
            </a:r>
          </a:p>
          <a:p>
            <a:pPr lvl="1" eaLnBrk="1" hangingPunct="1"/>
            <a:r>
              <a:rPr lang="en-US" smtClean="0"/>
              <a:t>Customer response prediction</a:t>
            </a:r>
          </a:p>
          <a:p>
            <a:pPr lvl="1" eaLnBrk="1" hangingPunct="1"/>
            <a:r>
              <a:rPr lang="en-US" smtClean="0"/>
              <a:t>Medical treatments</a:t>
            </a:r>
          </a:p>
          <a:p>
            <a:pPr lvl="1" eaLnBrk="1" hangingPunct="1"/>
            <a:r>
              <a:rPr lang="en-US" smtClean="0"/>
              <a:t>Classifying responses (free-text)</a:t>
            </a:r>
          </a:p>
          <a:p>
            <a:pPr eaLnBrk="1" hangingPunct="1"/>
            <a:r>
              <a:rPr lang="en-US" smtClean="0"/>
              <a:t>Strength is using data “as is”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CA09C7A7-EEF2-4ED1-AC96-82BF437D6E29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Memory-based Reasoning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Two key concepts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Similarity (distance function)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Combine information from neighbors to infer something about the target (combination function)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Strengths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Ability to use data “as is”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Includes complex data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Ability to adapt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Strengths come at a cost—computer resource hog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BD31328-74C0-4CF9-BB51-7971BAFB2E72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908024"/>
              </p:ext>
            </p:extLst>
          </p:nvPr>
        </p:nvGraphicFramePr>
        <p:xfrm>
          <a:off x="2700338" y="2895600"/>
          <a:ext cx="3482975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4" imgW="5971429" imgH="4409524" progId="MSPhotoEd.3">
                  <p:embed/>
                </p:oleObj>
              </mc:Choice>
              <mc:Fallback>
                <p:oleObj r:id="rId4" imgW="5971429" imgH="440952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895600"/>
                        <a:ext cx="3482975" cy="257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36839" y="1273175"/>
            <a:ext cx="8077200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en-US" kern="0" dirty="0">
                <a:latin typeface="+mn-lt"/>
                <a:cs typeface="+mn-cs"/>
              </a:rPr>
              <a:t>This scatter plot of Na/K against Age shows the records in the training set that patients 1, 2, and 3 are most similar to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en-US" kern="0" dirty="0">
                <a:latin typeface="+mn-lt"/>
                <a:cs typeface="+mn-cs"/>
              </a:rPr>
              <a:t>A “drug” overlay is shown where Light points = drug Y, Medium points = drug A or X, and Dark points = drug B or C</a:t>
            </a:r>
          </a:p>
          <a:p>
            <a:pPr lvl="1" eaLnBrk="0" hangingPunct="0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en-US" kern="0" dirty="0">
              <a:latin typeface="+mn-lt"/>
              <a:cs typeface="+mn-cs"/>
            </a:endParaRPr>
          </a:p>
        </p:txBody>
      </p:sp>
      <p:sp>
        <p:nvSpPr>
          <p:cNvPr id="1029" name="Line 23"/>
          <p:cNvSpPr>
            <a:spLocks noChangeAspect="1" noChangeShapeType="1"/>
          </p:cNvSpPr>
          <p:nvPr/>
        </p:nvSpPr>
        <p:spPr bwMode="auto">
          <a:xfrm flipV="1">
            <a:off x="3157538" y="3722688"/>
            <a:ext cx="1060450" cy="1893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Line 24"/>
          <p:cNvSpPr>
            <a:spLocks noChangeAspect="1" noChangeShapeType="1"/>
          </p:cNvSpPr>
          <p:nvPr/>
        </p:nvSpPr>
        <p:spPr bwMode="auto">
          <a:xfrm flipH="1" flipV="1">
            <a:off x="3309938" y="4783138"/>
            <a:ext cx="528637" cy="8334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25"/>
          <p:cNvSpPr>
            <a:spLocks noChangeAspect="1" noChangeShapeType="1"/>
          </p:cNvSpPr>
          <p:nvPr/>
        </p:nvSpPr>
        <p:spPr bwMode="auto">
          <a:xfrm flipH="1" flipV="1">
            <a:off x="4672013" y="4706938"/>
            <a:ext cx="150812" cy="909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Text Box 26"/>
          <p:cNvSpPr txBox="1">
            <a:spLocks noChangeAspect="1" noChangeArrowheads="1"/>
          </p:cNvSpPr>
          <p:nvPr/>
        </p:nvSpPr>
        <p:spPr bwMode="auto">
          <a:xfrm>
            <a:off x="2779713" y="5646738"/>
            <a:ext cx="1058862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1200" b="1"/>
              <a:t>Patient 1</a:t>
            </a:r>
            <a:endParaRPr lang="en-US"/>
          </a:p>
        </p:txBody>
      </p:sp>
      <p:sp>
        <p:nvSpPr>
          <p:cNvPr id="1033" name="Text Box 27"/>
          <p:cNvSpPr txBox="1">
            <a:spLocks noChangeAspect="1" noChangeArrowheads="1"/>
          </p:cNvSpPr>
          <p:nvPr/>
        </p:nvSpPr>
        <p:spPr bwMode="auto">
          <a:xfrm>
            <a:off x="3611563" y="5646738"/>
            <a:ext cx="1060450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200" b="1"/>
              <a:t>Patient 2</a:t>
            </a:r>
            <a:endParaRPr lang="en-US"/>
          </a:p>
        </p:txBody>
      </p:sp>
      <p:sp>
        <p:nvSpPr>
          <p:cNvPr id="1034" name="Text Box 28"/>
          <p:cNvSpPr txBox="1">
            <a:spLocks noChangeAspect="1" noChangeArrowheads="1"/>
          </p:cNvSpPr>
          <p:nvPr/>
        </p:nvSpPr>
        <p:spPr bwMode="auto">
          <a:xfrm>
            <a:off x="4521200" y="5646738"/>
            <a:ext cx="1058863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200" b="1"/>
              <a:t>Patient 3</a:t>
            </a:r>
            <a:endParaRPr lang="en-US"/>
          </a:p>
        </p:txBody>
      </p:sp>
      <p:sp>
        <p:nvSpPr>
          <p:cNvPr id="1035" name="Oval 20"/>
          <p:cNvSpPr>
            <a:spLocks noChangeAspect="1" noChangeArrowheads="1"/>
          </p:cNvSpPr>
          <p:nvPr/>
        </p:nvSpPr>
        <p:spPr bwMode="auto">
          <a:xfrm>
            <a:off x="3081338" y="4556125"/>
            <a:ext cx="303212" cy="303213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Oval 21"/>
          <p:cNvSpPr>
            <a:spLocks noChangeAspect="1" noChangeArrowheads="1"/>
          </p:cNvSpPr>
          <p:nvPr/>
        </p:nvSpPr>
        <p:spPr bwMode="auto">
          <a:xfrm>
            <a:off x="4141788" y="3495675"/>
            <a:ext cx="303212" cy="303213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" name="Oval 22"/>
          <p:cNvSpPr>
            <a:spLocks noChangeAspect="1" noChangeArrowheads="1"/>
          </p:cNvSpPr>
          <p:nvPr/>
        </p:nvSpPr>
        <p:spPr bwMode="auto">
          <a:xfrm>
            <a:off x="4521200" y="4479925"/>
            <a:ext cx="227013" cy="227013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" name="Slide Number Placeholder 1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0A9894A3-A776-4461-BDBD-579CCC98A588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17" name="TextBox 16"/>
          <p:cNvSpPr txBox="1"/>
          <p:nvPr/>
        </p:nvSpPr>
        <p:spPr>
          <a:xfrm>
            <a:off x="273341" y="6088703"/>
            <a:ext cx="2362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</a:t>
            </a:r>
            <a:r>
              <a:rPr lang="en-US" sz="1600" smtClean="0"/>
              <a:t>(cont)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408113"/>
            <a:ext cx="7772400" cy="2935287"/>
          </a:xfrm>
        </p:spPr>
        <p:txBody>
          <a:bodyPr/>
          <a:lstStyle/>
          <a:p>
            <a:pPr lvl="1"/>
            <a:r>
              <a:rPr lang="en-US" sz="1800" dirty="0" smtClean="0"/>
              <a:t>Which drug should Patient 1 be prescribed?</a:t>
            </a:r>
          </a:p>
          <a:p>
            <a:pPr lvl="1"/>
            <a:r>
              <a:rPr lang="en-US" sz="1800" dirty="0" smtClean="0"/>
              <a:t>Since Patient 1’s profile places them in the scatter plot near patients prescribed drug Y, we classify Patient 1 as drug Y</a:t>
            </a:r>
          </a:p>
          <a:p>
            <a:pPr lvl="1"/>
            <a:r>
              <a:rPr lang="en-US" sz="1800" dirty="0" smtClean="0"/>
              <a:t>All points near Patient 1 are prescribed drug Y, making this a straightforward classification</a:t>
            </a:r>
          </a:p>
          <a:p>
            <a:r>
              <a:rPr lang="en-US" sz="2000" dirty="0" smtClean="0">
                <a:solidFill>
                  <a:schemeClr val="hlink"/>
                </a:solidFill>
              </a:rPr>
              <a:t>Example: Patient 2</a:t>
            </a:r>
          </a:p>
          <a:p>
            <a:pPr lvl="1"/>
            <a:r>
              <a:rPr lang="en-US" sz="1800" dirty="0" smtClean="0"/>
              <a:t>Next we classify a new patient who is 17-years-old with a Na/K ratio = 12.5. A close-up shows the neighborhood of training points in close proximity to Patient 2</a:t>
            </a:r>
          </a:p>
          <a:p>
            <a:pPr lvl="1"/>
            <a:endParaRPr lang="en-US" sz="1800" dirty="0" smtClean="0"/>
          </a:p>
          <a:p>
            <a:endParaRPr lang="en-US" sz="1800" dirty="0" smtClean="0"/>
          </a:p>
        </p:txBody>
      </p:sp>
      <p:grpSp>
        <p:nvGrpSpPr>
          <p:cNvPr id="8196" name="Group 38"/>
          <p:cNvGrpSpPr>
            <a:grpSpLocks noChangeAspect="1"/>
          </p:cNvGrpSpPr>
          <p:nvPr/>
        </p:nvGrpSpPr>
        <p:grpSpPr bwMode="auto">
          <a:xfrm>
            <a:off x="3505200" y="4343400"/>
            <a:ext cx="1849438" cy="1676400"/>
            <a:chOff x="3552" y="2880"/>
            <a:chExt cx="1512" cy="1368"/>
          </a:xfrm>
        </p:grpSpPr>
        <p:sp>
          <p:nvSpPr>
            <p:cNvPr id="8199" name="Oval 29"/>
            <p:cNvSpPr>
              <a:spLocks noChangeAspect="1" noChangeArrowheads="1"/>
            </p:cNvSpPr>
            <p:nvPr/>
          </p:nvSpPr>
          <p:spPr bwMode="auto">
            <a:xfrm>
              <a:off x="3552" y="2880"/>
              <a:ext cx="1512" cy="136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0" name="Oval 30" descr="Small grid"/>
            <p:cNvSpPr>
              <a:spLocks noChangeAspect="1" noChangeArrowheads="1"/>
            </p:cNvSpPr>
            <p:nvPr/>
          </p:nvSpPr>
          <p:spPr bwMode="auto">
            <a:xfrm>
              <a:off x="4272" y="3592"/>
              <a:ext cx="72" cy="72"/>
            </a:xfrm>
            <a:prstGeom prst="ellipse">
              <a:avLst/>
            </a:prstGeom>
            <a:pattFill prst="smGrid">
              <a:fgClr>
                <a:srgbClr val="DDDDDD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Oval 31"/>
            <p:cNvSpPr>
              <a:spLocks noChangeAspect="1" noChangeArrowheads="1"/>
            </p:cNvSpPr>
            <p:nvPr/>
          </p:nvSpPr>
          <p:spPr bwMode="auto">
            <a:xfrm>
              <a:off x="4848" y="3168"/>
              <a:ext cx="72" cy="72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Oval 32"/>
            <p:cNvSpPr>
              <a:spLocks noChangeAspect="1" noChangeArrowheads="1"/>
            </p:cNvSpPr>
            <p:nvPr/>
          </p:nvSpPr>
          <p:spPr bwMode="auto">
            <a:xfrm>
              <a:off x="4272" y="4005"/>
              <a:ext cx="72" cy="72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Oval 33"/>
            <p:cNvSpPr>
              <a:spLocks noChangeAspect="1" noChangeArrowheads="1"/>
            </p:cNvSpPr>
            <p:nvPr/>
          </p:nvSpPr>
          <p:spPr bwMode="auto">
            <a:xfrm>
              <a:off x="4128" y="3702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Text Box 34"/>
            <p:cNvSpPr txBox="1">
              <a:spLocks noChangeAspect="1" noChangeArrowheads="1"/>
            </p:cNvSpPr>
            <p:nvPr/>
          </p:nvSpPr>
          <p:spPr bwMode="auto">
            <a:xfrm>
              <a:off x="3913" y="3702"/>
              <a:ext cx="258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000" b="1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05" name="Text Box 35"/>
            <p:cNvSpPr txBox="1">
              <a:spLocks noChangeAspect="1" noChangeArrowheads="1"/>
            </p:cNvSpPr>
            <p:nvPr/>
          </p:nvSpPr>
          <p:spPr bwMode="auto">
            <a:xfrm>
              <a:off x="4312" y="3529"/>
              <a:ext cx="690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000" b="1">
                  <a:solidFill>
                    <a:srgbClr val="000000"/>
                  </a:solidFill>
                </a:rPr>
                <a:t>Patient2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06" name="Text Box 36"/>
            <p:cNvSpPr txBox="1">
              <a:spLocks noChangeAspect="1" noChangeArrowheads="1"/>
            </p:cNvSpPr>
            <p:nvPr/>
          </p:nvSpPr>
          <p:spPr bwMode="auto">
            <a:xfrm>
              <a:off x="4751" y="3311"/>
              <a:ext cx="2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07" name="Text Box 37"/>
            <p:cNvSpPr txBox="1">
              <a:spLocks noChangeAspect="1" noChangeArrowheads="1"/>
            </p:cNvSpPr>
            <p:nvPr/>
          </p:nvSpPr>
          <p:spPr bwMode="auto">
            <a:xfrm>
              <a:off x="4418" y="4005"/>
              <a:ext cx="258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000" b="1">
                  <a:solidFill>
                    <a:srgbClr val="000000"/>
                  </a:solidFill>
                </a:rPr>
                <a:t>B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8197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7294E7A1-CC85-4381-B585-6671D8C03985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16" name="TextBox 15"/>
          <p:cNvSpPr txBox="1"/>
          <p:nvPr/>
        </p:nvSpPr>
        <p:spPr>
          <a:xfrm>
            <a:off x="304800" y="6096000"/>
            <a:ext cx="2362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</a:t>
            </a:r>
            <a:r>
              <a:rPr lang="en-US" sz="1600" smtClean="0"/>
              <a:t>(cont)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7924800" cy="2819400"/>
          </a:xfrm>
        </p:spPr>
        <p:txBody>
          <a:bodyPr/>
          <a:lstStyle/>
          <a:p>
            <a:pPr lvl="1"/>
            <a:r>
              <a:rPr lang="en-US" sz="1800" dirty="0" smtClean="0"/>
              <a:t>However, with </a:t>
            </a:r>
            <a:r>
              <a:rPr lang="en-US" sz="1800" i="1" dirty="0" smtClean="0"/>
              <a:t>k</a:t>
            </a:r>
            <a:r>
              <a:rPr lang="en-US" sz="1800" dirty="0" smtClean="0"/>
              <a:t> = 3, voting determines that two of the three closet points to Patient 2 are Medium</a:t>
            </a:r>
          </a:p>
          <a:p>
            <a:pPr lvl="1"/>
            <a:r>
              <a:rPr lang="en-US" sz="1800" dirty="0" smtClean="0"/>
              <a:t>Therefore, Patient 2 is classified as drug A or X</a:t>
            </a:r>
          </a:p>
          <a:p>
            <a:pPr lvl="1"/>
            <a:r>
              <a:rPr lang="en-US" sz="1800" dirty="0" smtClean="0"/>
              <a:t>Note that the classification of Patient 2 differed based on the value chosen for </a:t>
            </a:r>
            <a:r>
              <a:rPr lang="en-US" sz="1800" i="1" dirty="0" smtClean="0"/>
              <a:t>k</a:t>
            </a:r>
          </a:p>
          <a:p>
            <a:r>
              <a:rPr lang="en-US" sz="2000" dirty="0" smtClean="0">
                <a:solidFill>
                  <a:schemeClr val="hlink"/>
                </a:solidFill>
              </a:rPr>
              <a:t>Example: Patient 3</a:t>
            </a:r>
          </a:p>
          <a:p>
            <a:pPr lvl="1"/>
            <a:r>
              <a:rPr lang="en-US" sz="1800" dirty="0" smtClean="0"/>
              <a:t>Patient 3 is 47-years-old and has a Na/K ratio of 13.5. A close-up shows Patient 3 in the center, with the closest 3 training data points</a:t>
            </a:r>
          </a:p>
          <a:p>
            <a:pPr lvl="1"/>
            <a:endParaRPr lang="en-US" sz="2000" dirty="0" smtClean="0"/>
          </a:p>
          <a:p>
            <a:pPr lvl="1">
              <a:buFont typeface="Wingdings" pitchFamily="2" charset="2"/>
              <a:buNone/>
            </a:pPr>
            <a:endParaRPr lang="en-US" dirty="0" smtClean="0"/>
          </a:p>
          <a:p>
            <a:pPr lvl="1">
              <a:buFont typeface="Wingdings" pitchFamily="2" charset="2"/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9220" name="Group 12"/>
          <p:cNvGrpSpPr>
            <a:grpSpLocks noChangeAspect="1"/>
          </p:cNvGrpSpPr>
          <p:nvPr/>
        </p:nvGrpSpPr>
        <p:grpSpPr bwMode="auto">
          <a:xfrm>
            <a:off x="3783013" y="4419600"/>
            <a:ext cx="1600200" cy="1446212"/>
            <a:chOff x="3240" y="8616"/>
            <a:chExt cx="3780" cy="3420"/>
          </a:xfrm>
        </p:grpSpPr>
        <p:sp>
          <p:nvSpPr>
            <p:cNvPr id="9224" name="Oval 13"/>
            <p:cNvSpPr>
              <a:spLocks noChangeAspect="1" noChangeArrowheads="1"/>
            </p:cNvSpPr>
            <p:nvPr/>
          </p:nvSpPr>
          <p:spPr bwMode="auto">
            <a:xfrm>
              <a:off x="3240" y="8616"/>
              <a:ext cx="3780" cy="34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Oval 14" descr="Small grid"/>
            <p:cNvSpPr>
              <a:spLocks noChangeAspect="1" noChangeArrowheads="1"/>
            </p:cNvSpPr>
            <p:nvPr/>
          </p:nvSpPr>
          <p:spPr bwMode="auto">
            <a:xfrm>
              <a:off x="5040" y="10320"/>
              <a:ext cx="180" cy="180"/>
            </a:xfrm>
            <a:prstGeom prst="ellipse">
              <a:avLst/>
            </a:prstGeom>
            <a:pattFill prst="smGrid">
              <a:fgClr>
                <a:srgbClr val="DDDDDD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Oval 15"/>
            <p:cNvSpPr>
              <a:spLocks noChangeAspect="1" noChangeArrowheads="1"/>
            </p:cNvSpPr>
            <p:nvPr/>
          </p:nvSpPr>
          <p:spPr bwMode="auto">
            <a:xfrm>
              <a:off x="5760" y="9131"/>
              <a:ext cx="180" cy="180"/>
            </a:xfrm>
            <a:prstGeom prst="ellipse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Oval 16"/>
            <p:cNvSpPr>
              <a:spLocks noChangeAspect="1" noChangeArrowheads="1"/>
            </p:cNvSpPr>
            <p:nvPr/>
          </p:nvSpPr>
          <p:spPr bwMode="auto">
            <a:xfrm>
              <a:off x="6660" y="10752"/>
              <a:ext cx="180" cy="180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Oval 17"/>
            <p:cNvSpPr>
              <a:spLocks noChangeAspect="1" noChangeArrowheads="1"/>
            </p:cNvSpPr>
            <p:nvPr/>
          </p:nvSpPr>
          <p:spPr bwMode="auto">
            <a:xfrm>
              <a:off x="4680" y="11112"/>
              <a:ext cx="180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1" name="Text Box 35"/>
          <p:cNvSpPr txBox="1">
            <a:spLocks noChangeAspect="1" noChangeArrowheads="1"/>
          </p:cNvSpPr>
          <p:nvPr/>
        </p:nvSpPr>
        <p:spPr bwMode="auto">
          <a:xfrm>
            <a:off x="4641850" y="5334000"/>
            <a:ext cx="7318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000" b="1">
                <a:solidFill>
                  <a:srgbClr val="000000"/>
                </a:solidFill>
              </a:rPr>
              <a:t>Patient3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222" name="Slide Number Placeholder 3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7B18101-EDC6-4F36-8FBB-A4F28F0A4212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33" name="TextBox 32"/>
          <p:cNvSpPr txBox="1"/>
          <p:nvPr/>
        </p:nvSpPr>
        <p:spPr>
          <a:xfrm>
            <a:off x="304800" y="6096000"/>
            <a:ext cx="2362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Normalize Values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671361"/>
              </p:ext>
            </p:extLst>
          </p:nvPr>
        </p:nvGraphicFramePr>
        <p:xfrm>
          <a:off x="609600" y="2133600"/>
          <a:ext cx="80010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914400"/>
                <a:gridCol w="2286000"/>
                <a:gridCol w="2438400"/>
                <a:gridCol w="1219200"/>
              </a:tblGrid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Patient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Age</a:t>
                      </a:r>
                      <a:r>
                        <a:rPr lang="en-US" baseline="-25000" dirty="0" err="1" smtClean="0"/>
                        <a:t>mmx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Age</a:t>
                      </a:r>
                      <a:r>
                        <a:rPr lang="en-US" baseline="-25000" dirty="0" err="1" smtClean="0"/>
                        <a:t>norm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Gender</a:t>
                      </a:r>
                      <a:endParaRPr lang="en-US" dirty="0"/>
                    </a:p>
                  </a:txBody>
                  <a:tcPr anchor="ctr"/>
                </a:tc>
              </a:tr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(50-10)/50 = .8</a:t>
                      </a:r>
                      <a:endParaRPr lang="en-US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(50-45)/15 = .33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 anchor="ctr"/>
                </a:tc>
              </a:tr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 smtClean="0"/>
                        <a:t>(50-20)/50 = .6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(20-45)/15= -1.67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 anchor="ctr"/>
                </a:tc>
              </a:tr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 smtClean="0"/>
                        <a:t>(50-10)/50 = .8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(50-45)/15=.33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275" name="TextBox 4"/>
          <p:cNvSpPr txBox="1">
            <a:spLocks noChangeArrowheads="1"/>
          </p:cNvSpPr>
          <p:nvPr/>
        </p:nvSpPr>
        <p:spPr bwMode="auto">
          <a:xfrm>
            <a:off x="2362200" y="1752600"/>
            <a:ext cx="495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Age range 10-60; mean=45; std = 15 </a:t>
            </a:r>
          </a:p>
        </p:txBody>
      </p:sp>
      <p:sp>
        <p:nvSpPr>
          <p:cNvPr id="10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7A499DD-9A97-4785-9179-CFC32EB1DC25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8" name="TextBox 7"/>
          <p:cNvSpPr txBox="1"/>
          <p:nvPr/>
        </p:nvSpPr>
        <p:spPr>
          <a:xfrm>
            <a:off x="304800" y="6096000"/>
            <a:ext cx="2362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Compare Patients </a:t>
            </a:r>
            <a:r>
              <a:rPr lang="en-US" sz="1600" smtClean="0"/>
              <a:t>(un weighted)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Variables – Gender and Age – raw, mmx, norm</a:t>
            </a:r>
          </a:p>
          <a:p>
            <a:r>
              <a:rPr lang="en-US" sz="2400" dirty="0" smtClean="0"/>
              <a:t>Compare A to B</a:t>
            </a:r>
          </a:p>
          <a:p>
            <a:pPr lvl="1"/>
            <a:r>
              <a:rPr lang="en-US" sz="2000" dirty="0" smtClean="0"/>
              <a:t>Raw data:  </a:t>
            </a:r>
            <a:r>
              <a:rPr lang="en-US" sz="2000" dirty="0" err="1" smtClean="0"/>
              <a:t>sqrt</a:t>
            </a:r>
            <a:r>
              <a:rPr lang="en-US" sz="2000" dirty="0" smtClean="0"/>
              <a:t>((50-20)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+0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 = 30</a:t>
            </a:r>
          </a:p>
          <a:p>
            <a:pPr lvl="1"/>
            <a:r>
              <a:rPr lang="en-US" sz="2000" dirty="0" err="1" smtClean="0"/>
              <a:t>Mmx</a:t>
            </a:r>
            <a:r>
              <a:rPr lang="en-US" sz="2000" dirty="0" smtClean="0"/>
              <a:t>:	 </a:t>
            </a:r>
            <a:r>
              <a:rPr lang="en-US" sz="2000" dirty="0" err="1" smtClean="0"/>
              <a:t>sqrt</a:t>
            </a:r>
            <a:r>
              <a:rPr lang="en-US" sz="2000" dirty="0" smtClean="0"/>
              <a:t>((.8-.2)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+0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 = .6</a:t>
            </a:r>
          </a:p>
          <a:p>
            <a:r>
              <a:rPr lang="en-US" sz="2400" dirty="0" smtClean="0"/>
              <a:t>Compare A to C</a:t>
            </a:r>
          </a:p>
          <a:p>
            <a:pPr lvl="1"/>
            <a:r>
              <a:rPr lang="en-US" sz="2000" dirty="0" smtClean="0"/>
              <a:t>Raw data:  </a:t>
            </a:r>
            <a:r>
              <a:rPr lang="en-US" sz="2000" dirty="0" err="1" smtClean="0"/>
              <a:t>sqrt</a:t>
            </a:r>
            <a:r>
              <a:rPr lang="en-US" sz="2000" dirty="0" smtClean="0"/>
              <a:t>((50-50)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+1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 = 1</a:t>
            </a:r>
          </a:p>
          <a:p>
            <a:pPr lvl="1"/>
            <a:r>
              <a:rPr lang="en-US" sz="2000" dirty="0" err="1" smtClean="0"/>
              <a:t>Mmx</a:t>
            </a:r>
            <a:r>
              <a:rPr lang="en-US" sz="2000" dirty="0" smtClean="0"/>
              <a:t>:	 </a:t>
            </a:r>
            <a:r>
              <a:rPr lang="en-US" sz="2000" dirty="0" err="1" smtClean="0"/>
              <a:t>sqrt</a:t>
            </a:r>
            <a:r>
              <a:rPr lang="en-US" sz="2000" dirty="0" smtClean="0"/>
              <a:t>((.8-.8)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+0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 = 1</a:t>
            </a:r>
          </a:p>
          <a:p>
            <a:r>
              <a:rPr lang="en-US" sz="2400" dirty="0" smtClean="0"/>
              <a:t>Note that using raw numbers, A is closer to C (30 versus 1) whereas using min-max, A is closer to B (.6 versus 1)</a:t>
            </a:r>
          </a:p>
          <a:p>
            <a:r>
              <a:rPr lang="en-US" sz="2400" dirty="0" smtClean="0"/>
              <a:t>Try using normalized values </a:t>
            </a:r>
          </a:p>
          <a:p>
            <a:pPr lvl="1">
              <a:buFont typeface="Wingdings" pitchFamily="2" charset="2"/>
              <a:buNone/>
            </a:pPr>
            <a:endParaRPr lang="en-US" sz="2000" dirty="0" smtClean="0"/>
          </a:p>
          <a:p>
            <a:pPr lvl="1">
              <a:buFont typeface="Wingdings" pitchFamily="2" charset="2"/>
              <a:buNone/>
            </a:pP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32A0791C-283A-4EE2-AF84-E510814D955B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6" name="TextBox 5"/>
          <p:cNvSpPr txBox="1"/>
          <p:nvPr/>
        </p:nvSpPr>
        <p:spPr>
          <a:xfrm>
            <a:off x="304800" y="6096000"/>
            <a:ext cx="2362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1"/>
                </a:solidFill>
              </a:rPr>
              <a:t>Adapted from Larose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4081128" cy="212725"/>
          </a:xfrm>
        </p:spPr>
        <p:txBody>
          <a:bodyPr/>
          <a:lstStyle/>
          <a:p>
            <a:r>
              <a:rPr lang="en-US" dirty="0" smtClean="0"/>
              <a:t>Prepared by David Douglas, University of Arkansas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553200"/>
            <a:ext cx="3048000" cy="212725"/>
          </a:xfrm>
        </p:spPr>
        <p:txBody>
          <a:bodyPr/>
          <a:lstStyle/>
          <a:p>
            <a:r>
              <a:rPr lang="en-US" dirty="0" smtClean="0"/>
              <a:t>Hosted by the University of Arkansas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1591</Words>
  <Application>Microsoft Office PowerPoint</Application>
  <PresentationFormat>On-screen Show (4:3)</PresentationFormat>
  <Paragraphs>298</Paragraphs>
  <Slides>25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Aspect</vt:lpstr>
      <vt:lpstr>MSPhotoEd.3</vt:lpstr>
      <vt:lpstr>Data Mining Concepts</vt:lpstr>
      <vt:lpstr>Nearest Neighbor Techniques</vt:lpstr>
      <vt:lpstr>Memory-based reasoning</vt:lpstr>
      <vt:lpstr>Memory-based Reasoning</vt:lpstr>
      <vt:lpstr>Example</vt:lpstr>
      <vt:lpstr>Example (cont)</vt:lpstr>
      <vt:lpstr>Example (cont)</vt:lpstr>
      <vt:lpstr>Normalize Values</vt:lpstr>
      <vt:lpstr>Compare Patients (un weighted)</vt:lpstr>
      <vt:lpstr>Estimate Rents Example (from Barry and Linoff) </vt:lpstr>
      <vt:lpstr>Estimate Rents Example (cont)</vt:lpstr>
      <vt:lpstr>Estimate Rents Example (cont)</vt:lpstr>
      <vt:lpstr>Challenges of MBR</vt:lpstr>
      <vt:lpstr>Performance Issues</vt:lpstr>
      <vt:lpstr>Case Study: Classifying News Stories (Barry and Linoff)</vt:lpstr>
      <vt:lpstr>Metrics</vt:lpstr>
      <vt:lpstr>Evaluation of Case Study</vt:lpstr>
      <vt:lpstr>Building the Distance Function</vt:lpstr>
      <vt:lpstr>Building the Distance Function (cont)</vt:lpstr>
      <vt:lpstr>Overall Analysis </vt:lpstr>
      <vt:lpstr>Distance Functions for Other Data Types</vt:lpstr>
      <vt:lpstr>Combing Function</vt:lpstr>
      <vt:lpstr>Collaborative Filtering</vt:lpstr>
      <vt:lpstr>Collaborative Filtering (cont)</vt:lpstr>
      <vt:lpstr>Lessons Learned</vt:lpstr>
    </vt:vector>
  </TitlesOfParts>
  <Company>New Mexico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Concepts</dc:title>
  <dc:creator>jkreie</dc:creator>
  <cp:lastModifiedBy>David Douglas</cp:lastModifiedBy>
  <cp:revision>100</cp:revision>
  <dcterms:created xsi:type="dcterms:W3CDTF">2010-06-28T16:51:40Z</dcterms:created>
  <dcterms:modified xsi:type="dcterms:W3CDTF">2011-12-09T15:06:51Z</dcterms:modified>
</cp:coreProperties>
</file>