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4" r:id="rId4"/>
    <p:sldId id="273" r:id="rId5"/>
    <p:sldId id="274" r:id="rId6"/>
    <p:sldId id="275" r:id="rId7"/>
    <p:sldId id="276" r:id="rId8"/>
    <p:sldId id="277" r:id="rId9"/>
    <p:sldId id="272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Advanced SQL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Greenhouse Database – Introduction</a:t>
            </a:r>
          </a:p>
          <a:p>
            <a:r>
              <a:rPr lang="en-US" smtClean="0"/>
              <a:t>Saving output in SQL Server Management Studio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Select the Greenhouse database.  </a:t>
            </a:r>
          </a:p>
          <a:p>
            <a:pPr marL="627063" lvl="2" indent="-23813">
              <a:buNone/>
            </a:pPr>
            <a:r>
              <a:rPr lang="en-US" sz="1600" smtClean="0"/>
              <a:t>(Note: The database name might change over time.  Look for MEC_greenhouse or UARK_greenhouse.)</a:t>
            </a: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886200"/>
            <a:ext cx="195492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Greenhouse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Below is the greenhouse data model.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7" name="Picture 6" descr="greenhouse_e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514600"/>
            <a:ext cx="6163578" cy="3505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3352801"/>
            <a:ext cx="1295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accent1">
                    <a:lumMod val="75000"/>
                  </a:schemeClr>
                </a:solidFill>
              </a:rPr>
              <a:t>bay_bed</a:t>
            </a:r>
            <a:endParaRPr lang="en-US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4495800"/>
            <a:ext cx="1219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accent1">
                    <a:lumMod val="75000"/>
                  </a:schemeClr>
                </a:solidFill>
              </a:rPr>
              <a:t>CropPlantingID</a:t>
            </a:r>
            <a:endParaRPr lang="en-US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352800"/>
            <a:ext cx="2209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accent1">
                    <a:lumMod val="75000"/>
                  </a:schemeClr>
                </a:solidFill>
              </a:rPr>
              <a:t>Amend_Code = AmendCode</a:t>
            </a:r>
            <a:endParaRPr lang="en-US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1219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accent1">
                    <a:lumMod val="75000"/>
                  </a:schemeClr>
                </a:solidFill>
              </a:rPr>
              <a:t>CropPlantingID</a:t>
            </a:r>
            <a:endParaRPr lang="en-US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2800" y="5791200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accent1">
                    <a:lumMod val="75000"/>
                  </a:schemeClr>
                </a:solidFill>
              </a:rPr>
              <a:t>Crop</a:t>
            </a:r>
            <a:endParaRPr lang="en-US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4851484"/>
            <a:ext cx="1219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accent1">
                    <a:lumMod val="75000"/>
                  </a:schemeClr>
                </a:solidFill>
              </a:rPr>
              <a:t>CropVarID</a:t>
            </a:r>
            <a:endParaRPr lang="en-US" sz="105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Greenhouse – SSMS Diagram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SQL Server Management Studio – Diagram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2000" smtClean="0"/>
              <a:t>Copy to Clipboard and paste in to a Word file.</a:t>
            </a: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133600"/>
            <a:ext cx="2129048" cy="102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505200"/>
            <a:ext cx="3383810" cy="153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429000"/>
            <a:ext cx="3085714" cy="2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Greenhouse Database - </a:t>
            </a:r>
            <a:br>
              <a:rPr lang="en-US" smtClean="0"/>
            </a:br>
            <a:r>
              <a:rPr lang="en-US" smtClean="0"/>
              <a:t>How many rows in a table?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smtClean="0"/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/* Get a count of the records in each table. */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"tblCrop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tblCrop;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"tblCropVariety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tblCropVariety;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"tblBay_Bed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tblBay_Bed;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"tblCropPlanting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tblCropPlanting;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"tblAmendment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tblAmendment;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"tblCropPlantingAmend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tblCropPlantingAmend;</a:t>
            </a:r>
          </a:p>
          <a:p>
            <a:pPr>
              <a:buNone/>
            </a:pPr>
            <a:endParaRPr lang="en-US" sz="25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select count(*) as "tblCropHarvest Rows"</a:t>
            </a:r>
          </a:p>
          <a:p>
            <a:pPr>
              <a:buNone/>
            </a:pPr>
            <a:r>
              <a:rPr lang="en-US" sz="250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500" smtClean="0">
                <a:latin typeface="Courier New" pitchFamily="49" charset="0"/>
                <a:cs typeface="Courier New" pitchFamily="49" charset="0"/>
              </a:rPr>
              <a:t>tblCropHarvest</a:t>
            </a:r>
            <a:r>
              <a:rPr lang="en-US" sz="25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5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Greenhouse Database -</a:t>
            </a:r>
            <a:br>
              <a:rPr lang="en-US" smtClean="0"/>
            </a:br>
            <a:r>
              <a:rPr lang="en-US" smtClean="0"/>
              <a:t>List contents of small tables.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List contents of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smaller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tables.  Save output to a file. */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81200"/>
            <a:ext cx="38766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Greenhouse Database – </a:t>
            </a:r>
            <a:br>
              <a:rPr lang="en-US" smtClean="0"/>
            </a:br>
            <a:r>
              <a:rPr lang="en-US" smtClean="0"/>
              <a:t>Crops are planted and harvested.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mtClean="0"/>
              <a:t>Area, Zone, Sector, Bay-Bed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838200" y="2286000"/>
            <a:ext cx="64008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1981201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Area = “Greenhouse”</a:t>
            </a: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1219200" y="2590800"/>
            <a:ext cx="2590800" cy="3352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0" name="Rounded Rectangle 9"/>
          <p:cNvSpPr/>
          <p:nvPr/>
        </p:nvSpPr>
        <p:spPr>
          <a:xfrm>
            <a:off x="4191000" y="2590800"/>
            <a:ext cx="2590800" cy="3352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1" name="TextBox 10"/>
          <p:cNvSpPr txBox="1"/>
          <p:nvPr/>
        </p:nvSpPr>
        <p:spPr>
          <a:xfrm>
            <a:off x="1219200" y="2297668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Zone = “North Seed”</a:t>
            </a:r>
            <a:endParaRPr lang="en-US" sz="1400"/>
          </a:p>
        </p:txBody>
      </p:sp>
      <p:sp>
        <p:nvSpPr>
          <p:cNvPr id="12" name="TextBox 11"/>
          <p:cNvSpPr txBox="1"/>
          <p:nvPr/>
        </p:nvSpPr>
        <p:spPr>
          <a:xfrm>
            <a:off x="4191000" y="22860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Zone = “South Seed”</a:t>
            </a:r>
            <a:endParaRPr lang="en-US" sz="1400"/>
          </a:p>
        </p:txBody>
      </p:sp>
      <p:sp>
        <p:nvSpPr>
          <p:cNvPr id="13" name="Rectangle 12"/>
          <p:cNvSpPr/>
          <p:nvPr/>
        </p:nvSpPr>
        <p:spPr>
          <a:xfrm>
            <a:off x="4495800" y="2895600"/>
            <a:ext cx="1981200" cy="1295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95800" y="4495800"/>
            <a:ext cx="1981200" cy="1295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19600" y="26186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Sector = “A”</a:t>
            </a:r>
            <a:endParaRPr lang="en-US" sz="1200"/>
          </a:p>
        </p:txBody>
      </p:sp>
      <p:sp>
        <p:nvSpPr>
          <p:cNvPr id="16" name="TextBox 15"/>
          <p:cNvSpPr txBox="1"/>
          <p:nvPr/>
        </p:nvSpPr>
        <p:spPr>
          <a:xfrm>
            <a:off x="4419600" y="42188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Sector = “B”</a:t>
            </a:r>
            <a:endParaRPr lang="en-US" sz="1200"/>
          </a:p>
        </p:txBody>
      </p:sp>
      <p:sp>
        <p:nvSpPr>
          <p:cNvPr id="17" name="Rectangle 16"/>
          <p:cNvSpPr/>
          <p:nvPr/>
        </p:nvSpPr>
        <p:spPr>
          <a:xfrm>
            <a:off x="4648200" y="3200400"/>
            <a:ext cx="533400" cy="9144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486400" y="3200400"/>
            <a:ext cx="533400" cy="9144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72000" y="2946484"/>
            <a:ext cx="914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/>
              <a:t>Bay=“01”</a:t>
            </a:r>
            <a:endParaRPr lang="en-US" sz="1050"/>
          </a:p>
        </p:txBody>
      </p:sp>
      <p:sp>
        <p:nvSpPr>
          <p:cNvPr id="20" name="TextBox 19"/>
          <p:cNvSpPr txBox="1"/>
          <p:nvPr/>
        </p:nvSpPr>
        <p:spPr>
          <a:xfrm>
            <a:off x="5410200" y="2946484"/>
            <a:ext cx="914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/>
              <a:t>Bay=“02”</a:t>
            </a:r>
            <a:endParaRPr lang="en-US" sz="1050"/>
          </a:p>
        </p:txBody>
      </p:sp>
      <p:sp>
        <p:nvSpPr>
          <p:cNvPr id="22" name="Rectangle 21"/>
          <p:cNvSpPr/>
          <p:nvPr/>
        </p:nvSpPr>
        <p:spPr>
          <a:xfrm>
            <a:off x="4724400" y="32766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A1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24400" y="35052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A2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24400" y="37338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A3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62600" y="32766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A1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62600" y="35052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A2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62600" y="37338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A3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48200" y="4800600"/>
            <a:ext cx="533400" cy="9144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572000" y="4546684"/>
            <a:ext cx="914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/>
              <a:t>Bay=“01”</a:t>
            </a:r>
            <a:endParaRPr lang="en-US" sz="1050"/>
          </a:p>
        </p:txBody>
      </p:sp>
      <p:sp>
        <p:nvSpPr>
          <p:cNvPr id="30" name="Rectangle 29"/>
          <p:cNvSpPr/>
          <p:nvPr/>
        </p:nvSpPr>
        <p:spPr>
          <a:xfrm>
            <a:off x="4724400" y="48768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B</a:t>
            </a:r>
            <a:r>
              <a:rPr lang="en-US" sz="1100" smtClean="0">
                <a:solidFill>
                  <a:schemeClr val="tx1"/>
                </a:solidFill>
              </a:rPr>
              <a:t>1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24400" y="51054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B</a:t>
            </a:r>
            <a:r>
              <a:rPr lang="en-US" sz="1100" smtClean="0">
                <a:solidFill>
                  <a:schemeClr val="tx1"/>
                </a:solidFill>
              </a:rPr>
              <a:t>2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24400" y="5334000"/>
            <a:ext cx="381000" cy="228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B</a:t>
            </a:r>
            <a:r>
              <a:rPr lang="en-US" sz="1100" smtClean="0">
                <a:solidFill>
                  <a:schemeClr val="tx1"/>
                </a:solidFill>
              </a:rPr>
              <a:t>3</a:t>
            </a:r>
            <a:endParaRPr lang="en-US" sz="11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  <p:bldP spid="17" grpId="0" animBg="1"/>
      <p:bldP spid="18" grpId="0" animBg="1"/>
      <p:bldP spid="19" grpId="0"/>
      <p:bldP spid="20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Greenhouse Database -</a:t>
            </a:r>
            <a:br>
              <a:rPr lang="en-US" smtClean="0"/>
            </a:br>
            <a:r>
              <a:rPr lang="en-US" smtClean="0"/>
              <a:t>View some crop planting data.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Example SQL:  Show how many crops have been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planted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in bay-bed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01A1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*/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count(*) as "01A1 Crop Count"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tblCropPlanting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bay_bed =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'01A1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';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Show which crops have been planted in bay-bed 01A1. 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tblCropPlanting.cropVarID, crop, variety, date_planted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tblCropPlanting join tblCropVariety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on tblCropPlanting.cropVarID = tblCropVariety.cropVarID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bay_bed = '01A1'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order by crop, variety, date_planted;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981200"/>
            <a:ext cx="2647143" cy="127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443657"/>
            <a:ext cx="3485714" cy="19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An overview of the greenhouse database.</a:t>
            </a:r>
          </a:p>
          <a:p>
            <a:r>
              <a:rPr lang="en-US" smtClean="0"/>
              <a:t>How to save SQL output to a file in SQL Server Management Studio.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962</TotalTime>
  <Words>550</Words>
  <Application>Microsoft Office PowerPoint</Application>
  <PresentationFormat>On-screen Show (4:3)</PresentationFormat>
  <Paragraphs>150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mec_DB_template</vt:lpstr>
      <vt:lpstr>Advanced SQL</vt:lpstr>
      <vt:lpstr>What you’ll need …</vt:lpstr>
      <vt:lpstr>Greenhouse Database</vt:lpstr>
      <vt:lpstr>Greenhouse – SSMS Diagram</vt:lpstr>
      <vt:lpstr>Greenhouse Database -  How many rows in a table?</vt:lpstr>
      <vt:lpstr>Greenhouse Database - List contents of small tables.</vt:lpstr>
      <vt:lpstr>Greenhouse Database –  Crops are planted and harvested.</vt:lpstr>
      <vt:lpstr>Greenhouse Database - View some crop planting data.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137</cp:revision>
  <dcterms:created xsi:type="dcterms:W3CDTF">2010-07-09T15:49:05Z</dcterms:created>
  <dcterms:modified xsi:type="dcterms:W3CDTF">2011-06-09T19:19:11Z</dcterms:modified>
</cp:coreProperties>
</file>