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2" r:id="rId3"/>
    <p:sldId id="264" r:id="rId4"/>
    <p:sldId id="273" r:id="rId5"/>
    <p:sldId id="274" r:id="rId6"/>
    <p:sldId id="275" r:id="rId7"/>
    <p:sldId id="276" r:id="rId8"/>
    <p:sldId id="278" r:id="rId9"/>
    <p:sldId id="277" r:id="rId10"/>
    <p:sldId id="272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2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CA9C3-8214-4BED-9725-80FD8A8C06E6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83D88-CA8D-4C4E-A3E8-FC87F2571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DA952-44F5-488A-89CC-9C06CB8ABE2F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50DC6-43F6-4322-B992-A5F2B178F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>
            <a:normAutofit/>
          </a:bodyPr>
          <a:lstStyle>
            <a:lvl1pPr algn="r">
              <a:defRPr sz="36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83880" cy="1051560"/>
          </a:xfrm>
        </p:spPr>
        <p:txBody>
          <a:bodyPr>
            <a:normAutofit/>
          </a:bodyPr>
          <a:lstStyle>
            <a:lvl1pPr>
              <a:defRPr sz="2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83880" cy="456895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 userDrawn="1"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381000"/>
            <a:ext cx="8183880" cy="676656"/>
          </a:xfrm>
        </p:spPr>
        <p:txBody>
          <a:bodyPr lIns="91440" bIns="0" anchor="b">
            <a:normAutofit/>
          </a:bodyPr>
          <a:lstStyle>
            <a:lvl1pPr algn="l">
              <a:buNone/>
              <a:defRPr sz="2800" b="0" cap="none" baseline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1076868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3392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1585278"/>
            <a:ext cx="3931920" cy="792162"/>
          </a:xfrm>
        </p:spPr>
        <p:txBody>
          <a:bodyPr lIns="146304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1585278"/>
            <a:ext cx="3931920" cy="792162"/>
          </a:xfrm>
        </p:spPr>
        <p:txBody>
          <a:bodyPr lIns="137160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153400" cy="4495800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553200"/>
            <a:ext cx="457200" cy="2127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2">
                    <a:lumMod val="75000"/>
                  </a:schemeClr>
                </a:solidFill>
              </a:defRPr>
            </a:lvl1pPr>
            <a:extLst/>
          </a:lstStyle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Date Placeholder 3"/>
          <p:cNvSpPr txBox="1">
            <a:spLocks/>
          </p:cNvSpPr>
          <p:nvPr/>
        </p:nvSpPr>
        <p:spPr>
          <a:xfrm>
            <a:off x="45720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Prepared by Jennifer Kreie, New Mexico State University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Footer Placeholder 4"/>
          <p:cNvSpPr txBox="1">
            <a:spLocks/>
          </p:cNvSpPr>
          <p:nvPr/>
        </p:nvSpPr>
        <p:spPr>
          <a:xfrm>
            <a:off x="5181600" y="6553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Hosted by the University of Arkansas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Footer Placeholder 4"/>
          <p:cNvSpPr txBox="1">
            <a:spLocks/>
          </p:cNvSpPr>
          <p:nvPr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28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4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terprise.waltoncollege.uark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facultyresourcecenter.com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nterprise.waltoncollege.uark.edu/mec.asp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sdn.microsoft.com/en-us/library/ms124659(v=sql.100).aspx" TargetMode="External"/><Relationship Id="rId5" Type="http://schemas.openxmlformats.org/officeDocument/2006/relationships/hyperlink" Target="http://msdn.microsoft.com/en-us/library/aa299742(v=SQL.80).aspx" TargetMode="External"/><Relationship Id="rId4" Type="http://schemas.openxmlformats.org/officeDocument/2006/relationships/hyperlink" Target="http://www.facultyresourcecenter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Advanced SQL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In-Line Subquery</a:t>
            </a: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</a:t>
            </a:fld>
            <a:endParaRPr kumimoji="0"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5715000"/>
            <a:ext cx="830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Microsoft Enterprise Consortium: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http://enterprise.waltoncollege.uark.edu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Microsoft Faculty Connection/Faculty Resource Center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http://www.facultyresourcecenter.com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was covered 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In-line subquery</a:t>
            </a:r>
          </a:p>
          <a:p>
            <a:pPr lvl="1"/>
            <a:r>
              <a:rPr lang="en-US" smtClean="0"/>
              <a:t>Use in decomposing a problem and writing queries for each subquery.  This can also help in debugging or troubleshooting a query.</a:t>
            </a:r>
            <a:endParaRPr lang="en-US" smtClean="0"/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10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smtClean="0">
                <a:hlinkClick r:id="rId3"/>
              </a:rPr>
              <a:t>http://enterprise.waltoncollege.uark.edu/mec.asp</a:t>
            </a:r>
            <a:endParaRPr lang="en-US" sz="1600" smtClean="0"/>
          </a:p>
          <a:p>
            <a:r>
              <a:rPr lang="en-US" sz="1600" smtClean="0"/>
              <a:t>Microsoft Faculty Connection—Faculty Resource Center </a:t>
            </a:r>
            <a:r>
              <a:rPr lang="en-US" sz="1600" smtClean="0">
                <a:hlinkClick r:id="rId4"/>
              </a:rPr>
              <a:t>http://www.facultyresourcecenter.com/</a:t>
            </a:r>
            <a:endParaRPr lang="en-US" sz="1600" smtClean="0"/>
          </a:p>
          <a:p>
            <a:r>
              <a:rPr lang="en-US" sz="1600" smtClean="0"/>
              <a:t>Microsoft Transact-SQL Reference</a:t>
            </a:r>
          </a:p>
          <a:p>
            <a:r>
              <a:rPr lang="en-US" sz="1600" u="sng" smtClean="0">
                <a:hlinkClick r:id="rId5"/>
              </a:rPr>
              <a:t>http://msdn.microsoft.com/en-us/library/aa299742(v=SQL.80).aspx</a:t>
            </a:r>
            <a:endParaRPr lang="en-US" sz="1600" u="sng" smtClean="0"/>
          </a:p>
          <a:p>
            <a:r>
              <a:rPr lang="en-US" sz="1600" smtClean="0"/>
              <a:t>AdventureWorks Sample Database</a:t>
            </a:r>
          </a:p>
          <a:p>
            <a:r>
              <a:rPr lang="en-US" sz="1400" smtClean="0">
                <a:hlinkClick r:id="rId6"/>
              </a:rPr>
              <a:t>http://msdn.microsoft.com/en-us/library/ms124659%28v=sql.100%29.aspx</a:t>
            </a:r>
            <a:endParaRPr lang="en-US" sz="14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you’ll need 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53400" cy="4800600"/>
          </a:xfrm>
        </p:spPr>
        <p:txBody>
          <a:bodyPr>
            <a:normAutofit fontScale="85000" lnSpcReduction="10000"/>
          </a:bodyPr>
          <a:lstStyle/>
          <a:p>
            <a:r>
              <a:rPr lang="en-US" smtClean="0"/>
              <a:t>Log in to MEC for this lesson and into MSSMS (Microsoft SQL Server Management Studio).</a:t>
            </a:r>
          </a:p>
          <a:p>
            <a:pPr lvl="1"/>
            <a:r>
              <a:rPr lang="en-US" smtClean="0"/>
              <a:t>Be sure to select your account ID under Database in the Object Explorer pane, similar to the example shown here.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You should know the SQL covered in the SQL Fundamental series.  </a:t>
            </a:r>
          </a:p>
          <a:p>
            <a:r>
              <a:rPr lang="en-US" smtClean="0"/>
              <a:t>If there is something besides the topics for this lesson that you’re not familiar with in this presentation, please review earlier lessons in the Advanced SQL presentations.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2</a:t>
            </a:fld>
            <a:endParaRPr kumimoji="0" lang="en-US"/>
          </a:p>
        </p:txBody>
      </p:sp>
      <p:pic>
        <p:nvPicPr>
          <p:cNvPr id="5" name="Picture 4" descr="MSSMS_DB_User_I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5000" y="2743200"/>
            <a:ext cx="1447800" cy="18782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In-line subquery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An in-line subquery is in the FROM clause </a:t>
            </a:r>
            <a:r>
              <a:rPr lang="en-US" smtClean="0"/>
              <a:t>of </a:t>
            </a:r>
            <a:r>
              <a:rPr lang="en-US" smtClean="0"/>
              <a:t>the outer </a:t>
            </a:r>
            <a:r>
              <a:rPr lang="en-US" smtClean="0"/>
              <a:t>query.  Think of it has a regular </a:t>
            </a:r>
            <a:r>
              <a:rPr lang="en-US" smtClean="0"/>
              <a:t>but </a:t>
            </a:r>
            <a:r>
              <a:rPr lang="en-US" smtClean="0"/>
              <a:t>temporary table </a:t>
            </a:r>
            <a:r>
              <a:rPr lang="en-US" smtClean="0"/>
              <a:t>that </a:t>
            </a:r>
            <a:r>
              <a:rPr lang="en-US" smtClean="0"/>
              <a:t>is assigned a name through a </a:t>
            </a:r>
            <a:r>
              <a:rPr lang="en-US" smtClean="0"/>
              <a:t>table </a:t>
            </a:r>
            <a:r>
              <a:rPr lang="en-US" smtClean="0"/>
              <a:t>alias </a:t>
            </a:r>
            <a:r>
              <a:rPr lang="en-US" smtClean="0"/>
              <a:t>and </a:t>
            </a:r>
            <a:r>
              <a:rPr lang="en-US" smtClean="0"/>
              <a:t>must be </a:t>
            </a:r>
            <a:r>
              <a:rPr lang="en-US" smtClean="0"/>
              <a:t>joined </a:t>
            </a:r>
            <a:r>
              <a:rPr lang="en-US" smtClean="0"/>
              <a:t>with at </a:t>
            </a:r>
            <a:r>
              <a:rPr lang="en-US" smtClean="0"/>
              <a:t>least one other table, if more than one </a:t>
            </a:r>
            <a:r>
              <a:rPr lang="en-US" smtClean="0"/>
              <a:t>table </a:t>
            </a:r>
            <a:r>
              <a:rPr lang="en-US" smtClean="0"/>
              <a:t>is used</a:t>
            </a:r>
            <a:r>
              <a:rPr lang="en-US" smtClean="0"/>
              <a:t>.</a:t>
            </a:r>
          </a:p>
          <a:p>
            <a:endParaRPr lang="en-US" smtClean="0"/>
          </a:p>
          <a:p>
            <a:r>
              <a:rPr lang="en-US" smtClean="0"/>
              <a:t>The use of subqueries is sometimes necessary </a:t>
            </a:r>
            <a:r>
              <a:rPr lang="en-US" smtClean="0"/>
              <a:t>but</a:t>
            </a:r>
            <a:r>
              <a:rPr lang="en-US" smtClean="0"/>
              <a:t>, even </a:t>
            </a:r>
            <a:r>
              <a:rPr lang="en-US" smtClean="0"/>
              <a:t>if the answer can be found without a </a:t>
            </a:r>
            <a:r>
              <a:rPr lang="en-US" smtClean="0"/>
              <a:t>subquery</a:t>
            </a:r>
            <a:r>
              <a:rPr lang="en-US" smtClean="0"/>
              <a:t>, it </a:t>
            </a:r>
            <a:r>
              <a:rPr lang="en-US" smtClean="0"/>
              <a:t>is often beneficial to use subqueries </a:t>
            </a:r>
            <a:r>
              <a:rPr lang="en-US" smtClean="0"/>
              <a:t>to </a:t>
            </a:r>
            <a:r>
              <a:rPr lang="en-US" smtClean="0"/>
              <a:t>decompose a </a:t>
            </a:r>
            <a:r>
              <a:rPr lang="en-US" smtClean="0"/>
              <a:t>problem statement.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3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In-line subquery example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For this example, we’ll use the greenhouse database and create 3 temporary tables by using 3 subqueries.    </a:t>
            </a: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4</a:t>
            </a:fld>
            <a:endParaRPr kumimoji="0" lang="en-US"/>
          </a:p>
        </p:txBody>
      </p:sp>
      <p:pic>
        <p:nvPicPr>
          <p:cNvPr id="7" name="Picture 6" descr="greenhouse_er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67000" y="2819400"/>
            <a:ext cx="6029588" cy="3429000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2590800" y="2743200"/>
            <a:ext cx="1752600" cy="23622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800600" y="3962400"/>
            <a:ext cx="1752600" cy="23622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6858000" y="4114800"/>
            <a:ext cx="1828800" cy="838200"/>
          </a:xfrm>
          <a:prstGeom prst="round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629400" y="5181600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B050"/>
                </a:solidFill>
              </a:rPr>
              <a:t>List crop planting ID, crop, variety, and bay-bed.</a:t>
            </a:r>
            <a:endParaRPr lang="en-US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81800" y="2895600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Count the # of harvests for each crop planting ID.</a:t>
            </a:r>
            <a:endParaRPr lang="en-US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400" y="2743200"/>
            <a:ext cx="1981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mtClean="0">
                <a:solidFill>
                  <a:srgbClr val="C00000"/>
                </a:solidFill>
              </a:rPr>
              <a:t>List the crop planting ID and amendment, if the soil was amended with sulphur, potting mix, or mulch. 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600" y="5276671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9863" indent="-169863">
              <a:buFont typeface="Arial" pitchFamily="34" charset="0"/>
              <a:buChar char="•"/>
            </a:pPr>
            <a:r>
              <a:rPr lang="en-US" smtClean="0"/>
              <a:t>Be sure to include the field(s) needed to join with other tables.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In-line example – 1</a:t>
            </a:r>
            <a:r>
              <a:rPr lang="en-US" baseline="30000" smtClean="0"/>
              <a:t>st</a:t>
            </a:r>
            <a:r>
              <a:rPr lang="en-US" smtClean="0"/>
              <a:t> subquery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4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4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Subquery to list plantings of crop/varities</a:t>
            </a:r>
            <a:r>
              <a:rPr lang="en-US" sz="14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.  </a:t>
            </a:r>
            <a:r>
              <a:rPr lang="en-US" sz="14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*/</a:t>
            </a:r>
          </a:p>
          <a:p>
            <a:pPr>
              <a:buNone/>
            </a:pPr>
            <a:endParaRPr lang="en-US" sz="140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14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cropPlanting_ID, crop, variety, bay_bed</a:t>
            </a:r>
          </a:p>
          <a:p>
            <a:pPr>
              <a:buNone/>
            </a:pPr>
            <a:r>
              <a:rPr lang="en-US" sz="14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from tblcropPlanting join tblcropVariety</a:t>
            </a:r>
          </a:p>
          <a:p>
            <a:pPr>
              <a:buNone/>
            </a:pPr>
            <a:r>
              <a:rPr lang="en-US" sz="14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on tblcropPlanting.cropVarID = </a:t>
            </a:r>
            <a:r>
              <a:rPr lang="en-US" sz="14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tblCropVariety.cropVarID</a:t>
            </a:r>
            <a:r>
              <a:rPr lang="en-US" sz="14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40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40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5</a:t>
            </a:fld>
            <a:endParaRPr kumimoji="0"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3276600"/>
            <a:ext cx="477202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In-line example – 2</a:t>
            </a:r>
            <a:r>
              <a:rPr lang="en-US" baseline="30000" smtClean="0"/>
              <a:t>nd</a:t>
            </a:r>
            <a:r>
              <a:rPr lang="en-US" smtClean="0"/>
              <a:t> subquery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4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4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Subquery to list the amendments for crops </a:t>
            </a:r>
            <a:r>
              <a:rPr lang="en-US" sz="14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4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 amendements </a:t>
            </a:r>
            <a:r>
              <a:rPr lang="en-US" sz="14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are sulphur, potting mix, or mulch</a:t>
            </a:r>
            <a:r>
              <a:rPr lang="en-US" sz="14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sz="14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*/</a:t>
            </a:r>
          </a:p>
          <a:p>
            <a:pPr>
              <a:buNone/>
            </a:pPr>
            <a:endParaRPr lang="en-US" sz="140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14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CropPlantingID, Amendment</a:t>
            </a:r>
          </a:p>
          <a:p>
            <a:pPr>
              <a:buNone/>
            </a:pPr>
            <a:r>
              <a:rPr lang="en-US" sz="14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from tblAmendment join tblCropPlantingAmend </a:t>
            </a:r>
          </a:p>
          <a:p>
            <a:pPr>
              <a:buNone/>
            </a:pPr>
            <a:r>
              <a:rPr lang="en-US" sz="14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on Amend_Code = AmendCode</a:t>
            </a:r>
          </a:p>
          <a:p>
            <a:pPr>
              <a:buNone/>
            </a:pPr>
            <a:r>
              <a:rPr lang="en-US" sz="14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where Amendment IN ('Sulphur', 'Potting Mix', </a:t>
            </a:r>
            <a:r>
              <a:rPr lang="en-US" sz="14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'Mulch</a:t>
            </a:r>
            <a:r>
              <a:rPr lang="en-US" sz="14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');</a:t>
            </a:r>
            <a:endParaRPr lang="en-US" sz="140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40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6</a:t>
            </a:fld>
            <a:endParaRPr kumimoji="0"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3352800"/>
            <a:ext cx="4514850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In-line example – 3</a:t>
            </a:r>
            <a:r>
              <a:rPr lang="en-US" baseline="30000" smtClean="0"/>
              <a:t>rd</a:t>
            </a:r>
            <a:r>
              <a:rPr lang="en-US" smtClean="0"/>
              <a:t> subquery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40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/* Get a count of the harvests for each crop-planting. */</a:t>
            </a:r>
          </a:p>
          <a:p>
            <a:pPr>
              <a:buNone/>
            </a:pPr>
            <a:endParaRPr lang="en-US" sz="1400" smtClean="0">
              <a:solidFill>
                <a:schemeClr val="tx2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select CropPlantingID, COUNT(*) as hrvst_count</a:t>
            </a:r>
          </a:p>
          <a:p>
            <a:pPr>
              <a:buNone/>
            </a:pPr>
            <a:r>
              <a:rPr lang="en-US" sz="140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from tblCropHarvest</a:t>
            </a:r>
          </a:p>
          <a:p>
            <a:pPr>
              <a:buNone/>
            </a:pPr>
            <a:r>
              <a:rPr lang="en-US" sz="140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group by CropPlantingID;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7</a:t>
            </a:fld>
            <a:endParaRPr kumimoji="0"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3124200"/>
            <a:ext cx="4657725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In-line example – Complete query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/* In-line query using 3 subqueries in the FROM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clause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. This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query uses table aliases. 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Note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that the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column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aliases in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the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subquery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are used just like "regular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" columns in the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outer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query SELECT clause.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*/</a:t>
            </a:r>
          </a:p>
          <a:p>
            <a:pPr>
              <a:buNone/>
            </a:pP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14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Crp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.cropPlanting_ID, crop, variety, hrvst_count, BB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from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select cropPlanting_ID, crop, variety, bay_bed as "BB"</a:t>
            </a:r>
          </a:p>
          <a:p>
            <a:pPr>
              <a:buNone/>
            </a:pPr>
            <a:r>
              <a:rPr lang="en-US" sz="14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from tblcropPlanting join tblcropVariety</a:t>
            </a:r>
          </a:p>
          <a:p>
            <a:pPr>
              <a:buNone/>
            </a:pPr>
            <a:r>
              <a:rPr lang="en-US" sz="14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on tblcropPlanting.cropVarID = tblCropVariety.cropVarID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) Crp,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  (</a:t>
            </a:r>
            <a:r>
              <a:rPr lang="en-US" sz="14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select CropPlantingID, Amendment</a:t>
            </a:r>
          </a:p>
          <a:p>
            <a:pPr>
              <a:buNone/>
            </a:pPr>
            <a:r>
              <a:rPr lang="en-US" sz="14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from tblAmendment join tblCropPlantingAmend </a:t>
            </a:r>
          </a:p>
          <a:p>
            <a:pPr>
              <a:buNone/>
            </a:pPr>
            <a:r>
              <a:rPr lang="en-US" sz="14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on Amend_Code = AmendCode</a:t>
            </a:r>
          </a:p>
          <a:p>
            <a:pPr>
              <a:buNone/>
            </a:pPr>
            <a:r>
              <a:rPr lang="en-US" sz="14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where Amendment IN ('Sulphur', 'Potting Mix', 'Mulch')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) Amd,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  (</a:t>
            </a:r>
            <a:r>
              <a:rPr lang="en-US" sz="140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select CropPlantingID, COUNT(*) as hrvst_count</a:t>
            </a:r>
          </a:p>
          <a:p>
            <a:pPr>
              <a:buNone/>
            </a:pPr>
            <a:r>
              <a:rPr lang="en-US" sz="140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from tblCropHarvest</a:t>
            </a:r>
          </a:p>
          <a:p>
            <a:pPr>
              <a:buNone/>
            </a:pPr>
            <a:r>
              <a:rPr lang="en-US" sz="140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group by CropPlantingID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) Hrv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sz="14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amd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.CropPlantingID = </a:t>
            </a:r>
            <a:r>
              <a:rPr lang="en-US" sz="14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Crp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.CropPlanting_ID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and </a:t>
            </a:r>
            <a:r>
              <a:rPr lang="en-US" sz="14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Crp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.CropPlanting_ID = </a:t>
            </a:r>
            <a:r>
              <a:rPr lang="en-US" sz="140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hrv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.CropPlantingID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order by hrvst_count desc;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8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In-line example – Query output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/* In-line query using 3 subqueries in the FROM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clause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. This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query uses table aliases. 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Note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that the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column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aliases in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the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subquery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are used just like "regular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" columns in the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outer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query SELECT clause.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*/</a:t>
            </a:r>
          </a:p>
          <a:p>
            <a:pPr>
              <a:buNone/>
            </a:pP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OUTPUT:</a:t>
            </a:r>
            <a:endParaRPr lang="en-US" sz="140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9</a:t>
            </a:fld>
            <a:endParaRPr kumimoji="0"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2743200"/>
            <a:ext cx="504825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c_DB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mec_DB_template</Template>
  <TotalTime>1002</TotalTime>
  <Words>765</Words>
  <Application>Microsoft Office PowerPoint</Application>
  <PresentationFormat>On-screen Show (4:3)</PresentationFormat>
  <Paragraphs>124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mec_DB_template</vt:lpstr>
      <vt:lpstr>Advanced SQL</vt:lpstr>
      <vt:lpstr>What you’ll need …</vt:lpstr>
      <vt:lpstr>In-line subquery</vt:lpstr>
      <vt:lpstr>In-line subquery example</vt:lpstr>
      <vt:lpstr>In-line example – 1st subquery</vt:lpstr>
      <vt:lpstr>In-line example – 2nd subquery</vt:lpstr>
      <vt:lpstr>In-line example – 3rd subquery</vt:lpstr>
      <vt:lpstr>In-line example – Complete query</vt:lpstr>
      <vt:lpstr>In-line example – Query output</vt:lpstr>
      <vt:lpstr>What was covered …</vt:lpstr>
      <vt:lpstr>Resources</vt:lpstr>
    </vt:vector>
  </TitlesOfParts>
  <Company>New Mexico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Fundamentals</dc:title>
  <dc:creator>Kreie - NMSU</dc:creator>
  <cp:lastModifiedBy>Kreie</cp:lastModifiedBy>
  <cp:revision>137</cp:revision>
  <dcterms:created xsi:type="dcterms:W3CDTF">2010-07-09T15:49:05Z</dcterms:created>
  <dcterms:modified xsi:type="dcterms:W3CDTF">2011-06-15T17:58:52Z</dcterms:modified>
</cp:coreProperties>
</file>