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62" r:id="rId3"/>
    <p:sldId id="264" r:id="rId4"/>
    <p:sldId id="273" r:id="rId5"/>
    <p:sldId id="275" r:id="rId6"/>
    <p:sldId id="274" r:id="rId7"/>
    <p:sldId id="276" r:id="rId8"/>
    <p:sldId id="277" r:id="rId9"/>
    <p:sldId id="272"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7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Microsoft Enterprise Consortium</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CA9C3-8214-4BED-9725-80FD8A8C06E6}" type="datetimeFigureOut">
              <a:rPr lang="en-US" smtClean="0"/>
              <a:pPr/>
              <a:t>6/15/2011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J Kreie, New Mexico State University</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83D88-CA8D-4C4E-A3E8-FC87F2571FCB}" type="slidenum">
              <a:rPr lang="en-US" smtClean="0"/>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Microsoft Enterprise Consortium</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A952-44F5-488A-89CC-9C06CB8ABE2F}" type="datetimeFigureOut">
              <a:rPr lang="en-US" smtClean="0"/>
              <a:pPr/>
              <a:t>6/15/2011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J Kreie, New Mexico State University</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50DC6-43F6-4322-B992-A5F2B178F3B8}" type="slidenum">
              <a:rPr lang="en-US" smtClean="0"/>
              <a:pPr/>
              <a:t>‹#›</a:t>
            </a:fld>
            <a:endParaRPr 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normAutofit/>
          </a:bodyPr>
          <a:lstStyle>
            <a:lvl1pPr algn="r">
              <a:defRPr sz="36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accent1">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1" name="Slide Number Placeholder 10"/>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9"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a:bodyPr>
          <a:lstStyle>
            <a:lvl1pPr>
              <a:defRPr sz="280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57200" y="1447800"/>
            <a:ext cx="8183880" cy="4568952"/>
          </a:xfrm>
        </p:spPr>
        <p:txBody>
          <a:bodyPr>
            <a:normAutofit/>
          </a:bodyPr>
          <a:lstStyle>
            <a:lvl1pPr>
              <a:defRPr sz="2400"/>
            </a:lvl1pPr>
            <a:lvl2pPr>
              <a:defRPr sz="2000"/>
            </a:lvl2pPr>
            <a:lvl3pPr>
              <a:defRPr sz="2000"/>
            </a:lvl3pPr>
            <a:lvl4pPr>
              <a:defRPr sz="18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7"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81000"/>
            <a:ext cx="8183880" cy="676656"/>
          </a:xfrm>
        </p:spPr>
        <p:txBody>
          <a:bodyPr lIns="91440" bIns="0" anchor="b">
            <a:normAutofit/>
          </a:bodyPr>
          <a:lstStyle>
            <a:lvl1pPr algn="l">
              <a:buNone/>
              <a:defRPr sz="2800" b="0" cap="none" baseline="0">
                <a:solidFill>
                  <a:schemeClr val="tx2">
                    <a:lumMod val="60000"/>
                    <a:lumOff val="40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1076868"/>
            <a:ext cx="8183880" cy="420624"/>
          </a:xfrm>
        </p:spPr>
        <p:txBody>
          <a:bodyPr lIns="118872" tIns="0" anchor="t"/>
          <a:lstStyle>
            <a:lvl1pPr marL="0" marR="36576" indent="0" algn="l">
              <a:spcBef>
                <a:spcPts val="0"/>
              </a:spcBef>
              <a:spcAft>
                <a:spcPts val="0"/>
              </a:spcAft>
              <a:buNone/>
              <a:defRPr sz="1800" b="0">
                <a:solidFill>
                  <a:schemeClr val="tx2">
                    <a:lumMod val="60000"/>
                    <a:lumOff val="4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13" name="Slide Number Placeholder 12"/>
          <p:cNvSpPr>
            <a:spLocks noGrp="1"/>
          </p:cNvSpPr>
          <p:nvPr>
            <p:ph type="sldNum" sz="quarter" idx="11"/>
          </p:nvPr>
        </p:nvSpPr>
        <p:spPr/>
        <p:txBody>
          <a:bodyPr/>
          <a:lstStyle/>
          <a:p>
            <a:fld id="{91974DF9-AD47-4691-BA21-BBFCE3637A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83392"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24400"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1585278"/>
            <a:ext cx="3931920" cy="792162"/>
          </a:xfrm>
        </p:spPr>
        <p:txBody>
          <a:bodyPr lIns="146304"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1585278"/>
            <a:ext cx="3931920" cy="792162"/>
          </a:xfrm>
        </p:spPr>
        <p:txBody>
          <a:bodyPr lIns="137160"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457200" y="38100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457200" y="1524000"/>
            <a:ext cx="8153400" cy="4495800"/>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5"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23" name="Date Placeholder 3"/>
          <p:cNvSpPr txBox="1">
            <a:spLocks/>
          </p:cNvSpPr>
          <p:nvPr/>
        </p:nvSpPr>
        <p:spPr>
          <a:xfrm>
            <a:off x="457200" y="6553200"/>
            <a:ext cx="4081128" cy="212725"/>
          </a:xfrm>
          <a:prstGeom prst="rect">
            <a:avLst/>
          </a:prstGeom>
        </p:spPr>
        <p:txBody>
          <a:bodyPr/>
          <a:lstStyle>
            <a:lvl1pPr>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smtClean="0">
                <a:ln>
                  <a:noFill/>
                </a:ln>
                <a:solidFill>
                  <a:schemeClr val="accent1">
                    <a:lumMod val="75000"/>
                  </a:schemeClr>
                </a:solidFill>
                <a:effectLst/>
                <a:uLnTx/>
                <a:uFillTx/>
                <a:latin typeface="+mn-lt"/>
                <a:ea typeface="+mn-ea"/>
                <a:cs typeface="+mn-cs"/>
              </a:rPr>
              <a:t>Prepared by Jennifer Kreie, New Mexico State University</a:t>
            </a:r>
            <a:endParaRPr kumimoji="0" lang="en-US" sz="1050" b="0" i="0" u="none" strike="noStrike" kern="1200" cap="none" spc="0" normalizeH="0" baseline="0" noProof="0">
              <a:ln>
                <a:noFill/>
              </a:ln>
              <a:solidFill>
                <a:schemeClr val="accent1">
                  <a:lumMod val="75000"/>
                </a:schemeClr>
              </a:solidFill>
              <a:effectLst/>
              <a:uLnTx/>
              <a:uFillTx/>
              <a:latin typeface="+mn-lt"/>
              <a:ea typeface="+mn-ea"/>
              <a:cs typeface="+mn-cs"/>
            </a:endParaRPr>
          </a:p>
        </p:txBody>
      </p:sp>
      <p:sp>
        <p:nvSpPr>
          <p:cNvPr id="24" name="Footer Placeholder 4"/>
          <p:cNvSpPr txBox="1">
            <a:spLocks/>
          </p:cNvSpPr>
          <p:nvPr/>
        </p:nvSpPr>
        <p:spPr>
          <a:xfrm>
            <a:off x="5181600" y="6553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smtClean="0">
                <a:ln>
                  <a:noFill/>
                </a:ln>
                <a:solidFill>
                  <a:schemeClr val="accent1">
                    <a:lumMod val="75000"/>
                  </a:schemeClr>
                </a:solidFill>
                <a:effectLst/>
                <a:uLnTx/>
                <a:uFillTx/>
                <a:latin typeface="+mn-lt"/>
                <a:ea typeface="+mn-ea"/>
                <a:cs typeface="+mn-cs"/>
              </a:rPr>
              <a:t>Hosted by the University of Arkansas</a:t>
            </a:r>
            <a:endParaRPr kumimoji="0" lang="en-US" sz="1050" b="1" i="0" u="none" strike="noStrike" kern="1200" cap="none" spc="0" normalizeH="0" baseline="0" noProof="0" dirty="0">
              <a:ln>
                <a:noFill/>
              </a:ln>
              <a:solidFill>
                <a:schemeClr val="accent1">
                  <a:lumMod val="75000"/>
                </a:schemeClr>
              </a:solidFill>
              <a:effectLst/>
              <a:uLnTx/>
              <a:uFillTx/>
              <a:latin typeface="+mn-lt"/>
              <a:ea typeface="+mn-ea"/>
              <a:cs typeface="+mn-cs"/>
            </a:endParaRPr>
          </a:p>
        </p:txBody>
      </p:sp>
      <p:sp>
        <p:nvSpPr>
          <p:cNvPr id="25" name="Footer Placeholder 4"/>
          <p:cNvSpPr txBox="1">
            <a:spLocks/>
          </p:cNvSpPr>
          <p:nvPr/>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28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8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6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terprise.waltoncollege.uark.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facultyresourcecenter.com/"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enterprise.waltoncollege.uark.edu/mec.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msdn.microsoft.com/en-us/library/ms124659(v=sql.100).aspx" TargetMode="External"/><Relationship Id="rId5" Type="http://schemas.openxmlformats.org/officeDocument/2006/relationships/hyperlink" Target="http://msdn.microsoft.com/en-us/library/aa299742(v=SQL.80).aspx" TargetMode="External"/><Relationship Id="rId4" Type="http://schemas.openxmlformats.org/officeDocument/2006/relationships/hyperlink" Target="http://www.facultyresourcecenter.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Advanced SQL</a:t>
            </a:r>
            <a:endParaRPr lang="en-US"/>
          </a:p>
        </p:txBody>
      </p:sp>
      <p:sp>
        <p:nvSpPr>
          <p:cNvPr id="3" name="Subtitle 2"/>
          <p:cNvSpPr>
            <a:spLocks noGrp="1"/>
          </p:cNvSpPr>
          <p:nvPr>
            <p:ph type="subTitle" idx="1"/>
          </p:nvPr>
        </p:nvSpPr>
        <p:spPr/>
        <p:txBody>
          <a:bodyPr/>
          <a:lstStyle/>
          <a:p>
            <a:r>
              <a:rPr lang="en-US" smtClean="0"/>
              <a:t>Nested aggregate queries</a:t>
            </a: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a:t>
            </a:fld>
            <a:endParaRPr kumimoji="0" lang="en-US"/>
          </a:p>
        </p:txBody>
      </p:sp>
      <p:sp>
        <p:nvSpPr>
          <p:cNvPr id="7" name="Footer Placeholder 4"/>
          <p:cNvSpPr txBox="1">
            <a:spLocks/>
          </p:cNvSpPr>
          <p:nvPr/>
        </p:nvSpPr>
        <p:spPr>
          <a:xfrm>
            <a:off x="381000" y="76200"/>
            <a:ext cx="3048000" cy="2127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
        <p:nvSpPr>
          <p:cNvPr id="8" name="Rectangle 7"/>
          <p:cNvSpPr/>
          <p:nvPr/>
        </p:nvSpPr>
        <p:spPr>
          <a:xfrm>
            <a:off x="381000" y="5715000"/>
            <a:ext cx="8305800" cy="461665"/>
          </a:xfrm>
          <a:prstGeom prst="rect">
            <a:avLst/>
          </a:prstGeom>
        </p:spPr>
        <p:txBody>
          <a:bodyPr wrap="square">
            <a:spAutoFit/>
          </a:bodyPr>
          <a:lstStyle/>
          <a:p>
            <a:r>
              <a:rPr lang="en-US" sz="1200" dirty="0" smtClean="0">
                <a:solidFill>
                  <a:schemeClr val="accent1">
                    <a:lumMod val="75000"/>
                  </a:schemeClr>
                </a:solidFill>
              </a:rPr>
              <a:t>Microsoft Enterprise Consortium: </a:t>
            </a:r>
            <a:r>
              <a:rPr lang="en-US" sz="1200" dirty="0" smtClean="0">
                <a:solidFill>
                  <a:schemeClr val="accent1">
                    <a:lumMod val="75000"/>
                  </a:schemeClr>
                </a:solidFill>
                <a:hlinkClick r:id="rId3"/>
              </a:rPr>
              <a:t>http://enterprise.waltoncollege.uark.edu</a:t>
            </a:r>
            <a:endParaRPr lang="en-US" sz="1200" dirty="0" smtClean="0">
              <a:solidFill>
                <a:schemeClr val="accent1">
                  <a:lumMod val="75000"/>
                </a:schemeClr>
              </a:solidFill>
            </a:endParaRPr>
          </a:p>
          <a:p>
            <a:r>
              <a:rPr lang="en-US" sz="1200" dirty="0" smtClean="0">
                <a:solidFill>
                  <a:schemeClr val="accent1">
                    <a:lumMod val="75000"/>
                  </a:schemeClr>
                </a:solidFill>
              </a:rPr>
              <a:t>Microsoft Faculty Connection/Faculty Resource Center </a:t>
            </a:r>
            <a:r>
              <a:rPr lang="en-US" sz="1200" dirty="0" smtClean="0">
                <a:solidFill>
                  <a:schemeClr val="accent1">
                    <a:lumMod val="75000"/>
                  </a:schemeClr>
                </a:solidFill>
                <a:hlinkClick r:id="rId4"/>
              </a:rPr>
              <a:t>http://www.facultyresourcecenter.com</a:t>
            </a:r>
            <a:endParaRPr lang="en-US" sz="12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a:p>
        </p:txBody>
      </p:sp>
      <p:sp>
        <p:nvSpPr>
          <p:cNvPr id="3" name="Content Placeholder 2"/>
          <p:cNvSpPr>
            <a:spLocks noGrp="1"/>
          </p:cNvSpPr>
          <p:nvPr>
            <p:ph idx="1"/>
          </p:nvPr>
        </p:nvSpPr>
        <p:spPr/>
        <p:txBody>
          <a:bodyPr>
            <a:normAutofit/>
          </a:bodyPr>
          <a:lstStyle/>
          <a:p>
            <a:r>
              <a:rPr lang="en-US" sz="1600" smtClean="0">
                <a:hlinkClick r:id="rId3"/>
              </a:rPr>
              <a:t>http://enterprise.waltoncollege.uark.edu/mec.asp</a:t>
            </a:r>
            <a:endParaRPr lang="en-US" sz="1600" smtClean="0"/>
          </a:p>
          <a:p>
            <a:r>
              <a:rPr lang="en-US" sz="1600" smtClean="0"/>
              <a:t>Microsoft Faculty Connection—Faculty Resource Center </a:t>
            </a:r>
            <a:r>
              <a:rPr lang="en-US" sz="1600" smtClean="0">
                <a:hlinkClick r:id="rId4"/>
              </a:rPr>
              <a:t>http://www.facultyresourcecenter.com/</a:t>
            </a:r>
            <a:endParaRPr lang="en-US" sz="1600" smtClean="0"/>
          </a:p>
          <a:p>
            <a:r>
              <a:rPr lang="en-US" sz="1600" smtClean="0"/>
              <a:t>Microsoft Transact-SQL Reference</a:t>
            </a:r>
          </a:p>
          <a:p>
            <a:r>
              <a:rPr lang="en-US" sz="1600" u="sng" smtClean="0">
                <a:hlinkClick r:id="rId5"/>
              </a:rPr>
              <a:t>http://msdn.microsoft.com/en-us/library/aa299742(v=SQL.80).aspx</a:t>
            </a:r>
            <a:endParaRPr lang="en-US" sz="1600" u="sng" smtClean="0"/>
          </a:p>
          <a:p>
            <a:r>
              <a:rPr lang="en-US" sz="1600" smtClean="0"/>
              <a:t>AdventureWorks Sample Database</a:t>
            </a:r>
          </a:p>
          <a:p>
            <a:r>
              <a:rPr lang="en-US" sz="1400" smtClean="0">
                <a:hlinkClick r:id="rId6"/>
              </a:rPr>
              <a:t>http://msdn.microsoft.com/en-us/library/ms124659%28v=sql.100%29.aspx</a:t>
            </a:r>
            <a:endParaRPr lang="en-US" sz="1400" smtClean="0"/>
          </a:p>
          <a:p>
            <a:endParaRPr lang="en-US" sz="1600" smtClean="0"/>
          </a:p>
          <a:p>
            <a:endParaRPr lang="en-US" sz="1600" smtClean="0"/>
          </a:p>
          <a:p>
            <a:endParaRPr lang="en-US" sz="1600" smtClean="0"/>
          </a:p>
          <a:p>
            <a:endParaRPr lang="en-US" sz="160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10</a:t>
            </a:fld>
            <a:endParaRPr kumimoji="0"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you’ll need …</a:t>
            </a:r>
            <a:endParaRPr lang="en-US"/>
          </a:p>
        </p:txBody>
      </p:sp>
      <p:sp>
        <p:nvSpPr>
          <p:cNvPr id="3" name="Content Placeholder 2"/>
          <p:cNvSpPr>
            <a:spLocks noGrp="1"/>
          </p:cNvSpPr>
          <p:nvPr>
            <p:ph idx="1"/>
          </p:nvPr>
        </p:nvSpPr>
        <p:spPr>
          <a:xfrm>
            <a:off x="457200" y="1447800"/>
            <a:ext cx="8077200" cy="4568952"/>
          </a:xfrm>
        </p:spPr>
        <p:txBody>
          <a:bodyPr>
            <a:normAutofit fontScale="85000" lnSpcReduction="20000"/>
          </a:bodyPr>
          <a:lstStyle/>
          <a:p>
            <a:r>
              <a:rPr lang="en-US" smtClean="0"/>
              <a:t>Log in to MEC for this lesson and into MSSMS (Microsoft SQL Server Management Studio).</a:t>
            </a:r>
          </a:p>
          <a:p>
            <a:pPr lvl="1"/>
            <a:r>
              <a:rPr lang="en-US" smtClean="0"/>
              <a:t>Be sure to select your account ID under Database in the Object Explorer pane, similar to the example shown here.</a:t>
            </a:r>
          </a:p>
          <a:p>
            <a:pPr lvl="1"/>
            <a:endParaRPr lang="en-US" smtClean="0"/>
          </a:p>
          <a:p>
            <a:pPr lvl="1"/>
            <a:endParaRPr lang="en-US" smtClean="0"/>
          </a:p>
          <a:p>
            <a:pPr lvl="1"/>
            <a:endParaRPr lang="en-US" smtClean="0"/>
          </a:p>
          <a:p>
            <a:endParaRPr lang="en-US" smtClean="0"/>
          </a:p>
          <a:p>
            <a:endParaRPr lang="en-US" smtClean="0"/>
          </a:p>
          <a:p>
            <a:endParaRPr lang="en-US" smtClean="0"/>
          </a:p>
          <a:p>
            <a:endParaRPr lang="en-US" smtClean="0"/>
          </a:p>
          <a:p>
            <a:r>
              <a:rPr lang="en-US" smtClean="0"/>
              <a:t>You should know the SQL covered in the SQL Fundamental series.  </a:t>
            </a:r>
          </a:p>
          <a:p>
            <a:r>
              <a:rPr lang="en-US" smtClean="0"/>
              <a:t>If there is something besides the topics for this lesson that you’re not familiar with in this </a:t>
            </a:r>
            <a:r>
              <a:rPr lang="en-US" smtClean="0"/>
              <a:t>presentation about nested aggregate queries, </a:t>
            </a:r>
            <a:r>
              <a:rPr lang="en-US" smtClean="0"/>
              <a:t>please review earlier lessons in the Advanced SQL presentations.</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a:t>
            </a:fld>
            <a:endParaRPr kumimoji="0" lang="en-US"/>
          </a:p>
        </p:txBody>
      </p:sp>
      <p:pic>
        <p:nvPicPr>
          <p:cNvPr id="5" name="Picture 4" descr="MSSMS_DB_User_ID.jpg"/>
          <p:cNvPicPr>
            <a:picLocks noChangeAspect="1"/>
          </p:cNvPicPr>
          <p:nvPr/>
        </p:nvPicPr>
        <p:blipFill>
          <a:blip r:embed="rId3" cstate="print"/>
          <a:stretch>
            <a:fillRect/>
          </a:stretch>
        </p:blipFill>
        <p:spPr>
          <a:xfrm>
            <a:off x="2133600" y="2667000"/>
            <a:ext cx="1116013" cy="14478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Nested Aggregate queries</a:t>
            </a:r>
            <a:endParaRPr lang="en-US"/>
          </a:p>
        </p:txBody>
      </p:sp>
      <p:sp>
        <p:nvSpPr>
          <p:cNvPr id="3" name="Content Placeholder 2"/>
          <p:cNvSpPr>
            <a:spLocks noGrp="1"/>
          </p:cNvSpPr>
          <p:nvPr>
            <p:ph idx="1"/>
          </p:nvPr>
        </p:nvSpPr>
        <p:spPr/>
        <p:txBody>
          <a:bodyPr>
            <a:normAutofit/>
          </a:bodyPr>
          <a:lstStyle/>
          <a:p>
            <a:r>
              <a:rPr lang="en-US" smtClean="0"/>
              <a:t>Sometimes it is necessary to embed one aggregate query inside another aggregate query, a.k.a. nested aggregate queries.</a:t>
            </a:r>
          </a:p>
          <a:p>
            <a:r>
              <a:rPr lang="en-US" smtClean="0"/>
              <a:t>As with other types of subqueries, the aggregate subquery decomposes the problem statement and creates a solution for part of the problem statement.</a:t>
            </a:r>
          </a:p>
          <a:p>
            <a:endParaRPr lang="en-US" smtClean="0"/>
          </a:p>
          <a:p>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a:t>
            </a:fld>
            <a:endParaRPr kumimoji="0"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Nested Aggregate – 1</a:t>
            </a:r>
            <a:r>
              <a:rPr lang="en-US" baseline="30000" smtClean="0"/>
              <a:t>st</a:t>
            </a:r>
            <a:r>
              <a:rPr lang="en-US" smtClean="0"/>
              <a:t>: detailed data</a:t>
            </a:r>
            <a:endParaRPr lang="en-US"/>
          </a:p>
        </p:txBody>
      </p:sp>
      <p:sp>
        <p:nvSpPr>
          <p:cNvPr id="3" name="Content Placeholder 2"/>
          <p:cNvSpPr>
            <a:spLocks noGrp="1"/>
          </p:cNvSpPr>
          <p:nvPr>
            <p:ph idx="1"/>
          </p:nvPr>
        </p:nvSpPr>
        <p:spPr/>
        <p:txBody>
          <a:bodyPr>
            <a:normAutofit/>
          </a:bodyPr>
          <a:lstStyle/>
          <a:p>
            <a:r>
              <a:rPr lang="en-US" smtClean="0"/>
              <a:t>Using the greenhouse database, we will list crop-planting ID, crop, variety, and the yield count.</a:t>
            </a:r>
          </a:p>
          <a:p>
            <a:pPr lvl="1"/>
            <a:r>
              <a:rPr lang="en-US" smtClean="0"/>
              <a:t>NOTE:  The way harvest data is recorded varies. Some harvests are weighed, others are counted.</a:t>
            </a:r>
            <a:endParaRPr lang="en-US" smtClean="0"/>
          </a:p>
          <a:p>
            <a:pPr>
              <a:buNone/>
            </a:pPr>
            <a:r>
              <a:rPr lang="en-US" sz="1400" smtClean="0">
                <a:latin typeface="Courier New" pitchFamily="49" charset="0"/>
                <a:cs typeface="Courier New" pitchFamily="49" charset="0"/>
              </a:rPr>
              <a:t>/* 1st</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List detailed </a:t>
            </a:r>
            <a:r>
              <a:rPr lang="en-US" sz="1400" smtClean="0">
                <a:latin typeface="Courier New" pitchFamily="49" charset="0"/>
                <a:cs typeface="Courier New" pitchFamily="49" charset="0"/>
              </a:rPr>
              <a:t>data about crop plantings </a:t>
            </a:r>
            <a:r>
              <a:rPr lang="en-US" sz="1400" smtClean="0">
                <a:latin typeface="Courier New" pitchFamily="49" charset="0"/>
                <a:cs typeface="Courier New" pitchFamily="49" charset="0"/>
              </a:rPr>
              <a:t>and </a:t>
            </a:r>
            <a:r>
              <a:rPr lang="en-US" sz="1400" smtClean="0">
                <a:latin typeface="Courier New" pitchFamily="49" charset="0"/>
                <a:cs typeface="Courier New" pitchFamily="49" charset="0"/>
              </a:rPr>
              <a:t>the </a:t>
            </a:r>
            <a:r>
              <a:rPr lang="en-US" sz="1400" smtClean="0">
                <a:latin typeface="Courier New" pitchFamily="49" charset="0"/>
                <a:cs typeface="Courier New" pitchFamily="49" charset="0"/>
              </a:rPr>
              <a:t>harvest yield count</a:t>
            </a:r>
            <a:r>
              <a:rPr lang="en-US" sz="1400" smtClean="0">
                <a:latin typeface="Courier New" pitchFamily="49" charset="0"/>
                <a:cs typeface="Courier New" pitchFamily="49" charset="0"/>
              </a:rPr>
              <a:t>. </a:t>
            </a:r>
            <a:r>
              <a:rPr lang="en-US" sz="1400" smtClean="0">
                <a:latin typeface="Courier New" pitchFamily="49" charset="0"/>
                <a:cs typeface="Courier New" pitchFamily="49" charset="0"/>
              </a:rPr>
              <a:t>*/</a:t>
            </a:r>
          </a:p>
          <a:p>
            <a:pPr>
              <a:buNone/>
            </a:pPr>
            <a:r>
              <a:rPr lang="en-US" sz="1400" smtClean="0">
                <a:latin typeface="Courier New" pitchFamily="49" charset="0"/>
                <a:cs typeface="Courier New" pitchFamily="49" charset="0"/>
              </a:rPr>
              <a:t>select </a:t>
            </a:r>
            <a:r>
              <a:rPr lang="en-US" sz="1400" smtClean="0">
                <a:latin typeface="Courier New" pitchFamily="49" charset="0"/>
                <a:cs typeface="Courier New" pitchFamily="49" charset="0"/>
              </a:rPr>
              <a:t>CropPlantingID</a:t>
            </a:r>
            <a:r>
              <a:rPr lang="en-US" sz="1400" smtClean="0">
                <a:latin typeface="Courier New" pitchFamily="49" charset="0"/>
                <a:cs typeface="Courier New" pitchFamily="49" charset="0"/>
              </a:rPr>
              <a:t>, crop</a:t>
            </a:r>
            <a:r>
              <a:rPr lang="en-US" sz="1400" smtClean="0">
                <a:latin typeface="Courier New" pitchFamily="49" charset="0"/>
                <a:cs typeface="Courier New" pitchFamily="49" charset="0"/>
              </a:rPr>
              <a:t>, variety,</a:t>
            </a:r>
          </a:p>
          <a:p>
            <a:pPr>
              <a:buNone/>
            </a:pPr>
            <a:r>
              <a:rPr lang="en-US" sz="1400" smtClean="0">
                <a:latin typeface="Courier New" pitchFamily="49" charset="0"/>
                <a:cs typeface="Courier New" pitchFamily="49" charset="0"/>
              </a:rPr>
              <a:t>   cast(Yield_Count as decimal) as yld_count</a:t>
            </a:r>
          </a:p>
          <a:p>
            <a:pPr>
              <a:buNone/>
            </a:pPr>
            <a:r>
              <a:rPr lang="en-US" sz="1400" smtClean="0">
                <a:latin typeface="Courier New" pitchFamily="49" charset="0"/>
                <a:cs typeface="Courier New" pitchFamily="49" charset="0"/>
              </a:rPr>
              <a:t>   from tblcropVariety </a:t>
            </a:r>
            <a:r>
              <a:rPr lang="en-US" sz="1600" b="1" smtClean="0">
                <a:latin typeface="Courier New" pitchFamily="49" charset="0"/>
                <a:cs typeface="Courier New" pitchFamily="49" charset="0"/>
              </a:rPr>
              <a:t>CV</a:t>
            </a:r>
            <a:r>
              <a:rPr lang="en-US" sz="1400" smtClean="0">
                <a:latin typeface="Courier New" pitchFamily="49" charset="0"/>
                <a:cs typeface="Courier New" pitchFamily="49" charset="0"/>
              </a:rPr>
              <a:t>, tblcropPlanting </a:t>
            </a:r>
            <a:r>
              <a:rPr lang="en-US" sz="1600" b="1" smtClean="0">
                <a:latin typeface="Courier New" pitchFamily="49" charset="0"/>
                <a:cs typeface="Courier New" pitchFamily="49" charset="0"/>
              </a:rPr>
              <a:t>CP</a:t>
            </a:r>
            <a:r>
              <a:rPr lang="en-US" sz="1400" smtClean="0">
                <a:latin typeface="Courier New" pitchFamily="49" charset="0"/>
                <a:cs typeface="Courier New" pitchFamily="49" charset="0"/>
              </a:rPr>
              <a:t>, tblCropHarvest </a:t>
            </a:r>
            <a:r>
              <a:rPr lang="en-US" sz="1600" b="1" smtClean="0">
                <a:latin typeface="Courier New" pitchFamily="49" charset="0"/>
                <a:cs typeface="Courier New" pitchFamily="49" charset="0"/>
              </a:rPr>
              <a:t>CH</a:t>
            </a:r>
            <a:endParaRPr lang="en-US" sz="1400" b="1"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where </a:t>
            </a:r>
            <a:r>
              <a:rPr lang="en-US" sz="1600" b="1" smtClean="0">
                <a:latin typeface="Courier New" pitchFamily="49" charset="0"/>
                <a:cs typeface="Courier New" pitchFamily="49" charset="0"/>
              </a:rPr>
              <a:t>CV</a:t>
            </a:r>
            <a:r>
              <a:rPr lang="en-US" sz="1400" smtClean="0">
                <a:latin typeface="Courier New" pitchFamily="49" charset="0"/>
                <a:cs typeface="Courier New" pitchFamily="49" charset="0"/>
              </a:rPr>
              <a:t>.CropVarID = </a:t>
            </a:r>
            <a:r>
              <a:rPr lang="en-US" sz="1600" b="1" smtClean="0">
                <a:latin typeface="Courier New" pitchFamily="49" charset="0"/>
                <a:cs typeface="Courier New" pitchFamily="49" charset="0"/>
              </a:rPr>
              <a:t>CP</a:t>
            </a:r>
            <a:r>
              <a:rPr lang="en-US" sz="1400" smtClean="0">
                <a:latin typeface="Courier New" pitchFamily="49" charset="0"/>
                <a:cs typeface="Courier New" pitchFamily="49" charset="0"/>
              </a:rPr>
              <a:t>.CropVarID</a:t>
            </a:r>
          </a:p>
          <a:p>
            <a:pPr>
              <a:buNone/>
            </a:pPr>
            <a:r>
              <a:rPr lang="en-US" sz="1400" smtClean="0">
                <a:latin typeface="Courier New" pitchFamily="49" charset="0"/>
                <a:cs typeface="Courier New" pitchFamily="49" charset="0"/>
              </a:rPr>
              <a:t>   and </a:t>
            </a:r>
            <a:r>
              <a:rPr lang="en-US" sz="1600" b="1" smtClean="0">
                <a:latin typeface="Courier New" pitchFamily="49" charset="0"/>
                <a:cs typeface="Courier New" pitchFamily="49" charset="0"/>
              </a:rPr>
              <a:t>CP</a:t>
            </a:r>
            <a:r>
              <a:rPr lang="en-US" sz="1400" smtClean="0">
                <a:latin typeface="Courier New" pitchFamily="49" charset="0"/>
                <a:cs typeface="Courier New" pitchFamily="49" charset="0"/>
              </a:rPr>
              <a:t>.CropPlanting_ID </a:t>
            </a:r>
            <a:r>
              <a:rPr lang="en-US" sz="1400" smtClean="0">
                <a:latin typeface="Courier New" pitchFamily="49" charset="0"/>
                <a:cs typeface="Courier New" pitchFamily="49" charset="0"/>
              </a:rPr>
              <a:t>= </a:t>
            </a:r>
            <a:r>
              <a:rPr lang="en-US" sz="1600" b="1" smtClean="0">
                <a:latin typeface="Courier New" pitchFamily="49" charset="0"/>
                <a:cs typeface="Courier New" pitchFamily="49" charset="0"/>
              </a:rPr>
              <a:t>CH</a:t>
            </a:r>
            <a:r>
              <a:rPr lang="en-US" sz="1400" smtClean="0">
                <a:latin typeface="Courier New" pitchFamily="49" charset="0"/>
                <a:cs typeface="Courier New" pitchFamily="49" charset="0"/>
              </a:rPr>
              <a:t>.CropPlantingID</a:t>
            </a:r>
            <a:r>
              <a:rPr lang="en-US" sz="1400" smtClean="0">
                <a:latin typeface="Courier New" pitchFamily="49" charset="0"/>
                <a:cs typeface="Courier New" pitchFamily="49" charset="0"/>
              </a:rPr>
              <a:t>;</a:t>
            </a:r>
            <a:endParaRPr lang="en-US" sz="1400" smtClean="0">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a:t>
            </a:fld>
            <a:endParaRPr kumimoji="0" lang="en-US"/>
          </a:p>
        </p:txBody>
      </p:sp>
      <p:pic>
        <p:nvPicPr>
          <p:cNvPr id="1026" name="Picture 2"/>
          <p:cNvPicPr>
            <a:picLocks noChangeAspect="1" noChangeArrowheads="1"/>
          </p:cNvPicPr>
          <p:nvPr/>
        </p:nvPicPr>
        <p:blipFill>
          <a:blip r:embed="rId3" cstate="print"/>
          <a:srcRect/>
          <a:stretch>
            <a:fillRect/>
          </a:stretch>
        </p:blipFill>
        <p:spPr bwMode="auto">
          <a:xfrm>
            <a:off x="4191000" y="4765561"/>
            <a:ext cx="4298572" cy="1635239"/>
          </a:xfrm>
          <a:prstGeom prst="rect">
            <a:avLst/>
          </a:prstGeom>
          <a:noFill/>
          <a:ln w="9525">
            <a:noFill/>
            <a:miter lim="800000"/>
            <a:headEnd/>
            <a:tailEnd/>
          </a:ln>
        </p:spPr>
      </p:pic>
      <p:sp>
        <p:nvSpPr>
          <p:cNvPr id="7" name="TextBox 6"/>
          <p:cNvSpPr txBox="1"/>
          <p:nvPr/>
        </p:nvSpPr>
        <p:spPr>
          <a:xfrm>
            <a:off x="457200" y="5105400"/>
            <a:ext cx="3505200" cy="1077218"/>
          </a:xfrm>
          <a:prstGeom prst="rect">
            <a:avLst/>
          </a:prstGeom>
          <a:noFill/>
        </p:spPr>
        <p:txBody>
          <a:bodyPr wrap="square" rtlCol="0">
            <a:spAutoFit/>
          </a:bodyPr>
          <a:lstStyle/>
          <a:p>
            <a:r>
              <a:rPr lang="en-US" sz="1600" smtClean="0"/>
              <a:t>Though not required, table aliases have been used here —defined in the FROM clause and used in the WHERE clause.</a:t>
            </a:r>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linds(horizontal)">
                                      <p:cBhvr>
                                        <p:cTn id="13" dur="500"/>
                                        <p:tgtEl>
                                          <p:spTgt spid="3">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linds(horizontal)">
                                      <p:cBhvr>
                                        <p:cTn id="16" dur="500"/>
                                        <p:tgtEl>
                                          <p:spTgt spid="3">
                                            <p:txEl>
                                              <p:pRg st="5" end="5"/>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linds(horizontal)">
                                      <p:cBhvr>
                                        <p:cTn id="19" dur="500"/>
                                        <p:tgtEl>
                                          <p:spTgt spid="3">
                                            <p:txEl>
                                              <p:pRg st="6" end="6"/>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blinds(horizontal)">
                                      <p:cBhvr>
                                        <p:cTn id="27" dur="500"/>
                                        <p:tgtEl>
                                          <p:spTgt spid="102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Comment about the CAST() function</a:t>
            </a:r>
            <a:endParaRPr lang="en-US"/>
          </a:p>
        </p:txBody>
      </p:sp>
      <p:sp>
        <p:nvSpPr>
          <p:cNvPr id="3" name="Content Placeholder 2"/>
          <p:cNvSpPr>
            <a:spLocks noGrp="1"/>
          </p:cNvSpPr>
          <p:nvPr>
            <p:ph idx="1"/>
          </p:nvPr>
        </p:nvSpPr>
        <p:spPr/>
        <p:txBody>
          <a:bodyPr>
            <a:normAutofit lnSpcReduction="10000"/>
          </a:bodyPr>
          <a:lstStyle/>
          <a:p>
            <a:r>
              <a:rPr lang="en-US" smtClean="0"/>
              <a:t>In the query we just created the CAST() function is used to convert data stored as text to numeric data.  </a:t>
            </a:r>
          </a:p>
          <a:p>
            <a:r>
              <a:rPr lang="en-US" smtClean="0"/>
              <a:t>The data types for columns in the greenhouse database may be revised in the future and you may not need to use the CAST() function to convert numbers stored as text to numeric values that can be calculated.</a:t>
            </a:r>
          </a:p>
          <a:p>
            <a:pPr>
              <a:buNone/>
            </a:pP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select </a:t>
            </a:r>
            <a:r>
              <a:rPr lang="en-US" sz="1400" smtClean="0">
                <a:latin typeface="Courier New" pitchFamily="49" charset="0"/>
                <a:cs typeface="Courier New" pitchFamily="49" charset="0"/>
              </a:rPr>
              <a:t>CropPlantingID</a:t>
            </a:r>
            <a:r>
              <a:rPr lang="en-US" sz="1400" smtClean="0">
                <a:latin typeface="Courier New" pitchFamily="49" charset="0"/>
                <a:cs typeface="Courier New" pitchFamily="49" charset="0"/>
              </a:rPr>
              <a:t>, crop</a:t>
            </a:r>
            <a:r>
              <a:rPr lang="en-US" sz="1400" smtClean="0">
                <a:latin typeface="Courier New" pitchFamily="49" charset="0"/>
                <a:cs typeface="Courier New" pitchFamily="49" charset="0"/>
              </a:rPr>
              <a:t>, variety,</a:t>
            </a:r>
          </a:p>
          <a:p>
            <a:pPr>
              <a:buNone/>
            </a:pPr>
            <a:r>
              <a:rPr lang="en-US" sz="1400" smtClean="0">
                <a:latin typeface="Courier New" pitchFamily="49" charset="0"/>
                <a:cs typeface="Courier New" pitchFamily="49" charset="0"/>
              </a:rPr>
              <a:t>   </a:t>
            </a:r>
            <a:r>
              <a:rPr lang="en-US" sz="1600" b="1" smtClean="0">
                <a:solidFill>
                  <a:srgbClr val="FF0000"/>
                </a:solidFill>
                <a:latin typeface="Courier New" pitchFamily="49" charset="0"/>
                <a:cs typeface="Courier New" pitchFamily="49" charset="0"/>
              </a:rPr>
              <a:t>cast(Yield_Count as decimal) </a:t>
            </a:r>
            <a:r>
              <a:rPr lang="en-US" sz="1400" smtClean="0">
                <a:latin typeface="Courier New" pitchFamily="49" charset="0"/>
                <a:cs typeface="Courier New" pitchFamily="49" charset="0"/>
              </a:rPr>
              <a:t>as yld_count</a:t>
            </a:r>
          </a:p>
          <a:p>
            <a:pPr>
              <a:buNone/>
            </a:pPr>
            <a:r>
              <a:rPr lang="en-US" sz="1400" smtClean="0">
                <a:latin typeface="Courier New" pitchFamily="49" charset="0"/>
                <a:cs typeface="Courier New" pitchFamily="49" charset="0"/>
              </a:rPr>
              <a:t>   from tblcropVariety </a:t>
            </a:r>
            <a:r>
              <a:rPr lang="en-US" sz="1600" b="1" smtClean="0">
                <a:latin typeface="Courier New" pitchFamily="49" charset="0"/>
                <a:cs typeface="Courier New" pitchFamily="49" charset="0"/>
              </a:rPr>
              <a:t>CV</a:t>
            </a:r>
            <a:r>
              <a:rPr lang="en-US" sz="1400" smtClean="0">
                <a:latin typeface="Courier New" pitchFamily="49" charset="0"/>
                <a:cs typeface="Courier New" pitchFamily="49" charset="0"/>
              </a:rPr>
              <a:t>, tblcropPlanting </a:t>
            </a:r>
            <a:r>
              <a:rPr lang="en-US" sz="1600" b="1" smtClean="0">
                <a:latin typeface="Courier New" pitchFamily="49" charset="0"/>
                <a:cs typeface="Courier New" pitchFamily="49" charset="0"/>
              </a:rPr>
              <a:t>CP</a:t>
            </a:r>
            <a:r>
              <a:rPr lang="en-US" sz="1400" smtClean="0">
                <a:latin typeface="Courier New" pitchFamily="49" charset="0"/>
                <a:cs typeface="Courier New" pitchFamily="49" charset="0"/>
              </a:rPr>
              <a:t>, tblCropHarvest </a:t>
            </a:r>
            <a:r>
              <a:rPr lang="en-US" sz="1600" b="1" smtClean="0">
                <a:latin typeface="Courier New" pitchFamily="49" charset="0"/>
                <a:cs typeface="Courier New" pitchFamily="49" charset="0"/>
              </a:rPr>
              <a:t>CH</a:t>
            </a:r>
            <a:endParaRPr lang="en-US" sz="1400" b="1"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   where </a:t>
            </a:r>
            <a:r>
              <a:rPr lang="en-US" sz="1600" b="1" smtClean="0">
                <a:latin typeface="Courier New" pitchFamily="49" charset="0"/>
                <a:cs typeface="Courier New" pitchFamily="49" charset="0"/>
              </a:rPr>
              <a:t>CV</a:t>
            </a:r>
            <a:r>
              <a:rPr lang="en-US" sz="1400" smtClean="0">
                <a:latin typeface="Courier New" pitchFamily="49" charset="0"/>
                <a:cs typeface="Courier New" pitchFamily="49" charset="0"/>
              </a:rPr>
              <a:t>.CropVarID = </a:t>
            </a:r>
            <a:r>
              <a:rPr lang="en-US" sz="1600" b="1" smtClean="0">
                <a:latin typeface="Courier New" pitchFamily="49" charset="0"/>
                <a:cs typeface="Courier New" pitchFamily="49" charset="0"/>
              </a:rPr>
              <a:t>CP</a:t>
            </a:r>
            <a:r>
              <a:rPr lang="en-US" sz="1400" smtClean="0">
                <a:latin typeface="Courier New" pitchFamily="49" charset="0"/>
                <a:cs typeface="Courier New" pitchFamily="49" charset="0"/>
              </a:rPr>
              <a:t>.CropVarID</a:t>
            </a:r>
          </a:p>
          <a:p>
            <a:pPr>
              <a:buNone/>
            </a:pPr>
            <a:r>
              <a:rPr lang="en-US" sz="1400" smtClean="0">
                <a:latin typeface="Courier New" pitchFamily="49" charset="0"/>
                <a:cs typeface="Courier New" pitchFamily="49" charset="0"/>
              </a:rPr>
              <a:t>   and </a:t>
            </a:r>
            <a:r>
              <a:rPr lang="en-US" sz="1600" b="1" smtClean="0">
                <a:latin typeface="Courier New" pitchFamily="49" charset="0"/>
                <a:cs typeface="Courier New" pitchFamily="49" charset="0"/>
              </a:rPr>
              <a:t>CP</a:t>
            </a:r>
            <a:r>
              <a:rPr lang="en-US" sz="1400" smtClean="0">
                <a:latin typeface="Courier New" pitchFamily="49" charset="0"/>
                <a:cs typeface="Courier New" pitchFamily="49" charset="0"/>
              </a:rPr>
              <a:t>.CropPlanting_ID </a:t>
            </a:r>
            <a:r>
              <a:rPr lang="en-US" sz="1400" smtClean="0">
                <a:latin typeface="Courier New" pitchFamily="49" charset="0"/>
                <a:cs typeface="Courier New" pitchFamily="49" charset="0"/>
              </a:rPr>
              <a:t>= </a:t>
            </a:r>
            <a:r>
              <a:rPr lang="en-US" sz="1600" b="1" smtClean="0">
                <a:latin typeface="Courier New" pitchFamily="49" charset="0"/>
                <a:cs typeface="Courier New" pitchFamily="49" charset="0"/>
              </a:rPr>
              <a:t>CH</a:t>
            </a:r>
            <a:r>
              <a:rPr lang="en-US" sz="1400" smtClean="0">
                <a:latin typeface="Courier New" pitchFamily="49" charset="0"/>
                <a:cs typeface="Courier New" pitchFamily="49" charset="0"/>
              </a:rPr>
              <a:t>.CropPlantingID</a:t>
            </a:r>
            <a:r>
              <a:rPr lang="en-US" sz="1400" smtClean="0">
                <a:latin typeface="Courier New" pitchFamily="49" charset="0"/>
                <a:cs typeface="Courier New" pitchFamily="49" charset="0"/>
              </a:rPr>
              <a:t>;</a:t>
            </a:r>
            <a:endParaRPr lang="en-US" sz="1400" smtClean="0">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5</a:t>
            </a:fld>
            <a:endParaRPr kumimoji="0"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a:t>
            </a:r>
            <a:r>
              <a:rPr lang="en-US" baseline="30000" smtClean="0"/>
              <a:t>nd</a:t>
            </a:r>
            <a:r>
              <a:rPr lang="en-US" smtClean="0"/>
              <a:t>: Aggregate data</a:t>
            </a:r>
            <a:endParaRPr lang="en-US"/>
          </a:p>
        </p:txBody>
      </p:sp>
      <p:sp>
        <p:nvSpPr>
          <p:cNvPr id="3" name="Content Placeholder 2"/>
          <p:cNvSpPr>
            <a:spLocks noGrp="1"/>
          </p:cNvSpPr>
          <p:nvPr>
            <p:ph idx="1"/>
          </p:nvPr>
        </p:nvSpPr>
        <p:spPr>
          <a:xfrm>
            <a:off x="457200" y="1447800"/>
            <a:ext cx="8153400" cy="4724400"/>
          </a:xfrm>
        </p:spPr>
        <p:txBody>
          <a:bodyPr>
            <a:normAutofit lnSpcReduction="10000"/>
          </a:bodyPr>
          <a:lstStyle/>
          <a:p>
            <a:r>
              <a:rPr lang="en-US" smtClean="0"/>
              <a:t>Using the previous query in the FROM clause, we now use the count and sum aggregate functions to count the number of crop plantings and sum the yield count.</a:t>
            </a:r>
          </a:p>
          <a:p>
            <a:pPr lvl="1"/>
            <a:r>
              <a:rPr lang="en-US" smtClean="0"/>
              <a:t>Note the table alias for the subquery.</a:t>
            </a:r>
            <a:endParaRPr lang="en-US" smtClean="0"/>
          </a:p>
          <a:p>
            <a:endParaRPr lang="en-US" smtClean="0"/>
          </a:p>
          <a:p>
            <a:pPr>
              <a:buNone/>
            </a:pPr>
            <a:r>
              <a:rPr lang="en-US" sz="1200" smtClean="0">
                <a:solidFill>
                  <a:srgbClr val="00B050"/>
                </a:solidFill>
                <a:latin typeface="Courier New" pitchFamily="49" charset="0"/>
                <a:cs typeface="Courier New" pitchFamily="49" charset="0"/>
              </a:rPr>
              <a:t>select </a:t>
            </a:r>
            <a:r>
              <a:rPr lang="en-US" sz="1200" smtClean="0">
                <a:solidFill>
                  <a:srgbClr val="00B050"/>
                </a:solidFill>
                <a:latin typeface="Courier New" pitchFamily="49" charset="0"/>
                <a:cs typeface="Courier New" pitchFamily="49" charset="0"/>
              </a:rPr>
              <a:t>crop, variety, </a:t>
            </a:r>
          </a:p>
          <a:p>
            <a:pPr>
              <a:buNone/>
            </a:pPr>
            <a:r>
              <a:rPr lang="en-US" sz="1200" smtClean="0">
                <a:solidFill>
                  <a:srgbClr val="00B050"/>
                </a:solidFill>
                <a:latin typeface="Courier New" pitchFamily="49" charset="0"/>
                <a:cs typeface="Courier New" pitchFamily="49" charset="0"/>
              </a:rPr>
              <a:t>  count(cropPlantingID) as planting_count,</a:t>
            </a:r>
          </a:p>
          <a:p>
            <a:pPr>
              <a:buNone/>
            </a:pPr>
            <a:r>
              <a:rPr lang="en-US" sz="1200" smtClean="0">
                <a:solidFill>
                  <a:srgbClr val="00B050"/>
                </a:solidFill>
                <a:latin typeface="Courier New" pitchFamily="49" charset="0"/>
                <a:cs typeface="Courier New" pitchFamily="49" charset="0"/>
              </a:rPr>
              <a:t>  sum(yld_count) as yield_sum</a:t>
            </a:r>
          </a:p>
          <a:p>
            <a:pPr>
              <a:buNone/>
            </a:pPr>
            <a:r>
              <a:rPr lang="en-US" sz="1200" smtClean="0">
                <a:solidFill>
                  <a:srgbClr val="00B050"/>
                </a:solidFill>
                <a:latin typeface="Courier New" pitchFamily="49" charset="0"/>
                <a:cs typeface="Courier New" pitchFamily="49" charset="0"/>
              </a:rPr>
              <a:t>from</a:t>
            </a:r>
          </a:p>
          <a:p>
            <a:pPr>
              <a:buNone/>
            </a:pPr>
            <a:r>
              <a:rPr lang="en-US" sz="1200" smtClean="0">
                <a:latin typeface="Courier New" pitchFamily="49" charset="0"/>
                <a:cs typeface="Courier New" pitchFamily="49" charset="0"/>
              </a:rPr>
              <a:t>  (</a:t>
            </a:r>
            <a:r>
              <a:rPr lang="en-US" sz="1200" smtClean="0">
                <a:solidFill>
                  <a:schemeClr val="tx2">
                    <a:lumMod val="60000"/>
                    <a:lumOff val="40000"/>
                  </a:schemeClr>
                </a:solidFill>
                <a:latin typeface="Courier New" pitchFamily="49" charset="0"/>
                <a:cs typeface="Courier New" pitchFamily="49" charset="0"/>
              </a:rPr>
              <a:t>select CropPlantingID,crop, Variety,</a:t>
            </a:r>
          </a:p>
          <a:p>
            <a:pPr>
              <a:buNone/>
            </a:pPr>
            <a:r>
              <a:rPr lang="en-US" sz="1200" smtClean="0">
                <a:solidFill>
                  <a:schemeClr val="tx2">
                    <a:lumMod val="60000"/>
                    <a:lumOff val="40000"/>
                  </a:schemeClr>
                </a:solidFill>
                <a:latin typeface="Courier New" pitchFamily="49" charset="0"/>
                <a:cs typeface="Courier New" pitchFamily="49" charset="0"/>
              </a:rPr>
              <a:t>     </a:t>
            </a:r>
            <a:r>
              <a:rPr lang="en-US" sz="1200" smtClean="0">
                <a:solidFill>
                  <a:schemeClr val="tx2">
                    <a:lumMod val="60000"/>
                    <a:lumOff val="40000"/>
                  </a:schemeClr>
                </a:solidFill>
                <a:latin typeface="Courier New" pitchFamily="49" charset="0"/>
                <a:cs typeface="Courier New" pitchFamily="49" charset="0"/>
              </a:rPr>
              <a:t>cast(Yield_Count </a:t>
            </a:r>
            <a:r>
              <a:rPr lang="en-US" sz="1200" smtClean="0">
                <a:solidFill>
                  <a:schemeClr val="tx2">
                    <a:lumMod val="60000"/>
                    <a:lumOff val="40000"/>
                  </a:schemeClr>
                </a:solidFill>
                <a:latin typeface="Courier New" pitchFamily="49" charset="0"/>
                <a:cs typeface="Courier New" pitchFamily="49" charset="0"/>
              </a:rPr>
              <a:t>as decimal) as yld_count</a:t>
            </a:r>
          </a:p>
          <a:p>
            <a:pPr>
              <a:buNone/>
            </a:pPr>
            <a:r>
              <a:rPr lang="en-US" sz="1200" smtClean="0">
                <a:solidFill>
                  <a:schemeClr val="tx2">
                    <a:lumMod val="60000"/>
                    <a:lumOff val="40000"/>
                  </a:schemeClr>
                </a:solidFill>
                <a:latin typeface="Courier New" pitchFamily="49" charset="0"/>
                <a:cs typeface="Courier New" pitchFamily="49" charset="0"/>
              </a:rPr>
              <a:t>   from tblcropVariety CV, tblcropPlanting CP, tblCropHarvest CH</a:t>
            </a:r>
          </a:p>
          <a:p>
            <a:pPr>
              <a:buNone/>
            </a:pPr>
            <a:r>
              <a:rPr lang="en-US" sz="1200" smtClean="0">
                <a:solidFill>
                  <a:schemeClr val="tx2">
                    <a:lumMod val="60000"/>
                    <a:lumOff val="40000"/>
                  </a:schemeClr>
                </a:solidFill>
                <a:latin typeface="Courier New" pitchFamily="49" charset="0"/>
                <a:cs typeface="Courier New" pitchFamily="49" charset="0"/>
              </a:rPr>
              <a:t>   where CV.CropVarID = CP.CropVarID</a:t>
            </a:r>
          </a:p>
          <a:p>
            <a:pPr>
              <a:buNone/>
            </a:pPr>
            <a:r>
              <a:rPr lang="en-US" sz="1200" smtClean="0">
                <a:solidFill>
                  <a:schemeClr val="tx2">
                    <a:lumMod val="60000"/>
                    <a:lumOff val="40000"/>
                  </a:schemeClr>
                </a:solidFill>
                <a:latin typeface="Courier New" pitchFamily="49" charset="0"/>
                <a:cs typeface="Courier New" pitchFamily="49" charset="0"/>
              </a:rPr>
              <a:t>   and CP.CropPlanting_ID = </a:t>
            </a:r>
            <a:r>
              <a:rPr lang="en-US" sz="1200" smtClean="0">
                <a:solidFill>
                  <a:schemeClr val="tx2">
                    <a:lumMod val="60000"/>
                    <a:lumOff val="40000"/>
                  </a:schemeClr>
                </a:solidFill>
                <a:latin typeface="Courier New" pitchFamily="49" charset="0"/>
                <a:cs typeface="Courier New" pitchFamily="49" charset="0"/>
              </a:rPr>
              <a:t>ch.CropPlantingID</a:t>
            </a:r>
            <a:r>
              <a:rPr lang="en-US" sz="1200" smtClean="0">
                <a:solidFill>
                  <a:srgbClr val="00B050"/>
                </a:solidFill>
                <a:latin typeface="Courier New" pitchFamily="49" charset="0"/>
                <a:cs typeface="Courier New" pitchFamily="49" charset="0"/>
              </a:rPr>
              <a:t>) </a:t>
            </a:r>
            <a:r>
              <a:rPr lang="en-US" sz="1400" b="1" smtClean="0">
                <a:solidFill>
                  <a:srgbClr val="00B050"/>
                </a:solidFill>
                <a:latin typeface="Courier New" pitchFamily="49" charset="0"/>
                <a:cs typeface="Courier New" pitchFamily="49" charset="0"/>
              </a:rPr>
              <a:t>CVPH</a:t>
            </a:r>
            <a:endParaRPr lang="en-US" sz="1200" b="1" smtClean="0">
              <a:solidFill>
                <a:srgbClr val="00B050"/>
              </a:solidFill>
              <a:latin typeface="Courier New" pitchFamily="49" charset="0"/>
              <a:cs typeface="Courier New" pitchFamily="49" charset="0"/>
            </a:endParaRPr>
          </a:p>
          <a:p>
            <a:pPr>
              <a:buNone/>
            </a:pPr>
            <a:r>
              <a:rPr lang="en-US" sz="1200" smtClean="0">
                <a:solidFill>
                  <a:srgbClr val="00B050"/>
                </a:solidFill>
                <a:latin typeface="Courier New" pitchFamily="49" charset="0"/>
                <a:cs typeface="Courier New" pitchFamily="49" charset="0"/>
              </a:rPr>
              <a:t>group by crop, variety</a:t>
            </a:r>
          </a:p>
          <a:p>
            <a:pPr>
              <a:buNone/>
            </a:pPr>
            <a:r>
              <a:rPr lang="en-US" sz="1200" smtClean="0">
                <a:solidFill>
                  <a:srgbClr val="00B050"/>
                </a:solidFill>
                <a:latin typeface="Courier New" pitchFamily="49" charset="0"/>
                <a:cs typeface="Courier New" pitchFamily="49" charset="0"/>
              </a:rPr>
              <a:t>order by yield_sum desc;</a:t>
            </a:r>
            <a:endParaRPr lang="en-US" sz="1200" smtClean="0">
              <a:solidFill>
                <a:srgbClr val="00B050"/>
              </a:solidFill>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6</a:t>
            </a:fld>
            <a:endParaRPr kumimoji="0" lang="en-US"/>
          </a:p>
        </p:txBody>
      </p:sp>
      <p:pic>
        <p:nvPicPr>
          <p:cNvPr id="2050" name="Picture 2"/>
          <p:cNvPicPr>
            <a:picLocks noChangeAspect="1" noChangeArrowheads="1"/>
          </p:cNvPicPr>
          <p:nvPr/>
        </p:nvPicPr>
        <p:blipFill>
          <a:blip r:embed="rId3" cstate="print"/>
          <a:srcRect/>
          <a:stretch>
            <a:fillRect/>
          </a:stretch>
        </p:blipFill>
        <p:spPr bwMode="auto">
          <a:xfrm>
            <a:off x="5029200" y="3276600"/>
            <a:ext cx="3560001" cy="136666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charRg st="197" end="220"/>
                                            </p:txEl>
                                          </p:spTgt>
                                        </p:tgtEl>
                                        <p:attrNameLst>
                                          <p:attrName>style.visibility</p:attrName>
                                        </p:attrNameLst>
                                      </p:cBhvr>
                                      <p:to>
                                        <p:strVal val="visible"/>
                                      </p:to>
                                    </p:set>
                                    <p:animEffect transition="in" filter="blinds(horizontal)">
                                      <p:cBhvr>
                                        <p:cTn id="7" dur="500"/>
                                        <p:tgtEl>
                                          <p:spTgt spid="3">
                                            <p:txEl>
                                              <p:charRg st="197" end="22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charRg st="220" end="263"/>
                                            </p:txEl>
                                          </p:spTgt>
                                        </p:tgtEl>
                                        <p:attrNameLst>
                                          <p:attrName>style.visibility</p:attrName>
                                        </p:attrNameLst>
                                      </p:cBhvr>
                                      <p:to>
                                        <p:strVal val="visible"/>
                                      </p:to>
                                    </p:set>
                                    <p:animEffect transition="in" filter="blinds(horizontal)">
                                      <p:cBhvr>
                                        <p:cTn id="10" dur="500"/>
                                        <p:tgtEl>
                                          <p:spTgt spid="3">
                                            <p:txEl>
                                              <p:charRg st="220" end="26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charRg st="263" end="293"/>
                                            </p:txEl>
                                          </p:spTgt>
                                        </p:tgtEl>
                                        <p:attrNameLst>
                                          <p:attrName>style.visibility</p:attrName>
                                        </p:attrNameLst>
                                      </p:cBhvr>
                                      <p:to>
                                        <p:strVal val="visible"/>
                                      </p:to>
                                    </p:set>
                                    <p:animEffect transition="in" filter="blinds(horizontal)">
                                      <p:cBhvr>
                                        <p:cTn id="13" dur="500"/>
                                        <p:tgtEl>
                                          <p:spTgt spid="3">
                                            <p:txEl>
                                              <p:charRg st="263" end="29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charRg st="293" end="298"/>
                                            </p:txEl>
                                          </p:spTgt>
                                        </p:tgtEl>
                                        <p:attrNameLst>
                                          <p:attrName>style.visibility</p:attrName>
                                        </p:attrNameLst>
                                      </p:cBhvr>
                                      <p:to>
                                        <p:strVal val="visible"/>
                                      </p:to>
                                    </p:set>
                                    <p:animEffect transition="in" filter="blinds(horizontal)">
                                      <p:cBhvr>
                                        <p:cTn id="16" dur="500"/>
                                        <p:tgtEl>
                                          <p:spTgt spid="3">
                                            <p:txEl>
                                              <p:charRg st="293" end="298"/>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charRg st="298" end="338"/>
                                            </p:txEl>
                                          </p:spTgt>
                                        </p:tgtEl>
                                        <p:attrNameLst>
                                          <p:attrName>style.visibility</p:attrName>
                                        </p:attrNameLst>
                                      </p:cBhvr>
                                      <p:to>
                                        <p:strVal val="visible"/>
                                      </p:to>
                                    </p:set>
                                    <p:animEffect transition="in" filter="blinds(horizontal)">
                                      <p:cBhvr>
                                        <p:cTn id="19" dur="500"/>
                                        <p:tgtEl>
                                          <p:spTgt spid="3">
                                            <p:txEl>
                                              <p:charRg st="298" end="338"/>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charRg st="338" end="385"/>
                                            </p:txEl>
                                          </p:spTgt>
                                        </p:tgtEl>
                                        <p:attrNameLst>
                                          <p:attrName>style.visibility</p:attrName>
                                        </p:attrNameLst>
                                      </p:cBhvr>
                                      <p:to>
                                        <p:strVal val="visible"/>
                                      </p:to>
                                    </p:set>
                                    <p:animEffect transition="in" filter="blinds(horizontal)">
                                      <p:cBhvr>
                                        <p:cTn id="22" dur="500"/>
                                        <p:tgtEl>
                                          <p:spTgt spid="3">
                                            <p:txEl>
                                              <p:charRg st="338" end="38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charRg st="385" end="450"/>
                                            </p:txEl>
                                          </p:spTgt>
                                        </p:tgtEl>
                                        <p:attrNameLst>
                                          <p:attrName>style.visibility</p:attrName>
                                        </p:attrNameLst>
                                      </p:cBhvr>
                                      <p:to>
                                        <p:strVal val="visible"/>
                                      </p:to>
                                    </p:set>
                                    <p:animEffect transition="in" filter="blinds(horizontal)">
                                      <p:cBhvr>
                                        <p:cTn id="25" dur="500"/>
                                        <p:tgtEl>
                                          <p:spTgt spid="3">
                                            <p:txEl>
                                              <p:charRg st="385" end="450"/>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charRg st="450" end="487"/>
                                            </p:txEl>
                                          </p:spTgt>
                                        </p:tgtEl>
                                        <p:attrNameLst>
                                          <p:attrName>style.visibility</p:attrName>
                                        </p:attrNameLst>
                                      </p:cBhvr>
                                      <p:to>
                                        <p:strVal val="visible"/>
                                      </p:to>
                                    </p:set>
                                    <p:animEffect transition="in" filter="blinds(horizontal)">
                                      <p:cBhvr>
                                        <p:cTn id="28" dur="500"/>
                                        <p:tgtEl>
                                          <p:spTgt spid="3">
                                            <p:txEl>
                                              <p:charRg st="450" end="48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charRg st="487" end="539"/>
                                            </p:txEl>
                                          </p:spTgt>
                                        </p:tgtEl>
                                        <p:attrNameLst>
                                          <p:attrName>style.visibility</p:attrName>
                                        </p:attrNameLst>
                                      </p:cBhvr>
                                      <p:to>
                                        <p:strVal val="visible"/>
                                      </p:to>
                                    </p:set>
                                    <p:animEffect transition="in" filter="blinds(horizontal)">
                                      <p:cBhvr>
                                        <p:cTn id="31" dur="500"/>
                                        <p:tgtEl>
                                          <p:spTgt spid="3">
                                            <p:txEl>
                                              <p:charRg st="487" end="539"/>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charRg st="539" end="562"/>
                                            </p:txEl>
                                          </p:spTgt>
                                        </p:tgtEl>
                                        <p:attrNameLst>
                                          <p:attrName>style.visibility</p:attrName>
                                        </p:attrNameLst>
                                      </p:cBhvr>
                                      <p:to>
                                        <p:strVal val="visible"/>
                                      </p:to>
                                    </p:set>
                                    <p:animEffect transition="in" filter="blinds(horizontal)">
                                      <p:cBhvr>
                                        <p:cTn id="34" dur="500"/>
                                        <p:tgtEl>
                                          <p:spTgt spid="3">
                                            <p:txEl>
                                              <p:charRg st="539" end="562"/>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charRg st="562" end="587"/>
                                            </p:txEl>
                                          </p:spTgt>
                                        </p:tgtEl>
                                        <p:attrNameLst>
                                          <p:attrName>style.visibility</p:attrName>
                                        </p:attrNameLst>
                                      </p:cBhvr>
                                      <p:to>
                                        <p:strVal val="visible"/>
                                      </p:to>
                                    </p:set>
                                    <p:animEffect transition="in" filter="blinds(horizontal)">
                                      <p:cBhvr>
                                        <p:cTn id="37" dur="500"/>
                                        <p:tgtEl>
                                          <p:spTgt spid="3">
                                            <p:txEl>
                                              <p:charRg st="562" end="587"/>
                                            </p:txEl>
                                          </p:spTgt>
                                        </p:tgtEl>
                                      </p:cBhvr>
                                    </p:animEffect>
                                  </p:childTnLst>
                                </p:cTn>
                              </p:par>
                            </p:childTnLst>
                          </p:cTn>
                        </p:par>
                        <p:par>
                          <p:cTn id="38" fill="hold">
                            <p:stCondLst>
                              <p:cond delay="500"/>
                            </p:stCondLst>
                            <p:childTnLst>
                              <p:par>
                                <p:cTn id="39" presetID="3" presetClass="entr" presetSubtype="10" fill="hold" nodeType="after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blinds(horizontal)">
                                      <p:cBhvr>
                                        <p:cTn id="41" dur="500"/>
                                        <p:tgtEl>
                                          <p:spTgt spid="3">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2050"/>
                                        </p:tgtEl>
                                        <p:attrNameLst>
                                          <p:attrName>style.visibility</p:attrName>
                                        </p:attrNameLst>
                                      </p:cBhvr>
                                      <p:to>
                                        <p:strVal val="visible"/>
                                      </p:to>
                                    </p:set>
                                    <p:animEffect transition="in" filter="blinds(horizontal)">
                                      <p:cBhvr>
                                        <p:cTn id="46"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3rd: Aggregate data</a:t>
            </a:r>
            <a:endParaRPr lang="en-US"/>
          </a:p>
        </p:txBody>
      </p:sp>
      <p:sp>
        <p:nvSpPr>
          <p:cNvPr id="3" name="Content Placeholder 2"/>
          <p:cNvSpPr>
            <a:spLocks noGrp="1"/>
          </p:cNvSpPr>
          <p:nvPr>
            <p:ph idx="1"/>
          </p:nvPr>
        </p:nvSpPr>
        <p:spPr>
          <a:xfrm>
            <a:off x="457200" y="1447800"/>
            <a:ext cx="8153400" cy="4876800"/>
          </a:xfrm>
        </p:spPr>
        <p:txBody>
          <a:bodyPr>
            <a:normAutofit fontScale="92500" lnSpcReduction="10000"/>
          </a:bodyPr>
          <a:lstStyle/>
          <a:p>
            <a:r>
              <a:rPr lang="en-US" sz="2000" smtClean="0"/>
              <a:t>Using the previous query in the FROM clause, we now the count the number of crops (not plantings of each crop) and average the yield count.  </a:t>
            </a:r>
          </a:p>
          <a:p>
            <a:pPr>
              <a:buNone/>
            </a:pPr>
            <a:endParaRPr lang="en-US" sz="1700" smtClean="0"/>
          </a:p>
          <a:p>
            <a:pPr>
              <a:buNone/>
            </a:pPr>
            <a:r>
              <a:rPr lang="en-US" sz="1300" smtClean="0">
                <a:latin typeface="Courier New" pitchFamily="49" charset="0"/>
                <a:cs typeface="Courier New" pitchFamily="49" charset="0"/>
              </a:rPr>
              <a:t>select crop_type, </a:t>
            </a:r>
          </a:p>
          <a:p>
            <a:pPr>
              <a:buNone/>
            </a:pPr>
            <a:r>
              <a:rPr lang="en-US" sz="1300" smtClean="0">
                <a:latin typeface="Courier New" pitchFamily="49" charset="0"/>
                <a:cs typeface="Courier New" pitchFamily="49" charset="0"/>
              </a:rPr>
              <a:t>  count(*) as "# of Crops Planted", </a:t>
            </a:r>
          </a:p>
          <a:p>
            <a:pPr>
              <a:buNone/>
            </a:pPr>
            <a:r>
              <a:rPr lang="en-US" sz="1300" smtClean="0">
                <a:latin typeface="Courier New" pitchFamily="49" charset="0"/>
                <a:cs typeface="Courier New" pitchFamily="49" charset="0"/>
              </a:rPr>
              <a:t>  avg(yield_sum) as "Avg Crop Yield Count"</a:t>
            </a:r>
          </a:p>
          <a:p>
            <a:pPr>
              <a:buNone/>
            </a:pPr>
            <a:r>
              <a:rPr lang="en-US" sz="1300" smtClean="0">
                <a:latin typeface="Courier New" pitchFamily="49" charset="0"/>
                <a:cs typeface="Courier New" pitchFamily="49" charset="0"/>
              </a:rPr>
              <a:t>from tblCrop, </a:t>
            </a:r>
          </a:p>
          <a:p>
            <a:pPr>
              <a:buNone/>
            </a:pPr>
            <a:r>
              <a:rPr lang="en-US" sz="1300" b="1" smtClean="0">
                <a:latin typeface="Courier New" pitchFamily="49" charset="0"/>
                <a:cs typeface="Courier New" pitchFamily="49" charset="0"/>
              </a:rPr>
              <a:t>  </a:t>
            </a:r>
            <a:r>
              <a:rPr lang="en-US" sz="1300" b="1" smtClean="0">
                <a:solidFill>
                  <a:srgbClr val="00B050"/>
                </a:solidFill>
                <a:latin typeface="Courier New" pitchFamily="49" charset="0"/>
                <a:cs typeface="Courier New" pitchFamily="49" charset="0"/>
              </a:rPr>
              <a:t>(select crop, variety, </a:t>
            </a:r>
          </a:p>
          <a:p>
            <a:pPr>
              <a:buNone/>
            </a:pPr>
            <a:r>
              <a:rPr lang="en-US" sz="1300" b="1" smtClean="0">
                <a:solidFill>
                  <a:srgbClr val="00B050"/>
                </a:solidFill>
                <a:latin typeface="Courier New" pitchFamily="49" charset="0"/>
                <a:cs typeface="Courier New" pitchFamily="49" charset="0"/>
              </a:rPr>
              <a:t>   count(cropPlantingID) as planting_count,</a:t>
            </a:r>
          </a:p>
          <a:p>
            <a:pPr>
              <a:buNone/>
            </a:pPr>
            <a:r>
              <a:rPr lang="en-US" sz="1300" b="1" smtClean="0">
                <a:solidFill>
                  <a:srgbClr val="00B050"/>
                </a:solidFill>
                <a:latin typeface="Courier New" pitchFamily="49" charset="0"/>
                <a:cs typeface="Courier New" pitchFamily="49" charset="0"/>
              </a:rPr>
              <a:t>   sum(yld_count) as yield_sum</a:t>
            </a:r>
          </a:p>
          <a:p>
            <a:pPr>
              <a:buNone/>
            </a:pPr>
            <a:r>
              <a:rPr lang="en-US" sz="1300" b="1" smtClean="0">
                <a:solidFill>
                  <a:srgbClr val="00B050"/>
                </a:solidFill>
                <a:latin typeface="Courier New" pitchFamily="49" charset="0"/>
                <a:cs typeface="Courier New" pitchFamily="49" charset="0"/>
              </a:rPr>
              <a:t>   from</a:t>
            </a:r>
          </a:p>
          <a:p>
            <a:pPr>
              <a:buNone/>
            </a:pPr>
            <a:r>
              <a:rPr lang="en-US" sz="1300" smtClean="0">
                <a:latin typeface="Courier New" pitchFamily="49" charset="0"/>
                <a:cs typeface="Courier New" pitchFamily="49" charset="0"/>
              </a:rPr>
              <a:t>    (</a:t>
            </a:r>
            <a:r>
              <a:rPr lang="en-US" sz="1300" smtClean="0">
                <a:solidFill>
                  <a:schemeClr val="tx2">
                    <a:lumMod val="60000"/>
                    <a:lumOff val="40000"/>
                  </a:schemeClr>
                </a:solidFill>
                <a:latin typeface="Courier New" pitchFamily="49" charset="0"/>
                <a:cs typeface="Courier New" pitchFamily="49" charset="0"/>
              </a:rPr>
              <a:t>select CropPlantingID,crop, Variety,</a:t>
            </a:r>
          </a:p>
          <a:p>
            <a:pPr>
              <a:buNone/>
            </a:pPr>
            <a:r>
              <a:rPr lang="en-US" sz="1300" smtClean="0">
                <a:solidFill>
                  <a:schemeClr val="tx2">
                    <a:lumMod val="60000"/>
                    <a:lumOff val="40000"/>
                  </a:schemeClr>
                </a:solidFill>
                <a:latin typeface="Courier New" pitchFamily="49" charset="0"/>
                <a:cs typeface="Courier New" pitchFamily="49" charset="0"/>
              </a:rPr>
              <a:t>     cast(Yield_Count as decimal) as yld_count</a:t>
            </a:r>
          </a:p>
          <a:p>
            <a:pPr>
              <a:buNone/>
            </a:pPr>
            <a:r>
              <a:rPr lang="en-US" sz="1300" smtClean="0">
                <a:solidFill>
                  <a:schemeClr val="tx2">
                    <a:lumMod val="60000"/>
                    <a:lumOff val="40000"/>
                  </a:schemeClr>
                </a:solidFill>
                <a:latin typeface="Courier New" pitchFamily="49" charset="0"/>
                <a:cs typeface="Courier New" pitchFamily="49" charset="0"/>
              </a:rPr>
              <a:t>     from tblcropVariety CV, tblcropPlanting CP, tblCropHarvest CH</a:t>
            </a:r>
          </a:p>
          <a:p>
            <a:pPr>
              <a:buNone/>
            </a:pPr>
            <a:r>
              <a:rPr lang="en-US" sz="1300" smtClean="0">
                <a:solidFill>
                  <a:schemeClr val="tx2">
                    <a:lumMod val="60000"/>
                    <a:lumOff val="40000"/>
                  </a:schemeClr>
                </a:solidFill>
                <a:latin typeface="Courier New" pitchFamily="49" charset="0"/>
                <a:cs typeface="Courier New" pitchFamily="49" charset="0"/>
              </a:rPr>
              <a:t>     where CV.CropVarID = CP.CropVarID</a:t>
            </a:r>
          </a:p>
          <a:p>
            <a:pPr>
              <a:buNone/>
            </a:pPr>
            <a:r>
              <a:rPr lang="en-US" sz="1300" smtClean="0">
                <a:solidFill>
                  <a:schemeClr val="tx2">
                    <a:lumMod val="60000"/>
                    <a:lumOff val="40000"/>
                  </a:schemeClr>
                </a:solidFill>
                <a:latin typeface="Courier New" pitchFamily="49" charset="0"/>
                <a:cs typeface="Courier New" pitchFamily="49" charset="0"/>
              </a:rPr>
              <a:t>     and CP.CropPlanting_ID = ch.CropPlantingID</a:t>
            </a:r>
            <a:r>
              <a:rPr lang="en-US" sz="1300" smtClean="0">
                <a:solidFill>
                  <a:srgbClr val="00B050"/>
                </a:solidFill>
                <a:latin typeface="Courier New" pitchFamily="49" charset="0"/>
                <a:cs typeface="Courier New" pitchFamily="49" charset="0"/>
              </a:rPr>
              <a:t>) </a:t>
            </a:r>
            <a:r>
              <a:rPr lang="en-US" sz="1300" b="1" smtClean="0">
                <a:solidFill>
                  <a:srgbClr val="00B050"/>
                </a:solidFill>
                <a:latin typeface="Courier New" pitchFamily="49" charset="0"/>
                <a:cs typeface="Courier New" pitchFamily="49" charset="0"/>
              </a:rPr>
              <a:t>cvph</a:t>
            </a:r>
          </a:p>
          <a:p>
            <a:pPr>
              <a:buNone/>
            </a:pPr>
            <a:r>
              <a:rPr lang="en-US" sz="1300" smtClean="0">
                <a:latin typeface="Courier New" pitchFamily="49" charset="0"/>
                <a:cs typeface="Courier New" pitchFamily="49" charset="0"/>
              </a:rPr>
              <a:t>     </a:t>
            </a:r>
            <a:r>
              <a:rPr lang="en-US" sz="1300" b="1" smtClean="0">
                <a:solidFill>
                  <a:srgbClr val="00B050"/>
                </a:solidFill>
                <a:latin typeface="Courier New" pitchFamily="49" charset="0"/>
                <a:cs typeface="Courier New" pitchFamily="49" charset="0"/>
              </a:rPr>
              <a:t>group by crop, variety) </a:t>
            </a:r>
            <a:r>
              <a:rPr lang="en-US" sz="1700" b="1" smtClean="0">
                <a:latin typeface="Courier New" pitchFamily="49" charset="0"/>
                <a:cs typeface="Courier New" pitchFamily="49" charset="0"/>
              </a:rPr>
              <a:t>SubQ</a:t>
            </a:r>
            <a:endParaRPr lang="en-US" sz="1300" b="1" smtClean="0">
              <a:latin typeface="Courier New" pitchFamily="49" charset="0"/>
              <a:cs typeface="Courier New" pitchFamily="49" charset="0"/>
            </a:endParaRPr>
          </a:p>
          <a:p>
            <a:pPr>
              <a:buNone/>
            </a:pPr>
            <a:r>
              <a:rPr lang="en-US" sz="1300" smtClean="0">
                <a:latin typeface="Courier New" pitchFamily="49" charset="0"/>
                <a:cs typeface="Courier New" pitchFamily="49" charset="0"/>
              </a:rPr>
              <a:t>where tblCrop.Crop = </a:t>
            </a:r>
            <a:r>
              <a:rPr lang="en-US" sz="1900" b="1" smtClean="0">
                <a:latin typeface="Courier New" pitchFamily="49" charset="0"/>
                <a:cs typeface="Courier New" pitchFamily="49" charset="0"/>
              </a:rPr>
              <a:t>SubQ</a:t>
            </a:r>
            <a:r>
              <a:rPr lang="en-US" sz="1300" smtClean="0">
                <a:latin typeface="Courier New" pitchFamily="49" charset="0"/>
                <a:cs typeface="Courier New" pitchFamily="49" charset="0"/>
              </a:rPr>
              <a:t>.Crop</a:t>
            </a:r>
          </a:p>
          <a:p>
            <a:pPr>
              <a:buNone/>
            </a:pPr>
            <a:r>
              <a:rPr lang="en-US" sz="1300" smtClean="0">
                <a:latin typeface="Courier New" pitchFamily="49" charset="0"/>
                <a:cs typeface="Courier New" pitchFamily="49" charset="0"/>
              </a:rPr>
              <a:t>group by crop_type</a:t>
            </a:r>
          </a:p>
          <a:p>
            <a:pPr>
              <a:buNone/>
            </a:pPr>
            <a:r>
              <a:rPr lang="en-US" sz="1300" smtClean="0">
                <a:latin typeface="Courier New" pitchFamily="49" charset="0"/>
                <a:cs typeface="Courier New" pitchFamily="49" charset="0"/>
              </a:rPr>
              <a:t>order by crop_type;</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7</a:t>
            </a:fld>
            <a:endParaRPr kumimoji="0" lang="en-US"/>
          </a:p>
        </p:txBody>
      </p:sp>
      <p:pic>
        <p:nvPicPr>
          <p:cNvPr id="7" name="Picture 2"/>
          <p:cNvPicPr>
            <a:picLocks noChangeAspect="1" noChangeArrowheads="1"/>
          </p:cNvPicPr>
          <p:nvPr/>
        </p:nvPicPr>
        <p:blipFill>
          <a:blip r:embed="rId3" cstate="print"/>
          <a:srcRect/>
          <a:stretch>
            <a:fillRect/>
          </a:stretch>
        </p:blipFill>
        <p:spPr bwMode="auto">
          <a:xfrm>
            <a:off x="5181600" y="2667000"/>
            <a:ext cx="3342857" cy="173333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linds(horizontal)">
                                      <p:cBhvr>
                                        <p:cTn id="7" dur="500"/>
                                        <p:tgtEl>
                                          <p:spTgt spid="3">
                                            <p:txEl>
                                              <p:pRg st="6" end="6"/>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blinds(horizontal)">
                                      <p:cBhvr>
                                        <p:cTn id="10" dur="500"/>
                                        <p:tgtEl>
                                          <p:spTgt spid="3">
                                            <p:txEl>
                                              <p:pRg st="7" end="7"/>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blinds(horizontal)">
                                      <p:cBhvr>
                                        <p:cTn id="13" dur="500"/>
                                        <p:tgtEl>
                                          <p:spTgt spid="3">
                                            <p:txEl>
                                              <p:pRg st="8" end="8"/>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9" end="9"/>
                                            </p:txEl>
                                          </p:spTgt>
                                        </p:tgtEl>
                                        <p:attrNameLst>
                                          <p:attrName>style.visibility</p:attrName>
                                        </p:attrNameLst>
                                      </p:cBhvr>
                                      <p:to>
                                        <p:strVal val="visible"/>
                                      </p:to>
                                    </p:set>
                                    <p:animEffect transition="in" filter="blinds(horizontal)">
                                      <p:cBhvr>
                                        <p:cTn id="16" dur="500"/>
                                        <p:tgtEl>
                                          <p:spTgt spid="3">
                                            <p:txEl>
                                              <p:pRg st="9" end="9"/>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animEffect transition="in" filter="blinds(horizontal)">
                                      <p:cBhvr>
                                        <p:cTn id="19" dur="500"/>
                                        <p:tgtEl>
                                          <p:spTgt spid="3">
                                            <p:txEl>
                                              <p:pRg st="10" end="10"/>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blinds(horizontal)">
                                      <p:cBhvr>
                                        <p:cTn id="22" dur="500"/>
                                        <p:tgtEl>
                                          <p:spTgt spid="3">
                                            <p:txEl>
                                              <p:pRg st="11" end="11"/>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animEffect transition="in" filter="blinds(horizontal)">
                                      <p:cBhvr>
                                        <p:cTn id="25" dur="500"/>
                                        <p:tgtEl>
                                          <p:spTgt spid="3">
                                            <p:txEl>
                                              <p:pRg st="12" end="12"/>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13" end="13"/>
                                            </p:txEl>
                                          </p:spTgt>
                                        </p:tgtEl>
                                        <p:attrNameLst>
                                          <p:attrName>style.visibility</p:attrName>
                                        </p:attrNameLst>
                                      </p:cBhvr>
                                      <p:to>
                                        <p:strVal val="visible"/>
                                      </p:to>
                                    </p:set>
                                    <p:animEffect transition="in" filter="blinds(horizontal)">
                                      <p:cBhvr>
                                        <p:cTn id="28" dur="500"/>
                                        <p:tgtEl>
                                          <p:spTgt spid="3">
                                            <p:txEl>
                                              <p:pRg st="13" end="13"/>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animEffect transition="in" filter="blinds(horizontal)">
                                      <p:cBhvr>
                                        <p:cTn id="31" dur="500"/>
                                        <p:tgtEl>
                                          <p:spTgt spid="3">
                                            <p:txEl>
                                              <p:pRg st="14" end="14"/>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15" end="15"/>
                                            </p:txEl>
                                          </p:spTgt>
                                        </p:tgtEl>
                                        <p:attrNameLst>
                                          <p:attrName>style.visibility</p:attrName>
                                        </p:attrNameLst>
                                      </p:cBhvr>
                                      <p:to>
                                        <p:strVal val="visible"/>
                                      </p:to>
                                    </p:set>
                                    <p:animEffect transition="in" filter="blinds(horizontal)">
                                      <p:cBhvr>
                                        <p:cTn id="34" dur="500"/>
                                        <p:tgtEl>
                                          <p:spTgt spid="3">
                                            <p:txEl>
                                              <p:pRg st="15" end="1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animEffect transition="in" filter="blinds(horizontal)">
                                      <p:cBhvr>
                                        <p:cTn id="39" dur="500"/>
                                        <p:tgtEl>
                                          <p:spTgt spid="3">
                                            <p:txEl>
                                              <p:pRg st="16" end="16"/>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
                                            <p:txEl>
                                              <p:pRg st="17" end="17"/>
                                            </p:txEl>
                                          </p:spTgt>
                                        </p:tgtEl>
                                        <p:attrNameLst>
                                          <p:attrName>style.visibility</p:attrName>
                                        </p:attrNameLst>
                                      </p:cBhvr>
                                      <p:to>
                                        <p:strVal val="visible"/>
                                      </p:to>
                                    </p:set>
                                    <p:animEffect transition="in" filter="blinds(horizontal)">
                                      <p:cBhvr>
                                        <p:cTn id="42" dur="500"/>
                                        <p:tgtEl>
                                          <p:spTgt spid="3">
                                            <p:txEl>
                                              <p:pRg st="17" end="17"/>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3">
                                            <p:txEl>
                                              <p:pRg st="18" end="18"/>
                                            </p:txEl>
                                          </p:spTgt>
                                        </p:tgtEl>
                                        <p:attrNameLst>
                                          <p:attrName>style.visibility</p:attrName>
                                        </p:attrNameLst>
                                      </p:cBhvr>
                                      <p:to>
                                        <p:strVal val="visible"/>
                                      </p:to>
                                    </p:set>
                                    <p:animEffect transition="in" filter="blinds(horizontal)">
                                      <p:cBhvr>
                                        <p:cTn id="45" dur="500"/>
                                        <p:tgtEl>
                                          <p:spTgt spid="3">
                                            <p:txEl>
                                              <p:pRg st="18" end="1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blinds(horizontal)">
                                      <p:cBhvr>
                                        <p:cTn id="5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3rd: Aggregate data:  Output</a:t>
            </a:r>
            <a:endParaRPr lang="en-US"/>
          </a:p>
        </p:txBody>
      </p:sp>
      <p:sp>
        <p:nvSpPr>
          <p:cNvPr id="3" name="Content Placeholder 2"/>
          <p:cNvSpPr>
            <a:spLocks noGrp="1"/>
          </p:cNvSpPr>
          <p:nvPr>
            <p:ph idx="1"/>
          </p:nvPr>
        </p:nvSpPr>
        <p:spPr>
          <a:xfrm>
            <a:off x="457200" y="1447800"/>
            <a:ext cx="8153400" cy="4876800"/>
          </a:xfrm>
        </p:spPr>
        <p:txBody>
          <a:bodyPr>
            <a:normAutofit/>
          </a:bodyPr>
          <a:lstStyle/>
          <a:p>
            <a:r>
              <a:rPr lang="en-US" sz="2000" smtClean="0"/>
              <a:t>Output:</a:t>
            </a:r>
            <a:endParaRPr lang="en-US" sz="1300" smtClean="0">
              <a:latin typeface="Courier New" pitchFamily="49" charset="0"/>
              <a:cs typeface="Courier New" pitchFamily="49" charset="0"/>
            </a:endParaRP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8</a:t>
            </a:fld>
            <a:endParaRPr kumimoji="0" lang="en-US"/>
          </a:p>
        </p:txBody>
      </p:sp>
      <p:pic>
        <p:nvPicPr>
          <p:cNvPr id="3075" name="Picture 3"/>
          <p:cNvPicPr>
            <a:picLocks noChangeAspect="1" noChangeArrowheads="1"/>
          </p:cNvPicPr>
          <p:nvPr/>
        </p:nvPicPr>
        <p:blipFill>
          <a:blip r:embed="rId3" cstate="print"/>
          <a:srcRect/>
          <a:stretch>
            <a:fillRect/>
          </a:stretch>
        </p:blipFill>
        <p:spPr bwMode="auto">
          <a:xfrm>
            <a:off x="762000" y="2057400"/>
            <a:ext cx="4144762" cy="1764762"/>
          </a:xfrm>
          <a:prstGeom prst="rect">
            <a:avLst/>
          </a:prstGeom>
          <a:noFill/>
          <a:ln w="9525">
            <a:noFill/>
            <a:miter lim="800000"/>
            <a:headEnd/>
            <a:tailEnd/>
          </a:ln>
        </p:spPr>
      </p:pic>
      <p:sp>
        <p:nvSpPr>
          <p:cNvPr id="8" name="TextBox 7"/>
          <p:cNvSpPr txBox="1"/>
          <p:nvPr/>
        </p:nvSpPr>
        <p:spPr>
          <a:xfrm>
            <a:off x="5181600" y="2057400"/>
            <a:ext cx="3124200" cy="1477328"/>
          </a:xfrm>
          <a:prstGeom prst="rect">
            <a:avLst/>
          </a:prstGeom>
          <a:noFill/>
        </p:spPr>
        <p:txBody>
          <a:bodyPr wrap="square" rtlCol="0">
            <a:spAutoFit/>
          </a:bodyPr>
          <a:lstStyle/>
          <a:p>
            <a:r>
              <a:rPr lang="en-US" smtClean="0"/>
              <a:t>The IntelliSense feature immediately recognizes the use of a temporary (derived) table, i.e. the subquery table alias.</a:t>
            </a:r>
            <a:endParaRPr lang="en-US"/>
          </a:p>
        </p:txBody>
      </p:sp>
      <p:pic>
        <p:nvPicPr>
          <p:cNvPr id="9" name="Picture 2"/>
          <p:cNvPicPr>
            <a:picLocks noChangeAspect="1" noChangeArrowheads="1"/>
          </p:cNvPicPr>
          <p:nvPr/>
        </p:nvPicPr>
        <p:blipFill>
          <a:blip r:embed="rId4" cstate="print"/>
          <a:srcRect/>
          <a:stretch>
            <a:fillRect/>
          </a:stretch>
        </p:blipFill>
        <p:spPr bwMode="auto">
          <a:xfrm>
            <a:off x="2362200" y="4038600"/>
            <a:ext cx="4371428" cy="22666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was covered …</a:t>
            </a:r>
            <a:endParaRPr lang="en-US"/>
          </a:p>
        </p:txBody>
      </p:sp>
      <p:sp>
        <p:nvSpPr>
          <p:cNvPr id="3" name="Content Placeholder 2"/>
          <p:cNvSpPr>
            <a:spLocks noGrp="1"/>
          </p:cNvSpPr>
          <p:nvPr>
            <p:ph idx="1"/>
          </p:nvPr>
        </p:nvSpPr>
        <p:spPr/>
        <p:txBody>
          <a:bodyPr>
            <a:normAutofit/>
          </a:bodyPr>
          <a:lstStyle/>
          <a:p>
            <a:r>
              <a:rPr lang="en-US" smtClean="0"/>
              <a:t>Nested aggregate queries</a:t>
            </a:r>
          </a:p>
          <a:p>
            <a:r>
              <a:rPr lang="en-US" smtClean="0"/>
              <a:t>When do you need a nested aggregate?</a:t>
            </a:r>
          </a:p>
          <a:p>
            <a:pPr lvl="1"/>
            <a:r>
              <a:rPr lang="en-US" smtClean="0"/>
              <a:t>Whenever you find yourself trying to do a function within a function, such as an average of a sum, you probably need a nested aggregate query.</a:t>
            </a:r>
            <a:endParaRPr lang="en-US" smtClean="0"/>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9</a:t>
            </a:fld>
            <a:endParaRPr kumimoji="0"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c_DB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mec_DB_template</Template>
  <TotalTime>998</TotalTime>
  <Words>843</Words>
  <Application>Microsoft Office PowerPoint</Application>
  <PresentationFormat>On-screen Show (4:3)</PresentationFormat>
  <Paragraphs>130</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mec_DB_template</vt:lpstr>
      <vt:lpstr>Advanced SQL</vt:lpstr>
      <vt:lpstr>What you’ll need …</vt:lpstr>
      <vt:lpstr>Nested Aggregate queries</vt:lpstr>
      <vt:lpstr>Nested Aggregate – 1st: detailed data</vt:lpstr>
      <vt:lpstr>Comment about the CAST() function</vt:lpstr>
      <vt:lpstr>2nd: Aggregate data</vt:lpstr>
      <vt:lpstr>3rd: Aggregate data</vt:lpstr>
      <vt:lpstr>3rd: Aggregate data:  Output</vt:lpstr>
      <vt:lpstr>What was covered …</vt:lpstr>
      <vt:lpstr>Resources</vt:lpstr>
    </vt:vector>
  </TitlesOfParts>
  <Company>New Mexico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Fundamentals</dc:title>
  <dc:creator>Kreie - NMSU</dc:creator>
  <cp:lastModifiedBy>Kreie</cp:lastModifiedBy>
  <cp:revision>154</cp:revision>
  <dcterms:created xsi:type="dcterms:W3CDTF">2010-07-09T15:49:05Z</dcterms:created>
  <dcterms:modified xsi:type="dcterms:W3CDTF">2011-06-15T19:25:09Z</dcterms:modified>
</cp:coreProperties>
</file>