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2" r:id="rId3"/>
    <p:sldId id="264" r:id="rId4"/>
    <p:sldId id="273" r:id="rId5"/>
    <p:sldId id="274" r:id="rId6"/>
    <p:sldId id="275" r:id="rId7"/>
    <p:sldId id="276" r:id="rId8"/>
    <p:sldId id="277" r:id="rId9"/>
    <p:sldId id="272" r:id="rId10"/>
    <p:sldId id="258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0CA9C3-8214-4BED-9725-80FD8A8C06E6}" type="datetimeFigureOut">
              <a:rPr lang="en-US" smtClean="0"/>
              <a:pPr/>
              <a:t>6/16/2011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583D88-CA8D-4C4E-A3E8-FC87F2571FC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0DA952-44F5-488A-89CC-9C06CB8ABE2F}" type="datetimeFigureOut">
              <a:rPr lang="en-US" smtClean="0"/>
              <a:pPr/>
              <a:t>6/16/2011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850DC6-43F6-4322-B992-A5F2B178F3B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>
            <a:normAutofit/>
          </a:bodyPr>
          <a:lstStyle>
            <a:lvl1pPr algn="r">
              <a:defRPr sz="36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8348328" y="6553200"/>
            <a:ext cx="457200" cy="212725"/>
          </a:xfrm>
        </p:spPr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9" name="Footer Placeholder 4"/>
          <p:cNvSpPr txBox="1">
            <a:spLocks/>
          </p:cNvSpPr>
          <p:nvPr userDrawn="1"/>
        </p:nvSpPr>
        <p:spPr>
          <a:xfrm>
            <a:off x="381000" y="76200"/>
            <a:ext cx="3048000" cy="212725"/>
          </a:xfrm>
          <a:prstGeom prst="rect">
            <a:avLst/>
          </a:prstGeom>
        </p:spPr>
        <p:txBody>
          <a:bodyPr/>
          <a:lstStyle>
            <a:lvl1pPr>
              <a:defRPr b="1"/>
            </a:lvl1pPr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Microsoft Enterprise Consortium</a:t>
            </a:r>
            <a:endParaRPr kumimoji="0" lang="en-US" sz="1200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183880" cy="1051560"/>
          </a:xfrm>
        </p:spPr>
        <p:txBody>
          <a:bodyPr>
            <a:normAutofit/>
          </a:bodyPr>
          <a:lstStyle>
            <a:lvl1pPr>
              <a:defRPr sz="2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183880" cy="4568952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48328" y="6553200"/>
            <a:ext cx="457200" cy="212725"/>
          </a:xfrm>
        </p:spPr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Footer Placeholder 4"/>
          <p:cNvSpPr txBox="1">
            <a:spLocks/>
          </p:cNvSpPr>
          <p:nvPr userDrawn="1"/>
        </p:nvSpPr>
        <p:spPr>
          <a:xfrm>
            <a:off x="381000" y="76200"/>
            <a:ext cx="3048000" cy="212725"/>
          </a:xfrm>
          <a:prstGeom prst="rect">
            <a:avLst/>
          </a:prstGeom>
        </p:spPr>
        <p:txBody>
          <a:bodyPr/>
          <a:lstStyle>
            <a:lvl1pPr>
              <a:defRPr b="1"/>
            </a:lvl1pPr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Microsoft Enterprise Consortium</a:t>
            </a:r>
            <a:endParaRPr kumimoji="0" lang="en-US" sz="1200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 userDrawn="1"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381000"/>
            <a:ext cx="8183880" cy="676656"/>
          </a:xfrm>
        </p:spPr>
        <p:txBody>
          <a:bodyPr lIns="91440" bIns="0" anchor="b">
            <a:normAutofit/>
          </a:bodyPr>
          <a:lstStyle>
            <a:lvl1pPr algn="l">
              <a:buNone/>
              <a:defRPr sz="2800" b="0" cap="none" baseline="0">
                <a:solidFill>
                  <a:schemeClr val="tx2">
                    <a:lumMod val="60000"/>
                    <a:lumOff val="40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1076868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tx2">
                    <a:lumMod val="60000"/>
                    <a:lumOff val="4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1974DF9-AD47-4691-BA21-BBFCE3637A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3392" y="1600200"/>
            <a:ext cx="3931920" cy="438912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00200"/>
            <a:ext cx="3931920" cy="438912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1585278"/>
            <a:ext cx="3931920" cy="792162"/>
          </a:xfrm>
        </p:spPr>
        <p:txBody>
          <a:bodyPr lIns="146304" anchor="ctr">
            <a:normAutofit/>
          </a:bodyPr>
          <a:lstStyle>
            <a:lvl1pPr marL="0" indent="0" algn="l">
              <a:buNone/>
              <a:defRPr sz="18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1585278"/>
            <a:ext cx="3931920" cy="792162"/>
          </a:xfrm>
        </p:spPr>
        <p:txBody>
          <a:bodyPr lIns="137160" anchor="ctr">
            <a:normAutofit/>
          </a:bodyPr>
          <a:lstStyle>
            <a:lvl1pPr marL="0" indent="0" algn="l">
              <a:buNone/>
              <a:defRPr sz="18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2453640"/>
            <a:ext cx="3931920" cy="3489960"/>
          </a:xfrm>
        </p:spPr>
        <p:txBody>
          <a:bodyPr anchor="t">
            <a:normAutofit/>
          </a:bodyPr>
          <a:lstStyle>
            <a:lvl1pPr algn="l">
              <a:defRPr sz="1800"/>
            </a:lvl1pPr>
            <a:lvl2pPr algn="l">
              <a:defRPr sz="1600"/>
            </a:lvl2pPr>
            <a:lvl3pPr algn="l">
              <a:defRPr sz="1400"/>
            </a:lvl3pPr>
            <a:lvl4pPr algn="l">
              <a:defRPr sz="1200"/>
            </a:lvl4pPr>
            <a:lvl5pPr algn="l">
              <a:defRPr sz="12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2453640"/>
            <a:ext cx="3931920" cy="3489960"/>
          </a:xfrm>
        </p:spPr>
        <p:txBody>
          <a:bodyPr anchor="t">
            <a:normAutofit/>
          </a:bodyPr>
          <a:lstStyle>
            <a:lvl1pPr algn="l">
              <a:defRPr sz="1800"/>
            </a:lvl1pPr>
            <a:lvl2pPr algn="l">
              <a:defRPr sz="1600"/>
            </a:lvl2pPr>
            <a:lvl3pPr algn="l">
              <a:defRPr sz="1400"/>
            </a:lvl3pPr>
            <a:lvl4pPr algn="l">
              <a:defRPr sz="1200"/>
            </a:lvl4pPr>
            <a:lvl5pPr algn="l">
              <a:defRPr sz="12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457200" y="38100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57200" y="1524000"/>
            <a:ext cx="8153400" cy="4495800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553200"/>
            <a:ext cx="457200" cy="2127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2">
                    <a:lumMod val="75000"/>
                  </a:schemeClr>
                </a:solidFill>
              </a:defRPr>
            </a:lvl1pPr>
            <a:extLst/>
          </a:lstStyle>
          <a:p>
            <a:fld id="{91974DF9-AD47-4691-BA21-BBFCE3637A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Date Placeholder 3"/>
          <p:cNvSpPr txBox="1">
            <a:spLocks/>
          </p:cNvSpPr>
          <p:nvPr/>
        </p:nvSpPr>
        <p:spPr>
          <a:xfrm>
            <a:off x="457200" y="6553200"/>
            <a:ext cx="4081128" cy="212725"/>
          </a:xfrm>
          <a:prstGeom prst="rect">
            <a:avLst/>
          </a:prstGeom>
        </p:spPr>
        <p:txBody>
          <a:bodyPr/>
          <a:lstStyle>
            <a:lvl1pPr>
              <a:defRPr/>
            </a:lvl1pPr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Prepared by Jennifer Kreie, New Mexico State University</a:t>
            </a:r>
            <a:endParaRPr kumimoji="0" lang="en-US" sz="1050" b="0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4" name="Footer Placeholder 4"/>
          <p:cNvSpPr txBox="1">
            <a:spLocks/>
          </p:cNvSpPr>
          <p:nvPr/>
        </p:nvSpPr>
        <p:spPr>
          <a:xfrm>
            <a:off x="5181600" y="6553200"/>
            <a:ext cx="3048000" cy="212725"/>
          </a:xfrm>
          <a:prstGeom prst="rect">
            <a:avLst/>
          </a:prstGeom>
        </p:spPr>
        <p:txBody>
          <a:bodyPr/>
          <a:lstStyle>
            <a:lvl1pPr>
              <a:defRPr b="1"/>
            </a:lvl1pPr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1200" cap="none" spc="0" normalizeH="0" baseline="0" noProof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Hosted by the University of Arkansas</a:t>
            </a:r>
            <a:endParaRPr kumimoji="0" lang="en-US" sz="105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5" name="Footer Placeholder 4"/>
          <p:cNvSpPr txBox="1">
            <a:spLocks/>
          </p:cNvSpPr>
          <p:nvPr/>
        </p:nvSpPr>
        <p:spPr>
          <a:xfrm>
            <a:off x="381000" y="76200"/>
            <a:ext cx="3048000" cy="212725"/>
          </a:xfrm>
          <a:prstGeom prst="rect">
            <a:avLst/>
          </a:prstGeom>
        </p:spPr>
        <p:txBody>
          <a:bodyPr/>
          <a:lstStyle>
            <a:lvl1pPr>
              <a:defRPr b="1"/>
            </a:lvl1pPr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Microsoft Enterprise Consortium</a:t>
            </a:r>
            <a:endParaRPr kumimoji="0" lang="en-US" sz="1200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28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4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enterprise.waltoncollege.uark.edu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facultyresourcecenter.com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enterprise.waltoncollege.uark.edu/mec.asp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msdn.microsoft.com/en-us/library/ms124659(v=sql.100).aspx" TargetMode="External"/><Relationship Id="rId5" Type="http://schemas.openxmlformats.org/officeDocument/2006/relationships/hyperlink" Target="http://msdn.microsoft.com/en-us/library/aa299742(v=SQL.80).aspx" TargetMode="External"/><Relationship Id="rId4" Type="http://schemas.openxmlformats.org/officeDocument/2006/relationships/hyperlink" Target="http://www.facultyresourcecenter.com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Advanced SQL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The relational data set DIVISION problem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1</a:t>
            </a:fld>
            <a:endParaRPr kumimoji="0" lang="en-US"/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381000" y="76200"/>
            <a:ext cx="3048000" cy="2127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Microsoft Enterprise Consortium</a:t>
            </a:r>
            <a:endParaRPr kumimoji="0" lang="en-US" sz="1200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81000" y="5715000"/>
            <a:ext cx="8305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chemeClr val="accent1">
                    <a:lumMod val="75000"/>
                  </a:schemeClr>
                </a:solidFill>
              </a:rPr>
              <a:t>Microsoft Enterprise Consortium: </a:t>
            </a:r>
            <a:r>
              <a:rPr lang="en-US" sz="1200" dirty="0" smtClean="0">
                <a:solidFill>
                  <a:schemeClr val="accent1">
                    <a:lumMod val="75000"/>
                  </a:schemeClr>
                </a:solidFill>
                <a:hlinkClick r:id="rId3"/>
              </a:rPr>
              <a:t>http://enterprise.waltoncollege.uark.edu</a:t>
            </a:r>
            <a:endParaRPr lang="en-US" sz="12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1200" dirty="0" smtClean="0">
                <a:solidFill>
                  <a:schemeClr val="accent1">
                    <a:lumMod val="75000"/>
                  </a:schemeClr>
                </a:solidFill>
              </a:rPr>
              <a:t>Microsoft Faculty Connection/Faculty Resource Center </a:t>
            </a:r>
            <a:r>
              <a:rPr lang="en-US" sz="1200" dirty="0" smtClean="0">
                <a:solidFill>
                  <a:schemeClr val="accent1">
                    <a:lumMod val="75000"/>
                  </a:schemeClr>
                </a:solidFill>
                <a:hlinkClick r:id="rId4"/>
              </a:rPr>
              <a:t>http://www.facultyresourcecenter.com</a:t>
            </a:r>
            <a:endParaRPr lang="en-US" sz="12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Resources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600" smtClean="0">
                <a:hlinkClick r:id="rId3"/>
              </a:rPr>
              <a:t>http://enterprise.waltoncollege.uark.edu/mec.asp</a:t>
            </a:r>
            <a:endParaRPr lang="en-US" sz="1600" smtClean="0"/>
          </a:p>
          <a:p>
            <a:r>
              <a:rPr lang="en-US" sz="1600" smtClean="0"/>
              <a:t>Microsoft Faculty Connection—Faculty Resource Center </a:t>
            </a:r>
            <a:r>
              <a:rPr lang="en-US" sz="1600" smtClean="0">
                <a:hlinkClick r:id="rId4"/>
              </a:rPr>
              <a:t>http://www.facultyresourcecenter.com/</a:t>
            </a:r>
            <a:endParaRPr lang="en-US" sz="1600" smtClean="0"/>
          </a:p>
          <a:p>
            <a:r>
              <a:rPr lang="en-US" sz="1600" smtClean="0"/>
              <a:t>Microsoft Transact-SQL Reference</a:t>
            </a:r>
          </a:p>
          <a:p>
            <a:r>
              <a:rPr lang="en-US" sz="1600" u="sng" smtClean="0">
                <a:hlinkClick r:id="rId5"/>
              </a:rPr>
              <a:t>http://msdn.microsoft.com/en-us/library/aa299742(v=SQL.80).aspx</a:t>
            </a:r>
            <a:endParaRPr lang="en-US" sz="1600" u="sng" smtClean="0"/>
          </a:p>
          <a:p>
            <a:r>
              <a:rPr lang="en-US" sz="1600" smtClean="0"/>
              <a:t>AdventureWorks Sample Database</a:t>
            </a:r>
          </a:p>
          <a:p>
            <a:r>
              <a:rPr lang="en-US" sz="1400" smtClean="0">
                <a:hlinkClick r:id="rId6"/>
              </a:rPr>
              <a:t>http://msdn.microsoft.com/en-us/library/ms124659%28v=sql.100%29.aspx</a:t>
            </a:r>
            <a:endParaRPr lang="en-US" sz="1400" smtClean="0"/>
          </a:p>
          <a:p>
            <a:endParaRPr lang="en-US" sz="1600" smtClean="0"/>
          </a:p>
          <a:p>
            <a:endParaRPr lang="en-US" sz="1600" smtClean="0"/>
          </a:p>
          <a:p>
            <a:endParaRPr lang="en-US" sz="1600" smtClean="0"/>
          </a:p>
          <a:p>
            <a:endParaRPr lang="en-US" sz="16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10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you’ll need …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077200" cy="4568952"/>
          </a:xfrm>
        </p:spPr>
        <p:txBody>
          <a:bodyPr>
            <a:normAutofit fontScale="85000" lnSpcReduction="20000"/>
          </a:bodyPr>
          <a:lstStyle/>
          <a:p>
            <a:r>
              <a:rPr lang="en-US" smtClean="0"/>
              <a:t>Log in to MEC for this lesson and into MSSMS (Microsoft SQL Server Management Studio).</a:t>
            </a:r>
          </a:p>
          <a:p>
            <a:pPr lvl="1"/>
            <a:r>
              <a:rPr lang="en-US" smtClean="0"/>
              <a:t>Be sure to select your account ID under Database in the Object Explorer pane, similar to the example shown here.</a:t>
            </a:r>
          </a:p>
          <a:p>
            <a:pPr lvl="1"/>
            <a:endParaRPr lang="en-US" smtClean="0"/>
          </a:p>
          <a:p>
            <a:pPr lvl="1"/>
            <a:endParaRPr lang="en-US" smtClean="0"/>
          </a:p>
          <a:p>
            <a:pPr lvl="1"/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r>
              <a:rPr lang="en-US" smtClean="0"/>
              <a:t>You should know the SQL covered in the SQL Fundamental series.  </a:t>
            </a:r>
          </a:p>
          <a:p>
            <a:r>
              <a:rPr lang="en-US" smtClean="0"/>
              <a:t>If there is something besides the topics for this lesson that you’re not familiar with in this presentation, please review earlier lessons in the Advanced SQL presentations.</a:t>
            </a:r>
          </a:p>
          <a:p>
            <a:pPr>
              <a:buNone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2</a:t>
            </a:fld>
            <a:endParaRPr kumimoji="0" lang="en-US"/>
          </a:p>
        </p:txBody>
      </p:sp>
      <p:pic>
        <p:nvPicPr>
          <p:cNvPr id="5" name="Picture 4" descr="MSSMS_DB_User_I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86000" y="2667000"/>
            <a:ext cx="1292226" cy="1676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DIVISION problem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The “division” problem asks the question: “Which records in data set A correspond to </a:t>
            </a:r>
            <a:r>
              <a:rPr lang="en-US" b="1" u="sng" smtClean="0"/>
              <a:t>every</a:t>
            </a:r>
            <a:r>
              <a:rPr lang="en-US" smtClean="0"/>
              <a:t> record in data set B?”</a:t>
            </a:r>
          </a:p>
          <a:p>
            <a:r>
              <a:rPr lang="en-US" smtClean="0"/>
              <a:t>Example:  Which students have attended all the workshops offered for </a:t>
            </a:r>
            <a:r>
              <a:rPr lang="en-US" smtClean="0"/>
              <a:t>skills needed in </a:t>
            </a:r>
            <a:r>
              <a:rPr lang="en-US" smtClean="0"/>
              <a:t>teams?</a:t>
            </a:r>
            <a:endParaRPr lang="en-US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3</a:t>
            </a:fld>
            <a:endParaRPr kumimoji="0"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85800" y="3810000"/>
          <a:ext cx="2895600" cy="20573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8870"/>
                <a:gridCol w="927652"/>
                <a:gridCol w="1239078"/>
              </a:tblGrid>
              <a:tr h="617193">
                <a:tc>
                  <a:txBody>
                    <a:bodyPr/>
                    <a:lstStyle/>
                    <a:p>
                      <a:r>
                        <a:rPr lang="en-US" sz="1400" smtClean="0"/>
                        <a:t>ID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First Name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Last Name</a:t>
                      </a:r>
                      <a:endParaRPr lang="en-US" sz="1400"/>
                    </a:p>
                  </a:txBody>
                  <a:tcPr/>
                </a:tc>
              </a:tr>
              <a:tr h="343569">
                <a:tc>
                  <a:txBody>
                    <a:bodyPr/>
                    <a:lstStyle/>
                    <a:p>
                      <a:r>
                        <a:rPr lang="en-US" sz="1400" smtClean="0"/>
                        <a:t>1003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Alice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Anderson</a:t>
                      </a:r>
                      <a:endParaRPr lang="en-US" sz="1400"/>
                    </a:p>
                  </a:txBody>
                  <a:tcPr/>
                </a:tc>
              </a:tr>
              <a:tr h="320254">
                <a:tc>
                  <a:txBody>
                    <a:bodyPr/>
                    <a:lstStyle/>
                    <a:p>
                      <a:r>
                        <a:rPr lang="en-US" sz="1400" smtClean="0"/>
                        <a:t>1004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Bill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Bailey</a:t>
                      </a:r>
                      <a:endParaRPr lang="en-US" sz="1400"/>
                    </a:p>
                  </a:txBody>
                  <a:tcPr/>
                </a:tc>
              </a:tr>
              <a:tr h="320254">
                <a:tc>
                  <a:txBody>
                    <a:bodyPr/>
                    <a:lstStyle/>
                    <a:p>
                      <a:r>
                        <a:rPr lang="en-US" sz="1400" smtClean="0"/>
                        <a:t>1005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Carl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Carson</a:t>
                      </a:r>
                      <a:endParaRPr lang="en-US" sz="1400"/>
                    </a:p>
                  </a:txBody>
                  <a:tcPr/>
                </a:tc>
              </a:tr>
              <a:tr h="456128">
                <a:tc>
                  <a:txBody>
                    <a:bodyPr/>
                    <a:lstStyle/>
                    <a:p>
                      <a:r>
                        <a:rPr lang="en-US" sz="1400" smtClean="0"/>
                        <a:t>1006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Denise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Davis</a:t>
                      </a:r>
                      <a:endParaRPr lang="en-US" sz="140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257800" y="3581401"/>
          <a:ext cx="3352800" cy="21439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1307"/>
                <a:gridCol w="2371493"/>
              </a:tblGrid>
              <a:tr h="534541">
                <a:tc>
                  <a:txBody>
                    <a:bodyPr/>
                    <a:lstStyle/>
                    <a:p>
                      <a:r>
                        <a:rPr lang="en-US" sz="1400" smtClean="0"/>
                        <a:t>WkSp ID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Course</a:t>
                      </a:r>
                      <a:r>
                        <a:rPr lang="en-US" sz="1400" baseline="0" smtClean="0"/>
                        <a:t> Name</a:t>
                      </a:r>
                      <a:endParaRPr lang="en-US" sz="1400"/>
                    </a:p>
                  </a:txBody>
                  <a:tcPr/>
                </a:tc>
              </a:tr>
              <a:tr h="334755">
                <a:tc>
                  <a:txBody>
                    <a:bodyPr/>
                    <a:lstStyle/>
                    <a:p>
                      <a:r>
                        <a:rPr lang="en-US" sz="1400" smtClean="0"/>
                        <a:t>EL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Effective Leadership</a:t>
                      </a:r>
                      <a:endParaRPr lang="en-US" sz="1400"/>
                    </a:p>
                  </a:txBody>
                  <a:tcPr/>
                </a:tc>
              </a:tr>
              <a:tr h="507838">
                <a:tc>
                  <a:txBody>
                    <a:bodyPr/>
                    <a:lstStyle/>
                    <a:p>
                      <a:r>
                        <a:rPr lang="en-US" sz="1400" smtClean="0"/>
                        <a:t>CE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Communicating</a:t>
                      </a:r>
                      <a:r>
                        <a:rPr lang="en-US" sz="1400" baseline="0" smtClean="0"/>
                        <a:t> Effectively</a:t>
                      </a:r>
                      <a:endParaRPr lang="en-US" sz="1400"/>
                    </a:p>
                  </a:txBody>
                  <a:tcPr/>
                </a:tc>
              </a:tr>
              <a:tr h="312039">
                <a:tc>
                  <a:txBody>
                    <a:bodyPr/>
                    <a:lstStyle/>
                    <a:p>
                      <a:r>
                        <a:rPr lang="en-US" sz="1400" smtClean="0"/>
                        <a:t>AL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Active Listening</a:t>
                      </a:r>
                      <a:endParaRPr lang="en-US" sz="1400"/>
                    </a:p>
                  </a:txBody>
                  <a:tcPr/>
                </a:tc>
              </a:tr>
              <a:tr h="444427">
                <a:tc>
                  <a:txBody>
                    <a:bodyPr/>
                    <a:lstStyle/>
                    <a:p>
                      <a:r>
                        <a:rPr lang="en-US" sz="1400" smtClean="0"/>
                        <a:t>GO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Get</a:t>
                      </a:r>
                      <a:r>
                        <a:rPr lang="en-US" sz="1400" baseline="0" smtClean="0"/>
                        <a:t> Organized</a:t>
                      </a:r>
                      <a:endParaRPr lang="en-US" sz="140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Set </a:t>
            </a:r>
            <a:r>
              <a:rPr lang="en-US" smtClean="0"/>
              <a:t>Operators – No DIVISION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183880" cy="3200400"/>
          </a:xfrm>
        </p:spPr>
        <p:txBody>
          <a:bodyPr>
            <a:normAutofit lnSpcReduction="10000"/>
          </a:bodyPr>
          <a:lstStyle/>
          <a:p>
            <a:r>
              <a:rPr lang="en-US" sz="2000" smtClean="0"/>
              <a:t>Remember the </a:t>
            </a:r>
            <a:r>
              <a:rPr lang="en-US" sz="2000" smtClean="0"/>
              <a:t>set </a:t>
            </a:r>
            <a:r>
              <a:rPr lang="en-US" sz="2000" smtClean="0"/>
              <a:t>operators such as UNION, INTERSECT, </a:t>
            </a:r>
            <a:r>
              <a:rPr lang="en-US" sz="2000" smtClean="0"/>
              <a:t>SUBTRACT?  </a:t>
            </a:r>
            <a:r>
              <a:rPr lang="en-US" sz="2000" smtClean="0"/>
              <a:t>There isn’t a DIVISION operator but you can still answer the question: “Which records in data set A correspond to </a:t>
            </a:r>
            <a:r>
              <a:rPr lang="en-US" sz="2000" b="1" u="sng" smtClean="0"/>
              <a:t>every</a:t>
            </a:r>
            <a:r>
              <a:rPr lang="en-US" sz="2000" smtClean="0"/>
              <a:t> record in data set B?”</a:t>
            </a:r>
          </a:p>
          <a:p>
            <a:r>
              <a:rPr lang="en-US" sz="2000" smtClean="0"/>
              <a:t>Count the # of records in data set B then see if any record in data set A has that many links to B.</a:t>
            </a:r>
          </a:p>
          <a:p>
            <a:r>
              <a:rPr lang="en-US" sz="2000" smtClean="0"/>
              <a:t>There are 4 workshops.  </a:t>
            </a:r>
            <a:endParaRPr lang="en-US" sz="2000" smtClean="0"/>
          </a:p>
          <a:p>
            <a:r>
              <a:rPr lang="en-US" sz="2000" smtClean="0"/>
              <a:t>Let’s say that Alice </a:t>
            </a:r>
            <a:r>
              <a:rPr lang="en-US" sz="2000" smtClean="0"/>
              <a:t>has attended 2 workshops, Bill has attended 3, Carl has </a:t>
            </a:r>
            <a:r>
              <a:rPr lang="en-US" sz="2000" smtClean="0"/>
              <a:t>attended 1, </a:t>
            </a:r>
            <a:r>
              <a:rPr lang="en-US" sz="2000" smtClean="0"/>
              <a:t>Denise has attended 4. </a:t>
            </a:r>
            <a:endParaRPr lang="en-US" sz="2000" smtClean="0"/>
          </a:p>
          <a:p>
            <a:r>
              <a:rPr lang="en-US" sz="2000" smtClean="0"/>
              <a:t>Therefore</a:t>
            </a:r>
            <a:r>
              <a:rPr lang="en-US" sz="2000" smtClean="0"/>
              <a:t>, Denise has attended all the workshops.</a:t>
            </a:r>
            <a:endParaRPr lang="en-US" sz="200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4</a:t>
            </a:fld>
            <a:endParaRPr kumimoji="0" lang="en-US"/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914400" y="4631568"/>
          <a:ext cx="2514600" cy="16930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966"/>
                <a:gridCol w="805592"/>
                <a:gridCol w="1076042"/>
              </a:tblGrid>
              <a:tr h="507888">
                <a:tc>
                  <a:txBody>
                    <a:bodyPr/>
                    <a:lstStyle/>
                    <a:p>
                      <a:r>
                        <a:rPr lang="en-US" sz="1050" smtClean="0"/>
                        <a:t>ID</a:t>
                      </a:r>
                      <a:endParaRPr lang="en-US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smtClean="0"/>
                        <a:t>First Name</a:t>
                      </a:r>
                      <a:endParaRPr lang="en-US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smtClean="0"/>
                        <a:t>Last Name</a:t>
                      </a:r>
                      <a:endParaRPr lang="en-US" sz="1050"/>
                    </a:p>
                  </a:txBody>
                  <a:tcPr/>
                </a:tc>
              </a:tr>
              <a:tr h="282723">
                <a:tc>
                  <a:txBody>
                    <a:bodyPr/>
                    <a:lstStyle/>
                    <a:p>
                      <a:r>
                        <a:rPr lang="en-US" sz="1050" smtClean="0"/>
                        <a:t>1003</a:t>
                      </a:r>
                      <a:endParaRPr lang="en-US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smtClean="0"/>
                        <a:t>Alice</a:t>
                      </a:r>
                      <a:endParaRPr lang="en-US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smtClean="0"/>
                        <a:t>Anderson</a:t>
                      </a:r>
                      <a:endParaRPr lang="en-US" sz="1050"/>
                    </a:p>
                  </a:txBody>
                  <a:tcPr/>
                </a:tc>
              </a:tr>
              <a:tr h="263537">
                <a:tc>
                  <a:txBody>
                    <a:bodyPr/>
                    <a:lstStyle/>
                    <a:p>
                      <a:r>
                        <a:rPr lang="en-US" sz="1050" smtClean="0"/>
                        <a:t>1004</a:t>
                      </a:r>
                      <a:endParaRPr lang="en-US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smtClean="0"/>
                        <a:t>Bill</a:t>
                      </a:r>
                      <a:endParaRPr lang="en-US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smtClean="0"/>
                        <a:t>Bailey</a:t>
                      </a:r>
                      <a:endParaRPr lang="en-US" sz="1050"/>
                    </a:p>
                  </a:txBody>
                  <a:tcPr/>
                </a:tc>
              </a:tr>
              <a:tr h="263537">
                <a:tc>
                  <a:txBody>
                    <a:bodyPr/>
                    <a:lstStyle/>
                    <a:p>
                      <a:r>
                        <a:rPr lang="en-US" sz="1050" smtClean="0"/>
                        <a:t>1005</a:t>
                      </a:r>
                      <a:endParaRPr lang="en-US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smtClean="0"/>
                        <a:t>Carl</a:t>
                      </a:r>
                      <a:endParaRPr lang="en-US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smtClean="0"/>
                        <a:t>Carson</a:t>
                      </a:r>
                      <a:endParaRPr lang="en-US" sz="1050"/>
                    </a:p>
                  </a:txBody>
                  <a:tcPr/>
                </a:tc>
              </a:tr>
              <a:tr h="375347">
                <a:tc>
                  <a:txBody>
                    <a:bodyPr/>
                    <a:lstStyle/>
                    <a:p>
                      <a:r>
                        <a:rPr lang="en-US" sz="1050" smtClean="0"/>
                        <a:t>1006</a:t>
                      </a:r>
                      <a:endParaRPr lang="en-US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smtClean="0"/>
                        <a:t>Denise</a:t>
                      </a:r>
                      <a:endParaRPr lang="en-US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smtClean="0"/>
                        <a:t>Davis</a:t>
                      </a:r>
                      <a:endParaRPr lang="en-US" sz="105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5181600" y="4631568"/>
          <a:ext cx="3200400" cy="167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703"/>
                <a:gridCol w="2263697"/>
              </a:tblGrid>
              <a:tr h="450895">
                <a:tc>
                  <a:txBody>
                    <a:bodyPr/>
                    <a:lstStyle/>
                    <a:p>
                      <a:r>
                        <a:rPr lang="en-US" sz="1100" smtClean="0"/>
                        <a:t>WkSp ID</a:t>
                      </a:r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smtClean="0"/>
                        <a:t>Course</a:t>
                      </a:r>
                      <a:r>
                        <a:rPr lang="en-US" sz="1100" baseline="0" smtClean="0"/>
                        <a:t> Name</a:t>
                      </a:r>
                      <a:endParaRPr lang="en-US" sz="1100"/>
                    </a:p>
                  </a:txBody>
                  <a:tcPr/>
                </a:tc>
              </a:tr>
              <a:tr h="282372">
                <a:tc>
                  <a:txBody>
                    <a:bodyPr/>
                    <a:lstStyle/>
                    <a:p>
                      <a:r>
                        <a:rPr lang="en-US" sz="1100" smtClean="0"/>
                        <a:t>EL</a:t>
                      </a:r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smtClean="0"/>
                        <a:t>Effective Leadership</a:t>
                      </a:r>
                      <a:endParaRPr lang="en-US" sz="1100"/>
                    </a:p>
                  </a:txBody>
                  <a:tcPr/>
                </a:tc>
              </a:tr>
              <a:tr h="305039">
                <a:tc>
                  <a:txBody>
                    <a:bodyPr/>
                    <a:lstStyle/>
                    <a:p>
                      <a:r>
                        <a:rPr lang="en-US" sz="1100" smtClean="0"/>
                        <a:t>CE</a:t>
                      </a:r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smtClean="0"/>
                        <a:t>Communicating</a:t>
                      </a:r>
                      <a:r>
                        <a:rPr lang="en-US" sz="1100" baseline="0" smtClean="0"/>
                        <a:t> Effectively</a:t>
                      </a:r>
                      <a:endParaRPr lang="en-US" sz="1100"/>
                    </a:p>
                  </a:txBody>
                  <a:tcPr/>
                </a:tc>
              </a:tr>
              <a:tr h="263211">
                <a:tc>
                  <a:txBody>
                    <a:bodyPr/>
                    <a:lstStyle/>
                    <a:p>
                      <a:r>
                        <a:rPr lang="en-US" sz="1100" smtClean="0"/>
                        <a:t>AL</a:t>
                      </a:r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smtClean="0"/>
                        <a:t>Active Listening</a:t>
                      </a:r>
                      <a:endParaRPr lang="en-US" sz="1100"/>
                    </a:p>
                  </a:txBody>
                  <a:tcPr/>
                </a:tc>
              </a:tr>
              <a:tr h="374883">
                <a:tc>
                  <a:txBody>
                    <a:bodyPr/>
                    <a:lstStyle/>
                    <a:p>
                      <a:r>
                        <a:rPr lang="en-US" sz="1100" smtClean="0"/>
                        <a:t>GO</a:t>
                      </a:r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smtClean="0"/>
                        <a:t>Get</a:t>
                      </a:r>
                      <a:r>
                        <a:rPr lang="en-US" sz="1100" baseline="0" smtClean="0"/>
                        <a:t> Organized</a:t>
                      </a:r>
                      <a:endParaRPr lang="en-US" sz="110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7" name="Straight Arrow Connector 6"/>
          <p:cNvCxnSpPr/>
          <p:nvPr/>
        </p:nvCxnSpPr>
        <p:spPr>
          <a:xfrm flipV="1">
            <a:off x="3429000" y="5241168"/>
            <a:ext cx="16764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3429000" y="5469768"/>
            <a:ext cx="167640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3429000" y="5774568"/>
            <a:ext cx="16764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3429000" y="6079368"/>
            <a:ext cx="16764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DIVISION: Modify the </a:t>
            </a:r>
            <a:r>
              <a:rPr lang="en-US" smtClean="0"/>
              <a:t>S-T database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001000" cy="1524000"/>
          </a:xfrm>
        </p:spPr>
        <p:txBody>
          <a:bodyPr>
            <a:normAutofit fontScale="85000" lnSpcReduction="20000"/>
          </a:bodyPr>
          <a:lstStyle/>
          <a:p>
            <a:r>
              <a:rPr lang="en-US" sz="2000" smtClean="0"/>
              <a:t>We’ll modify the Students-Teams </a:t>
            </a:r>
            <a:r>
              <a:rPr lang="en-US" sz="2000" smtClean="0"/>
              <a:t>database for this lesson.  Students can attend workshops that help them learn skills for working in teams.</a:t>
            </a:r>
          </a:p>
          <a:p>
            <a:r>
              <a:rPr lang="en-US" sz="2000" smtClean="0"/>
              <a:t>We will add a WORKSHOPS table and an ATTENDANCES table.  The ATTENDANCES table stores information for each student that attends a workshop.</a:t>
            </a:r>
            <a:endParaRPr lang="en-US" sz="200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5</a:t>
            </a:fld>
            <a:endParaRPr kumimoji="0" lang="en-US"/>
          </a:p>
        </p:txBody>
      </p:sp>
      <p:sp>
        <p:nvSpPr>
          <p:cNvPr id="5" name="Rectangle 150"/>
          <p:cNvSpPr>
            <a:spLocks noChangeArrowheads="1"/>
          </p:cNvSpPr>
          <p:nvPr/>
        </p:nvSpPr>
        <p:spPr bwMode="auto">
          <a:xfrm>
            <a:off x="1981200" y="4267200"/>
            <a:ext cx="12192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200" smtClean="0">
                <a:latin typeface="Arial" charset="0"/>
              </a:rPr>
              <a:t>TEAMS</a:t>
            </a:r>
            <a:endParaRPr lang="en-US" sz="1200" dirty="0">
              <a:latin typeface="Arial" charset="0"/>
            </a:endParaRPr>
          </a:p>
        </p:txBody>
      </p:sp>
      <p:sp>
        <p:nvSpPr>
          <p:cNvPr id="7" name="Rectangle 150"/>
          <p:cNvSpPr>
            <a:spLocks noChangeArrowheads="1"/>
          </p:cNvSpPr>
          <p:nvPr/>
        </p:nvSpPr>
        <p:spPr bwMode="auto">
          <a:xfrm>
            <a:off x="4114800" y="4267200"/>
            <a:ext cx="14478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200" smtClean="0">
                <a:latin typeface="Arial" charset="0"/>
              </a:rPr>
              <a:t>STUDENTS</a:t>
            </a:r>
            <a:endParaRPr lang="en-US" sz="1200" dirty="0">
              <a:latin typeface="Arial" charset="0"/>
            </a:endParaRPr>
          </a:p>
        </p:txBody>
      </p:sp>
      <p:grpSp>
        <p:nvGrpSpPr>
          <p:cNvPr id="8" name="Group 66"/>
          <p:cNvGrpSpPr/>
          <p:nvPr/>
        </p:nvGrpSpPr>
        <p:grpSpPr>
          <a:xfrm rot="5400000">
            <a:off x="4038600" y="5257800"/>
            <a:ext cx="914400" cy="152400"/>
            <a:chOff x="5105400" y="5562600"/>
            <a:chExt cx="914400" cy="152400"/>
          </a:xfrm>
        </p:grpSpPr>
        <p:cxnSp>
          <p:nvCxnSpPr>
            <p:cNvPr id="9" name="Straight Connector 8"/>
            <p:cNvCxnSpPr/>
            <p:nvPr/>
          </p:nvCxnSpPr>
          <p:spPr>
            <a:xfrm>
              <a:off x="5257800" y="5638800"/>
              <a:ext cx="4572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Oval 156"/>
            <p:cNvSpPr>
              <a:spLocks noChangeArrowheads="1"/>
            </p:cNvSpPr>
            <p:nvPr/>
          </p:nvSpPr>
          <p:spPr bwMode="auto">
            <a:xfrm>
              <a:off x="5715000" y="5562600"/>
              <a:ext cx="152400" cy="1524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1" name="Line 157"/>
            <p:cNvSpPr>
              <a:spLocks noChangeShapeType="1"/>
            </p:cNvSpPr>
            <p:nvPr/>
          </p:nvSpPr>
          <p:spPr bwMode="auto">
            <a:xfrm>
              <a:off x="5867400" y="5638800"/>
              <a:ext cx="152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2" name="Line 158"/>
            <p:cNvSpPr>
              <a:spLocks noChangeShapeType="1"/>
            </p:cNvSpPr>
            <p:nvPr/>
          </p:nvSpPr>
          <p:spPr bwMode="auto">
            <a:xfrm>
              <a:off x="5867400" y="5638800"/>
              <a:ext cx="152400" cy="76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3" name="Line 159"/>
            <p:cNvSpPr>
              <a:spLocks noChangeShapeType="1"/>
            </p:cNvSpPr>
            <p:nvPr/>
          </p:nvSpPr>
          <p:spPr bwMode="auto">
            <a:xfrm flipV="1">
              <a:off x="5867400" y="5562600"/>
              <a:ext cx="152400" cy="76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4" name="Line 192"/>
            <p:cNvSpPr>
              <a:spLocks noChangeShapeType="1"/>
            </p:cNvSpPr>
            <p:nvPr/>
          </p:nvSpPr>
          <p:spPr bwMode="auto">
            <a:xfrm>
              <a:off x="5257800" y="55626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5" name="Line 193"/>
            <p:cNvSpPr>
              <a:spLocks noChangeShapeType="1"/>
            </p:cNvSpPr>
            <p:nvPr/>
          </p:nvSpPr>
          <p:spPr bwMode="auto">
            <a:xfrm>
              <a:off x="5181600" y="55626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6" name="Line 194"/>
            <p:cNvSpPr>
              <a:spLocks noChangeShapeType="1"/>
            </p:cNvSpPr>
            <p:nvPr/>
          </p:nvSpPr>
          <p:spPr bwMode="auto">
            <a:xfrm>
              <a:off x="5105400" y="5638800"/>
              <a:ext cx="152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sp>
        <p:nvSpPr>
          <p:cNvPr id="17" name="Rectangle 150"/>
          <p:cNvSpPr>
            <a:spLocks noChangeArrowheads="1"/>
          </p:cNvSpPr>
          <p:nvPr/>
        </p:nvSpPr>
        <p:spPr bwMode="auto">
          <a:xfrm>
            <a:off x="4114800" y="5791200"/>
            <a:ext cx="14478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200" smtClean="0">
                <a:latin typeface="Arial" charset="0"/>
              </a:rPr>
              <a:t>EVALUATIONS</a:t>
            </a:r>
            <a:endParaRPr lang="en-US" sz="1200" dirty="0">
              <a:latin typeface="Arial" charset="0"/>
            </a:endParaRPr>
          </a:p>
        </p:txBody>
      </p:sp>
      <p:cxnSp>
        <p:nvCxnSpPr>
          <p:cNvPr id="18" name="Straight Connector 17"/>
          <p:cNvCxnSpPr>
            <a:stCxn id="52" idx="6"/>
          </p:cNvCxnSpPr>
          <p:nvPr/>
        </p:nvCxnSpPr>
        <p:spPr>
          <a:xfrm>
            <a:off x="3505200" y="4572000"/>
            <a:ext cx="304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56"/>
          <p:cNvSpPr>
            <a:spLocks noChangeArrowheads="1"/>
          </p:cNvSpPr>
          <p:nvPr/>
        </p:nvSpPr>
        <p:spPr bwMode="auto">
          <a:xfrm>
            <a:off x="3810000" y="4495800"/>
            <a:ext cx="152400" cy="152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0" name="Line 157"/>
          <p:cNvSpPr>
            <a:spLocks noChangeShapeType="1"/>
          </p:cNvSpPr>
          <p:nvPr/>
        </p:nvSpPr>
        <p:spPr bwMode="auto">
          <a:xfrm>
            <a:off x="3962400" y="45720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1" name="Line 158"/>
          <p:cNvSpPr>
            <a:spLocks noChangeShapeType="1"/>
          </p:cNvSpPr>
          <p:nvPr/>
        </p:nvSpPr>
        <p:spPr bwMode="auto">
          <a:xfrm>
            <a:off x="3962400" y="4572000"/>
            <a:ext cx="152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2" name="Line 159"/>
          <p:cNvSpPr>
            <a:spLocks noChangeShapeType="1"/>
          </p:cNvSpPr>
          <p:nvPr/>
        </p:nvSpPr>
        <p:spPr bwMode="auto">
          <a:xfrm flipV="1">
            <a:off x="3962400" y="4495800"/>
            <a:ext cx="152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3" name="Line 193"/>
          <p:cNvSpPr>
            <a:spLocks noChangeShapeType="1"/>
          </p:cNvSpPr>
          <p:nvPr/>
        </p:nvSpPr>
        <p:spPr bwMode="auto">
          <a:xfrm>
            <a:off x="3276600" y="4495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4" name="Line 194"/>
          <p:cNvSpPr>
            <a:spLocks noChangeShapeType="1"/>
          </p:cNvSpPr>
          <p:nvPr/>
        </p:nvSpPr>
        <p:spPr bwMode="auto">
          <a:xfrm>
            <a:off x="3200400" y="45720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grpSp>
        <p:nvGrpSpPr>
          <p:cNvPr id="25" name="Group 83"/>
          <p:cNvGrpSpPr/>
          <p:nvPr/>
        </p:nvGrpSpPr>
        <p:grpSpPr>
          <a:xfrm rot="5400000">
            <a:off x="4724400" y="5257800"/>
            <a:ext cx="914400" cy="152400"/>
            <a:chOff x="5105400" y="5562600"/>
            <a:chExt cx="914400" cy="152400"/>
          </a:xfrm>
        </p:grpSpPr>
        <p:cxnSp>
          <p:nvCxnSpPr>
            <p:cNvPr id="26" name="Straight Connector 25"/>
            <p:cNvCxnSpPr/>
            <p:nvPr/>
          </p:nvCxnSpPr>
          <p:spPr>
            <a:xfrm>
              <a:off x="5257800" y="5638800"/>
              <a:ext cx="4572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Oval 156"/>
            <p:cNvSpPr>
              <a:spLocks noChangeArrowheads="1"/>
            </p:cNvSpPr>
            <p:nvPr/>
          </p:nvSpPr>
          <p:spPr bwMode="auto">
            <a:xfrm>
              <a:off x="5715000" y="5562600"/>
              <a:ext cx="152400" cy="1524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8" name="Line 157"/>
            <p:cNvSpPr>
              <a:spLocks noChangeShapeType="1"/>
            </p:cNvSpPr>
            <p:nvPr/>
          </p:nvSpPr>
          <p:spPr bwMode="auto">
            <a:xfrm>
              <a:off x="5867400" y="5638800"/>
              <a:ext cx="152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9" name="Line 158"/>
            <p:cNvSpPr>
              <a:spLocks noChangeShapeType="1"/>
            </p:cNvSpPr>
            <p:nvPr/>
          </p:nvSpPr>
          <p:spPr bwMode="auto">
            <a:xfrm>
              <a:off x="5867400" y="5638800"/>
              <a:ext cx="152400" cy="76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30" name="Line 159"/>
            <p:cNvSpPr>
              <a:spLocks noChangeShapeType="1"/>
            </p:cNvSpPr>
            <p:nvPr/>
          </p:nvSpPr>
          <p:spPr bwMode="auto">
            <a:xfrm flipV="1">
              <a:off x="5867400" y="5562600"/>
              <a:ext cx="152400" cy="76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31" name="Line 192"/>
            <p:cNvSpPr>
              <a:spLocks noChangeShapeType="1"/>
            </p:cNvSpPr>
            <p:nvPr/>
          </p:nvSpPr>
          <p:spPr bwMode="auto">
            <a:xfrm>
              <a:off x="5257800" y="55626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32" name="Line 193"/>
            <p:cNvSpPr>
              <a:spLocks noChangeShapeType="1"/>
            </p:cNvSpPr>
            <p:nvPr/>
          </p:nvSpPr>
          <p:spPr bwMode="auto">
            <a:xfrm>
              <a:off x="5181600" y="55626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33" name="Line 194"/>
            <p:cNvSpPr>
              <a:spLocks noChangeShapeType="1"/>
            </p:cNvSpPr>
            <p:nvPr/>
          </p:nvSpPr>
          <p:spPr bwMode="auto">
            <a:xfrm>
              <a:off x="5105400" y="5638800"/>
              <a:ext cx="152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sp>
        <p:nvSpPr>
          <p:cNvPr id="34" name="Rectangle 150"/>
          <p:cNvSpPr>
            <a:spLocks noChangeArrowheads="1"/>
          </p:cNvSpPr>
          <p:nvPr/>
        </p:nvSpPr>
        <p:spPr bwMode="auto">
          <a:xfrm>
            <a:off x="6477000" y="5791200"/>
            <a:ext cx="18288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200" smtClean="0">
                <a:latin typeface="Arial" charset="0"/>
              </a:rPr>
              <a:t>EVAL_ITEMS_SCORES</a:t>
            </a:r>
            <a:endParaRPr lang="en-US" sz="1200" dirty="0">
              <a:latin typeface="Arial" charset="0"/>
            </a:endParaRPr>
          </a:p>
        </p:txBody>
      </p:sp>
      <p:sp>
        <p:nvSpPr>
          <p:cNvPr id="35" name="Rectangle 150"/>
          <p:cNvSpPr>
            <a:spLocks noChangeArrowheads="1"/>
          </p:cNvSpPr>
          <p:nvPr/>
        </p:nvSpPr>
        <p:spPr bwMode="auto">
          <a:xfrm>
            <a:off x="6629400" y="4267200"/>
            <a:ext cx="15240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200" smtClean="0">
                <a:latin typeface="Arial" charset="0"/>
              </a:rPr>
              <a:t>EVAL_ITEMS</a:t>
            </a:r>
            <a:endParaRPr lang="en-US" sz="1200" dirty="0">
              <a:latin typeface="Arial" charset="0"/>
            </a:endParaRPr>
          </a:p>
        </p:txBody>
      </p:sp>
      <p:cxnSp>
        <p:nvCxnSpPr>
          <p:cNvPr id="36" name="Straight Connector 35"/>
          <p:cNvCxnSpPr>
            <a:stCxn id="42" idx="0"/>
          </p:cNvCxnSpPr>
          <p:nvPr/>
        </p:nvCxnSpPr>
        <p:spPr>
          <a:xfrm rot="10800000" flipV="1">
            <a:off x="7391400" y="4876800"/>
            <a:ext cx="0" cy="609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Oval 156"/>
          <p:cNvSpPr>
            <a:spLocks noChangeArrowheads="1"/>
          </p:cNvSpPr>
          <p:nvPr/>
        </p:nvSpPr>
        <p:spPr bwMode="auto">
          <a:xfrm rot="5400000">
            <a:off x="7315200" y="5486400"/>
            <a:ext cx="152400" cy="152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8" name="Line 157"/>
          <p:cNvSpPr>
            <a:spLocks noChangeShapeType="1"/>
          </p:cNvSpPr>
          <p:nvPr/>
        </p:nvSpPr>
        <p:spPr bwMode="auto">
          <a:xfrm rot="5400000">
            <a:off x="7315200" y="57150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9" name="Line 158"/>
          <p:cNvSpPr>
            <a:spLocks noChangeShapeType="1"/>
          </p:cNvSpPr>
          <p:nvPr/>
        </p:nvSpPr>
        <p:spPr bwMode="auto">
          <a:xfrm rot="5400000">
            <a:off x="7277100" y="5676900"/>
            <a:ext cx="152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0" name="Line 159"/>
          <p:cNvSpPr>
            <a:spLocks noChangeShapeType="1"/>
          </p:cNvSpPr>
          <p:nvPr/>
        </p:nvSpPr>
        <p:spPr bwMode="auto">
          <a:xfrm rot="5400000" flipV="1">
            <a:off x="7353300" y="5676900"/>
            <a:ext cx="152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1" name="Line 193"/>
          <p:cNvSpPr>
            <a:spLocks noChangeShapeType="1"/>
          </p:cNvSpPr>
          <p:nvPr/>
        </p:nvSpPr>
        <p:spPr bwMode="auto">
          <a:xfrm rot="5400000">
            <a:off x="7391400" y="4876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2" name="Line 194"/>
          <p:cNvSpPr>
            <a:spLocks noChangeShapeType="1"/>
          </p:cNvSpPr>
          <p:nvPr/>
        </p:nvSpPr>
        <p:spPr bwMode="auto">
          <a:xfrm rot="5400000">
            <a:off x="7315200" y="49530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grpSp>
        <p:nvGrpSpPr>
          <p:cNvPr id="43" name="Group 101"/>
          <p:cNvGrpSpPr/>
          <p:nvPr/>
        </p:nvGrpSpPr>
        <p:grpSpPr>
          <a:xfrm>
            <a:off x="5562600" y="6019800"/>
            <a:ext cx="914400" cy="152400"/>
            <a:chOff x="2209800" y="4267200"/>
            <a:chExt cx="914400" cy="152400"/>
          </a:xfrm>
        </p:grpSpPr>
        <p:cxnSp>
          <p:nvCxnSpPr>
            <p:cNvPr id="44" name="Straight Connector 43"/>
            <p:cNvCxnSpPr/>
            <p:nvPr/>
          </p:nvCxnSpPr>
          <p:spPr>
            <a:xfrm>
              <a:off x="2362200" y="4343400"/>
              <a:ext cx="4572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Oval 156"/>
            <p:cNvSpPr>
              <a:spLocks noChangeArrowheads="1"/>
            </p:cNvSpPr>
            <p:nvPr/>
          </p:nvSpPr>
          <p:spPr bwMode="auto">
            <a:xfrm>
              <a:off x="2819400" y="4267200"/>
              <a:ext cx="152400" cy="1524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6" name="Line 157"/>
            <p:cNvSpPr>
              <a:spLocks noChangeShapeType="1"/>
            </p:cNvSpPr>
            <p:nvPr/>
          </p:nvSpPr>
          <p:spPr bwMode="auto">
            <a:xfrm>
              <a:off x="2971800" y="4343400"/>
              <a:ext cx="152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7" name="Line 158"/>
            <p:cNvSpPr>
              <a:spLocks noChangeShapeType="1"/>
            </p:cNvSpPr>
            <p:nvPr/>
          </p:nvSpPr>
          <p:spPr bwMode="auto">
            <a:xfrm>
              <a:off x="2971800" y="4343400"/>
              <a:ext cx="152400" cy="76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8" name="Line 159"/>
            <p:cNvSpPr>
              <a:spLocks noChangeShapeType="1"/>
            </p:cNvSpPr>
            <p:nvPr/>
          </p:nvSpPr>
          <p:spPr bwMode="auto">
            <a:xfrm flipV="1">
              <a:off x="2971800" y="4267200"/>
              <a:ext cx="152400" cy="76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9" name="Line 192"/>
            <p:cNvSpPr>
              <a:spLocks noChangeShapeType="1"/>
            </p:cNvSpPr>
            <p:nvPr/>
          </p:nvSpPr>
          <p:spPr bwMode="auto">
            <a:xfrm>
              <a:off x="2362200" y="42672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50" name="Line 193"/>
            <p:cNvSpPr>
              <a:spLocks noChangeShapeType="1"/>
            </p:cNvSpPr>
            <p:nvPr/>
          </p:nvSpPr>
          <p:spPr bwMode="auto">
            <a:xfrm>
              <a:off x="2286000" y="42672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51" name="Line 194"/>
            <p:cNvSpPr>
              <a:spLocks noChangeShapeType="1"/>
            </p:cNvSpPr>
            <p:nvPr/>
          </p:nvSpPr>
          <p:spPr bwMode="auto">
            <a:xfrm>
              <a:off x="2209800" y="4343400"/>
              <a:ext cx="152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sp>
        <p:nvSpPr>
          <p:cNvPr id="52" name="Oval 156"/>
          <p:cNvSpPr>
            <a:spLocks noChangeArrowheads="1"/>
          </p:cNvSpPr>
          <p:nvPr/>
        </p:nvSpPr>
        <p:spPr bwMode="auto">
          <a:xfrm>
            <a:off x="3352800" y="4495800"/>
            <a:ext cx="152400" cy="152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3" name="Line 193"/>
          <p:cNvSpPr>
            <a:spLocks noChangeShapeType="1"/>
          </p:cNvSpPr>
          <p:nvPr/>
        </p:nvSpPr>
        <p:spPr bwMode="auto">
          <a:xfrm rot="5400000">
            <a:off x="7391400" y="4953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4" name="Rectangle 150"/>
          <p:cNvSpPr>
            <a:spLocks noChangeArrowheads="1"/>
          </p:cNvSpPr>
          <p:nvPr/>
        </p:nvSpPr>
        <p:spPr bwMode="auto">
          <a:xfrm>
            <a:off x="4114800" y="2743200"/>
            <a:ext cx="1447800" cy="60960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200" b="1" smtClean="0">
                <a:solidFill>
                  <a:srgbClr val="C00000"/>
                </a:solidFill>
                <a:latin typeface="Arial" charset="0"/>
              </a:rPr>
              <a:t>ATTENDANCES</a:t>
            </a:r>
            <a:endParaRPr lang="en-US" sz="1200" b="1" dirty="0">
              <a:solidFill>
                <a:srgbClr val="C00000"/>
              </a:solidFill>
              <a:latin typeface="Arial" charset="0"/>
            </a:endParaRPr>
          </a:p>
        </p:txBody>
      </p:sp>
      <p:sp>
        <p:nvSpPr>
          <p:cNvPr id="55" name="Rectangle 150"/>
          <p:cNvSpPr>
            <a:spLocks noChangeArrowheads="1"/>
          </p:cNvSpPr>
          <p:nvPr/>
        </p:nvSpPr>
        <p:spPr bwMode="auto">
          <a:xfrm>
            <a:off x="6477000" y="2743200"/>
            <a:ext cx="1676400" cy="60960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200" b="1" smtClean="0">
                <a:solidFill>
                  <a:srgbClr val="C00000"/>
                </a:solidFill>
                <a:latin typeface="Arial" charset="0"/>
              </a:rPr>
              <a:t>WORKSHOPS</a:t>
            </a:r>
          </a:p>
        </p:txBody>
      </p:sp>
      <p:grpSp>
        <p:nvGrpSpPr>
          <p:cNvPr id="56" name="Group 83"/>
          <p:cNvGrpSpPr/>
          <p:nvPr/>
        </p:nvGrpSpPr>
        <p:grpSpPr>
          <a:xfrm rot="16200000">
            <a:off x="4343400" y="3733800"/>
            <a:ext cx="914400" cy="152400"/>
            <a:chOff x="5105400" y="5562600"/>
            <a:chExt cx="914400" cy="152400"/>
          </a:xfrm>
        </p:grpSpPr>
        <p:cxnSp>
          <p:nvCxnSpPr>
            <p:cNvPr id="57" name="Straight Connector 56"/>
            <p:cNvCxnSpPr/>
            <p:nvPr/>
          </p:nvCxnSpPr>
          <p:spPr>
            <a:xfrm>
              <a:off x="5257800" y="5638800"/>
              <a:ext cx="457200" cy="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Oval 156"/>
            <p:cNvSpPr>
              <a:spLocks noChangeArrowheads="1"/>
            </p:cNvSpPr>
            <p:nvPr/>
          </p:nvSpPr>
          <p:spPr bwMode="auto">
            <a:xfrm>
              <a:off x="5715000" y="5562600"/>
              <a:ext cx="152400" cy="152400"/>
            </a:xfrm>
            <a:prstGeom prst="ellipse">
              <a:avLst/>
            </a:prstGeom>
            <a:noFill/>
            <a:ln w="9525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59" name="Line 157"/>
            <p:cNvSpPr>
              <a:spLocks noChangeShapeType="1"/>
            </p:cNvSpPr>
            <p:nvPr/>
          </p:nvSpPr>
          <p:spPr bwMode="auto">
            <a:xfrm>
              <a:off x="5867400" y="5638800"/>
              <a:ext cx="152400" cy="0"/>
            </a:xfrm>
            <a:prstGeom prst="line">
              <a:avLst/>
            </a:prstGeom>
            <a:noFill/>
            <a:ln w="9525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60" name="Line 158"/>
            <p:cNvSpPr>
              <a:spLocks noChangeShapeType="1"/>
            </p:cNvSpPr>
            <p:nvPr/>
          </p:nvSpPr>
          <p:spPr bwMode="auto">
            <a:xfrm>
              <a:off x="5867400" y="5638800"/>
              <a:ext cx="152400" cy="76200"/>
            </a:xfrm>
            <a:prstGeom prst="line">
              <a:avLst/>
            </a:prstGeom>
            <a:noFill/>
            <a:ln w="9525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61" name="Line 159"/>
            <p:cNvSpPr>
              <a:spLocks noChangeShapeType="1"/>
            </p:cNvSpPr>
            <p:nvPr/>
          </p:nvSpPr>
          <p:spPr bwMode="auto">
            <a:xfrm flipV="1">
              <a:off x="5867400" y="5562600"/>
              <a:ext cx="152400" cy="76200"/>
            </a:xfrm>
            <a:prstGeom prst="line">
              <a:avLst/>
            </a:prstGeom>
            <a:noFill/>
            <a:ln w="9525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62" name="Line 192"/>
            <p:cNvSpPr>
              <a:spLocks noChangeShapeType="1"/>
            </p:cNvSpPr>
            <p:nvPr/>
          </p:nvSpPr>
          <p:spPr bwMode="auto">
            <a:xfrm>
              <a:off x="5257800" y="5562600"/>
              <a:ext cx="0" cy="152400"/>
            </a:xfrm>
            <a:prstGeom prst="line">
              <a:avLst/>
            </a:prstGeom>
            <a:noFill/>
            <a:ln w="9525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63" name="Line 193"/>
            <p:cNvSpPr>
              <a:spLocks noChangeShapeType="1"/>
            </p:cNvSpPr>
            <p:nvPr/>
          </p:nvSpPr>
          <p:spPr bwMode="auto">
            <a:xfrm>
              <a:off x="5181600" y="5562600"/>
              <a:ext cx="0" cy="152400"/>
            </a:xfrm>
            <a:prstGeom prst="line">
              <a:avLst/>
            </a:prstGeom>
            <a:noFill/>
            <a:ln w="9525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64" name="Line 194"/>
            <p:cNvSpPr>
              <a:spLocks noChangeShapeType="1"/>
            </p:cNvSpPr>
            <p:nvPr/>
          </p:nvSpPr>
          <p:spPr bwMode="auto">
            <a:xfrm>
              <a:off x="5105400" y="5638800"/>
              <a:ext cx="152400" cy="0"/>
            </a:xfrm>
            <a:prstGeom prst="line">
              <a:avLst/>
            </a:prstGeom>
            <a:noFill/>
            <a:ln w="9525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65" name="Group 101"/>
          <p:cNvGrpSpPr/>
          <p:nvPr/>
        </p:nvGrpSpPr>
        <p:grpSpPr>
          <a:xfrm rot="10800000">
            <a:off x="5562600" y="2895600"/>
            <a:ext cx="914400" cy="152400"/>
            <a:chOff x="2209800" y="4267200"/>
            <a:chExt cx="914400" cy="152400"/>
          </a:xfrm>
        </p:grpSpPr>
        <p:cxnSp>
          <p:nvCxnSpPr>
            <p:cNvPr id="66" name="Straight Connector 65"/>
            <p:cNvCxnSpPr/>
            <p:nvPr/>
          </p:nvCxnSpPr>
          <p:spPr>
            <a:xfrm>
              <a:off x="2362200" y="4343400"/>
              <a:ext cx="457200" cy="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Oval 156"/>
            <p:cNvSpPr>
              <a:spLocks noChangeArrowheads="1"/>
            </p:cNvSpPr>
            <p:nvPr/>
          </p:nvSpPr>
          <p:spPr bwMode="auto">
            <a:xfrm>
              <a:off x="2819400" y="4267200"/>
              <a:ext cx="152400" cy="152400"/>
            </a:xfrm>
            <a:prstGeom prst="ellipse">
              <a:avLst/>
            </a:prstGeom>
            <a:noFill/>
            <a:ln w="9525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68" name="Line 157"/>
            <p:cNvSpPr>
              <a:spLocks noChangeShapeType="1"/>
            </p:cNvSpPr>
            <p:nvPr/>
          </p:nvSpPr>
          <p:spPr bwMode="auto">
            <a:xfrm>
              <a:off x="2971800" y="4343400"/>
              <a:ext cx="152400" cy="0"/>
            </a:xfrm>
            <a:prstGeom prst="line">
              <a:avLst/>
            </a:prstGeom>
            <a:noFill/>
            <a:ln w="9525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69" name="Line 158"/>
            <p:cNvSpPr>
              <a:spLocks noChangeShapeType="1"/>
            </p:cNvSpPr>
            <p:nvPr/>
          </p:nvSpPr>
          <p:spPr bwMode="auto">
            <a:xfrm>
              <a:off x="2971800" y="4343400"/>
              <a:ext cx="152400" cy="76200"/>
            </a:xfrm>
            <a:prstGeom prst="line">
              <a:avLst/>
            </a:prstGeom>
            <a:noFill/>
            <a:ln w="9525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70" name="Line 159"/>
            <p:cNvSpPr>
              <a:spLocks noChangeShapeType="1"/>
            </p:cNvSpPr>
            <p:nvPr/>
          </p:nvSpPr>
          <p:spPr bwMode="auto">
            <a:xfrm flipV="1">
              <a:off x="2971800" y="4267200"/>
              <a:ext cx="152400" cy="76200"/>
            </a:xfrm>
            <a:prstGeom prst="line">
              <a:avLst/>
            </a:prstGeom>
            <a:noFill/>
            <a:ln w="9525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71" name="Line 192"/>
            <p:cNvSpPr>
              <a:spLocks noChangeShapeType="1"/>
            </p:cNvSpPr>
            <p:nvPr/>
          </p:nvSpPr>
          <p:spPr bwMode="auto">
            <a:xfrm>
              <a:off x="2362200" y="4267200"/>
              <a:ext cx="0" cy="152400"/>
            </a:xfrm>
            <a:prstGeom prst="line">
              <a:avLst/>
            </a:prstGeom>
            <a:noFill/>
            <a:ln w="9525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72" name="Line 193"/>
            <p:cNvSpPr>
              <a:spLocks noChangeShapeType="1"/>
            </p:cNvSpPr>
            <p:nvPr/>
          </p:nvSpPr>
          <p:spPr bwMode="auto">
            <a:xfrm>
              <a:off x="2286000" y="4267200"/>
              <a:ext cx="0" cy="152400"/>
            </a:xfrm>
            <a:prstGeom prst="line">
              <a:avLst/>
            </a:prstGeom>
            <a:noFill/>
            <a:ln w="9525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73" name="Line 194"/>
            <p:cNvSpPr>
              <a:spLocks noChangeShapeType="1"/>
            </p:cNvSpPr>
            <p:nvPr/>
          </p:nvSpPr>
          <p:spPr bwMode="auto">
            <a:xfrm>
              <a:off x="2209800" y="4343400"/>
              <a:ext cx="152400" cy="0"/>
            </a:xfrm>
            <a:prstGeom prst="line">
              <a:avLst/>
            </a:prstGeom>
            <a:noFill/>
            <a:ln w="9525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74" name="TextBox 73"/>
          <p:cNvSpPr txBox="1"/>
          <p:nvPr/>
        </p:nvSpPr>
        <p:spPr>
          <a:xfrm>
            <a:off x="4953000" y="3505200"/>
            <a:ext cx="3429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mtClean="0"/>
              <a:t>An SQL script is provided to create these tables and insert data.</a:t>
            </a:r>
            <a:endParaRPr lang="en-US" sz="1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Revised S-T database:  Look at the data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001000" cy="4876800"/>
          </a:xfrm>
        </p:spPr>
        <p:txBody>
          <a:bodyPr>
            <a:normAutofit fontScale="70000" lnSpcReduction="20000"/>
          </a:bodyPr>
          <a:lstStyle/>
          <a:p>
            <a:r>
              <a:rPr lang="en-US" sz="2000" smtClean="0"/>
              <a:t>Before tackling a DIVISION problem, take a look at the data in the new tables.</a:t>
            </a:r>
          </a:p>
          <a:p>
            <a:pPr>
              <a:buNone/>
            </a:pPr>
            <a:endParaRPr lang="en-US" sz="2000" smtClean="0"/>
          </a:p>
          <a:p>
            <a:pPr>
              <a:buNone/>
            </a:pPr>
            <a:r>
              <a:rPr lang="en-US" sz="1900" smtClean="0">
                <a:latin typeface="Courier New" pitchFamily="49" charset="0"/>
                <a:cs typeface="Courier New" pitchFamily="49" charset="0"/>
              </a:rPr>
              <a:t>/* Show the workshops */</a:t>
            </a:r>
          </a:p>
          <a:p>
            <a:pPr>
              <a:buNone/>
            </a:pPr>
            <a:r>
              <a:rPr lang="en-US" sz="1900" smtClean="0">
                <a:latin typeface="Courier New" pitchFamily="49" charset="0"/>
                <a:cs typeface="Courier New" pitchFamily="49" charset="0"/>
              </a:rPr>
              <a:t>select </a:t>
            </a:r>
            <a:r>
              <a:rPr lang="en-US" sz="1900" smtClean="0">
                <a:latin typeface="Courier New" pitchFamily="49" charset="0"/>
                <a:cs typeface="Courier New" pitchFamily="49" charset="0"/>
              </a:rPr>
              <a:t>* </a:t>
            </a:r>
          </a:p>
          <a:p>
            <a:pPr>
              <a:buNone/>
            </a:pPr>
            <a:r>
              <a:rPr lang="en-US" sz="1900" smtClean="0">
                <a:latin typeface="Courier New" pitchFamily="49" charset="0"/>
                <a:cs typeface="Courier New" pitchFamily="49" charset="0"/>
              </a:rPr>
              <a:t>from workshops;</a:t>
            </a:r>
          </a:p>
          <a:p>
            <a:endParaRPr lang="en-US" sz="2000" smtClean="0"/>
          </a:p>
          <a:p>
            <a:endParaRPr lang="en-US" sz="2000" smtClean="0"/>
          </a:p>
          <a:p>
            <a:pPr>
              <a:buNone/>
            </a:pPr>
            <a:r>
              <a:rPr lang="en-US" sz="2000" smtClean="0">
                <a:latin typeface="Courier New" pitchFamily="49" charset="0"/>
                <a:cs typeface="Courier New" pitchFamily="49" charset="0"/>
              </a:rPr>
              <a:t>/* Show how many records are in the attendance table. */</a:t>
            </a:r>
          </a:p>
          <a:p>
            <a:pPr>
              <a:buNone/>
            </a:pPr>
            <a:r>
              <a:rPr lang="en-US" sz="2000" smtClean="0">
                <a:latin typeface="Courier New" pitchFamily="49" charset="0"/>
                <a:cs typeface="Courier New" pitchFamily="49" charset="0"/>
              </a:rPr>
              <a:t>select </a:t>
            </a:r>
            <a:r>
              <a:rPr lang="en-US" sz="2000" smtClean="0">
                <a:latin typeface="Courier New" pitchFamily="49" charset="0"/>
                <a:cs typeface="Courier New" pitchFamily="49" charset="0"/>
              </a:rPr>
              <a:t>count(*)</a:t>
            </a:r>
          </a:p>
          <a:p>
            <a:pPr>
              <a:buNone/>
            </a:pPr>
            <a:r>
              <a:rPr lang="en-US" sz="2000" smtClean="0">
                <a:latin typeface="Courier New" pitchFamily="49" charset="0"/>
                <a:cs typeface="Courier New" pitchFamily="49" charset="0"/>
              </a:rPr>
              <a:t>from attendances;</a:t>
            </a:r>
          </a:p>
          <a:p>
            <a:pPr>
              <a:buNone/>
            </a:pPr>
            <a:endParaRPr lang="en-US" sz="200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200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000" smtClean="0">
                <a:latin typeface="Courier New" pitchFamily="49" charset="0"/>
                <a:cs typeface="Courier New" pitchFamily="49" charset="0"/>
              </a:rPr>
              <a:t>/* Show which workshops each student has attended. </a:t>
            </a:r>
          </a:p>
          <a:p>
            <a:pPr>
              <a:buNone/>
            </a:pPr>
            <a:r>
              <a:rPr lang="en-US" sz="2000" smtClean="0">
                <a:latin typeface="Courier New" pitchFamily="49" charset="0"/>
                <a:cs typeface="Courier New" pitchFamily="49" charset="0"/>
              </a:rPr>
              <a:t>List a student even if he/she hasn't attended a workshop. */</a:t>
            </a:r>
          </a:p>
          <a:p>
            <a:pPr>
              <a:buNone/>
            </a:pPr>
            <a:endParaRPr lang="en-US" sz="200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000" smtClean="0">
                <a:latin typeface="Courier New" pitchFamily="49" charset="0"/>
                <a:cs typeface="Courier New" pitchFamily="49" charset="0"/>
              </a:rPr>
              <a:t>select stdid as "ID", </a:t>
            </a:r>
          </a:p>
          <a:p>
            <a:pPr>
              <a:buNone/>
            </a:pPr>
            <a:r>
              <a:rPr lang="en-US" sz="2000" smtClean="0">
                <a:latin typeface="Courier New" pitchFamily="49" charset="0"/>
                <a:cs typeface="Courier New" pitchFamily="49" charset="0"/>
              </a:rPr>
              <a:t>  stdfname + ' ' + stdlname as "Student",</a:t>
            </a:r>
          </a:p>
          <a:p>
            <a:pPr>
              <a:buNone/>
            </a:pPr>
            <a:r>
              <a:rPr lang="en-US" sz="2000" smtClean="0">
                <a:latin typeface="Courier New" pitchFamily="49" charset="0"/>
                <a:cs typeface="Courier New" pitchFamily="49" charset="0"/>
              </a:rPr>
              <a:t>  wksp_name as "Workshop"</a:t>
            </a:r>
          </a:p>
          <a:p>
            <a:pPr>
              <a:buNone/>
            </a:pPr>
            <a:r>
              <a:rPr lang="en-US" sz="2000" smtClean="0">
                <a:latin typeface="Courier New" pitchFamily="49" charset="0"/>
                <a:cs typeface="Courier New" pitchFamily="49" charset="0"/>
              </a:rPr>
              <a:t>from students left join attendances</a:t>
            </a:r>
          </a:p>
          <a:p>
            <a:pPr>
              <a:buNone/>
            </a:pPr>
            <a:r>
              <a:rPr lang="en-US" sz="2000" smtClean="0">
                <a:latin typeface="Courier New" pitchFamily="49" charset="0"/>
                <a:cs typeface="Courier New" pitchFamily="49" charset="0"/>
              </a:rPr>
              <a:t>  on stdid = attnd_stdid</a:t>
            </a:r>
          </a:p>
          <a:p>
            <a:pPr>
              <a:buNone/>
            </a:pPr>
            <a:r>
              <a:rPr lang="en-US" sz="2000" smtClean="0">
                <a:latin typeface="Courier New" pitchFamily="49" charset="0"/>
                <a:cs typeface="Courier New" pitchFamily="49" charset="0"/>
              </a:rPr>
              <a:t>  join workshops </a:t>
            </a:r>
          </a:p>
          <a:p>
            <a:pPr>
              <a:buNone/>
            </a:pPr>
            <a:r>
              <a:rPr lang="en-US" sz="2000" smtClean="0">
                <a:latin typeface="Courier New" pitchFamily="49" charset="0"/>
                <a:cs typeface="Courier New" pitchFamily="49" charset="0"/>
              </a:rPr>
              <a:t>    on attnd_wksp_ID = wksp</a:t>
            </a:r>
          </a:p>
          <a:p>
            <a:pPr>
              <a:buNone/>
            </a:pPr>
            <a:r>
              <a:rPr lang="en-US" sz="2000" smtClean="0">
                <a:latin typeface="Courier New" pitchFamily="49" charset="0"/>
                <a:cs typeface="Courier New" pitchFamily="49" charset="0"/>
              </a:rPr>
              <a:t>order by stdid;</a:t>
            </a:r>
          </a:p>
          <a:p>
            <a:endParaRPr lang="en-US" sz="200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6</a:t>
            </a:fld>
            <a:endParaRPr kumimoji="0"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05600" y="2895600"/>
            <a:ext cx="1318095" cy="1005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05200" y="1752600"/>
            <a:ext cx="1524000" cy="1127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05400" y="4724400"/>
            <a:ext cx="2907196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DIVISION </a:t>
            </a:r>
            <a:r>
              <a:rPr lang="en-US" smtClean="0"/>
              <a:t>problem – Part 1 &amp; 2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183880" cy="4800600"/>
          </a:xfrm>
        </p:spPr>
        <p:txBody>
          <a:bodyPr>
            <a:normAutofit/>
          </a:bodyPr>
          <a:lstStyle/>
          <a:p>
            <a:r>
              <a:rPr lang="en-US" smtClean="0"/>
              <a:t>Which students have attended all the team skills building workshops?</a:t>
            </a:r>
          </a:p>
          <a:p>
            <a:pPr lvl="1"/>
            <a:r>
              <a:rPr lang="en-US" smtClean="0"/>
              <a:t>1</a:t>
            </a:r>
            <a:r>
              <a:rPr lang="en-US" baseline="30000" smtClean="0"/>
              <a:t>st</a:t>
            </a:r>
            <a:r>
              <a:rPr lang="en-US" smtClean="0"/>
              <a:t>: Count how many workshops there are.</a:t>
            </a:r>
          </a:p>
          <a:p>
            <a:pPr>
              <a:buNone/>
            </a:pPr>
            <a:endParaRPr lang="en-US" sz="140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400" smtClean="0">
                <a:latin typeface="Courier New" pitchFamily="49" charset="0"/>
                <a:cs typeface="Courier New" pitchFamily="49" charset="0"/>
              </a:rPr>
              <a:t>select count(*) </a:t>
            </a:r>
            <a:endParaRPr lang="en-US" sz="140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400" smtClean="0">
                <a:latin typeface="Courier New" pitchFamily="49" charset="0"/>
                <a:cs typeface="Courier New" pitchFamily="49" charset="0"/>
              </a:rPr>
              <a:t>from workshops;</a:t>
            </a:r>
          </a:p>
          <a:p>
            <a:pPr>
              <a:buNone/>
            </a:pPr>
            <a:endParaRPr lang="en-US" smtClean="0"/>
          </a:p>
          <a:p>
            <a:pPr lvl="1"/>
            <a:r>
              <a:rPr lang="en-US" smtClean="0"/>
              <a:t>2</a:t>
            </a:r>
            <a:r>
              <a:rPr lang="en-US" baseline="30000" smtClean="0"/>
              <a:t>nd</a:t>
            </a:r>
            <a:r>
              <a:rPr lang="en-US" smtClean="0"/>
              <a:t>: List students and the # of attendance records each one has.</a:t>
            </a:r>
          </a:p>
          <a:p>
            <a:pPr>
              <a:buNone/>
            </a:pPr>
            <a:endParaRPr lang="en-US" sz="140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400" smtClean="0">
                <a:latin typeface="Courier New" pitchFamily="49" charset="0"/>
                <a:cs typeface="Courier New" pitchFamily="49" charset="0"/>
              </a:rPr>
              <a:t>select 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stdid as "ID", stdfname, stdlname,</a:t>
            </a:r>
          </a:p>
          <a:p>
            <a:pPr>
              <a:buNone/>
            </a:pPr>
            <a:r>
              <a:rPr lang="en-US" sz="1400" smtClean="0">
                <a:latin typeface="Courier New" pitchFamily="49" charset="0"/>
                <a:cs typeface="Courier New" pitchFamily="49" charset="0"/>
              </a:rPr>
              <a:t>  count(*) as "Workshop Count"</a:t>
            </a:r>
          </a:p>
          <a:p>
            <a:pPr>
              <a:buNone/>
            </a:pPr>
            <a:r>
              <a:rPr lang="en-US" sz="1400" smtClean="0">
                <a:latin typeface="Courier New" pitchFamily="49" charset="0"/>
                <a:cs typeface="Courier New" pitchFamily="49" charset="0"/>
              </a:rPr>
              <a:t>from students left join attendances</a:t>
            </a:r>
          </a:p>
          <a:p>
            <a:pPr>
              <a:buNone/>
            </a:pPr>
            <a:r>
              <a:rPr lang="en-US" sz="1400" smtClean="0">
                <a:latin typeface="Courier New" pitchFamily="49" charset="0"/>
                <a:cs typeface="Courier New" pitchFamily="49" charset="0"/>
              </a:rPr>
              <a:t>  on stdid = attnd_stdid</a:t>
            </a:r>
          </a:p>
          <a:p>
            <a:pPr>
              <a:buNone/>
            </a:pPr>
            <a:r>
              <a:rPr lang="en-US" sz="1400" smtClean="0">
                <a:latin typeface="Courier New" pitchFamily="49" charset="0"/>
                <a:cs typeface="Courier New" pitchFamily="49" charset="0"/>
              </a:rPr>
              <a:t>group by stdid, stdfname, stdlname;</a:t>
            </a:r>
          </a:p>
          <a:p>
            <a:endParaRPr lang="en-US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7</a:t>
            </a:fld>
            <a:endParaRPr kumimoji="0"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0400" y="2590800"/>
            <a:ext cx="145710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57800" y="4452171"/>
            <a:ext cx="2880000" cy="1491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DIVISION </a:t>
            </a:r>
            <a:r>
              <a:rPr lang="en-US" smtClean="0"/>
              <a:t>problem – Part 3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mtClean="0"/>
              <a:t>Which students have attended all the team skills building workshops?</a:t>
            </a:r>
          </a:p>
          <a:p>
            <a:pPr lvl="1"/>
            <a:r>
              <a:rPr lang="en-US" smtClean="0"/>
              <a:t>3</a:t>
            </a:r>
            <a:r>
              <a:rPr lang="en-US" baseline="30000" smtClean="0"/>
              <a:t>rd</a:t>
            </a:r>
            <a:r>
              <a:rPr lang="en-US" smtClean="0"/>
              <a:t>:</a:t>
            </a:r>
            <a:r>
              <a:rPr lang="en-US" smtClean="0"/>
              <a:t> Use the workshop counting query (part 1) as a subquery in the HAVING clause of the students’ attendence counting query (part 2).</a:t>
            </a:r>
          </a:p>
          <a:p>
            <a:pPr>
              <a:buNone/>
            </a:pPr>
            <a:endParaRPr lang="en-US" sz="140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400" smtClean="0">
                <a:latin typeface="Courier New" pitchFamily="49" charset="0"/>
                <a:cs typeface="Courier New" pitchFamily="49" charset="0"/>
              </a:rPr>
              <a:t>/* To solve the DIVISION problem, list only students </a:t>
            </a:r>
          </a:p>
          <a:p>
            <a:pPr>
              <a:buNone/>
            </a:pPr>
            <a:r>
              <a:rPr lang="en-US" sz="1400" smtClean="0">
                <a:latin typeface="Courier New" pitchFamily="49" charset="0"/>
                <a:cs typeface="Courier New" pitchFamily="49" charset="0"/>
              </a:rPr>
              <a:t>who have attended as many workshops as the # of workshops</a:t>
            </a:r>
          </a:p>
          <a:p>
            <a:pPr>
              <a:buNone/>
            </a:pPr>
            <a:r>
              <a:rPr lang="en-US" sz="1400" smtClean="0">
                <a:latin typeface="Courier New" pitchFamily="49" charset="0"/>
                <a:cs typeface="Courier New" pitchFamily="49" charset="0"/>
              </a:rPr>
              <a:t>there are. */</a:t>
            </a:r>
          </a:p>
          <a:p>
            <a:pPr>
              <a:buNone/>
            </a:pPr>
            <a:endParaRPr lang="en-US" sz="140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400" smtClean="0">
                <a:latin typeface="Courier New" pitchFamily="49" charset="0"/>
                <a:cs typeface="Courier New" pitchFamily="49" charset="0"/>
              </a:rPr>
              <a:t>select stdid as "ID", stdfname, stdlname,</a:t>
            </a:r>
          </a:p>
          <a:p>
            <a:pPr>
              <a:buNone/>
            </a:pPr>
            <a:r>
              <a:rPr lang="en-US" sz="1400" smtClean="0">
                <a:latin typeface="Courier New" pitchFamily="49" charset="0"/>
                <a:cs typeface="Courier New" pitchFamily="49" charset="0"/>
              </a:rPr>
              <a:t>  count(*) as "Workshop Count"</a:t>
            </a:r>
          </a:p>
          <a:p>
            <a:pPr>
              <a:buNone/>
            </a:pPr>
            <a:r>
              <a:rPr lang="en-US" sz="1400" smtClean="0">
                <a:latin typeface="Courier New" pitchFamily="49" charset="0"/>
                <a:cs typeface="Courier New" pitchFamily="49" charset="0"/>
              </a:rPr>
              <a:t>from students left join attendances</a:t>
            </a:r>
          </a:p>
          <a:p>
            <a:pPr>
              <a:buNone/>
            </a:pPr>
            <a:r>
              <a:rPr lang="en-US" sz="1400" smtClean="0">
                <a:latin typeface="Courier New" pitchFamily="49" charset="0"/>
                <a:cs typeface="Courier New" pitchFamily="49" charset="0"/>
              </a:rPr>
              <a:t>  on stdid = attnd_stdid</a:t>
            </a:r>
          </a:p>
          <a:p>
            <a:pPr>
              <a:buNone/>
            </a:pPr>
            <a:r>
              <a:rPr lang="en-US" sz="1400" smtClean="0">
                <a:latin typeface="Courier New" pitchFamily="49" charset="0"/>
                <a:cs typeface="Courier New" pitchFamily="49" charset="0"/>
              </a:rPr>
              <a:t>group by stdid, stdfname, stdlname</a:t>
            </a:r>
          </a:p>
          <a:p>
            <a:pPr>
              <a:buNone/>
            </a:pPr>
            <a:r>
              <a:rPr lang="en-US" sz="1400" smtClean="0">
                <a:latin typeface="Courier New" pitchFamily="49" charset="0"/>
                <a:cs typeface="Courier New" pitchFamily="49" charset="0"/>
              </a:rPr>
              <a:t>having count(*) = </a:t>
            </a:r>
          </a:p>
          <a:p>
            <a:pPr>
              <a:buNone/>
            </a:pPr>
            <a:r>
              <a:rPr lang="en-US" sz="1400" smtClean="0">
                <a:latin typeface="Courier New" pitchFamily="49" charset="0"/>
                <a:cs typeface="Courier New" pitchFamily="49" charset="0"/>
              </a:rPr>
              <a:t>  (</a:t>
            </a:r>
            <a:r>
              <a:rPr lang="en-US" sz="140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select count(*) </a:t>
            </a:r>
          </a:p>
          <a:p>
            <a:pPr>
              <a:buNone/>
            </a:pPr>
            <a:r>
              <a:rPr lang="en-US" sz="140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from workshops</a:t>
            </a:r>
          </a:p>
          <a:p>
            <a:pPr>
              <a:buNone/>
            </a:pPr>
            <a:r>
              <a:rPr lang="en-US" sz="140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140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8</a:t>
            </a:fld>
            <a:endParaRPr kumimoji="0"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4648200"/>
            <a:ext cx="3019425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was covered …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Division-type problems</a:t>
            </a:r>
            <a:endParaRPr lang="en-US" smtClean="0"/>
          </a:p>
          <a:p>
            <a:r>
              <a:rPr lang="en-US" smtClean="0"/>
              <a:t>No DIVISION operator</a:t>
            </a:r>
          </a:p>
          <a:p>
            <a:r>
              <a:rPr lang="en-US" smtClean="0"/>
              <a:t>Work-around for answering a “division” question.</a:t>
            </a:r>
            <a:endParaRPr lang="en-US" smtClean="0"/>
          </a:p>
          <a:p>
            <a:pPr>
              <a:buNone/>
            </a:pPr>
            <a:endParaRPr lang="en-US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9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c_DB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mec_DB_template</Template>
  <TotalTime>1089</TotalTime>
  <Words>887</Words>
  <Application>Microsoft Office PowerPoint</Application>
  <PresentationFormat>On-screen Show (4:3)</PresentationFormat>
  <Paragraphs>196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mec_DB_template</vt:lpstr>
      <vt:lpstr>Advanced SQL</vt:lpstr>
      <vt:lpstr>What you’ll need …</vt:lpstr>
      <vt:lpstr>DIVISION problem</vt:lpstr>
      <vt:lpstr>Set Operators – No DIVISION</vt:lpstr>
      <vt:lpstr>DIVISION: Modify the S-T database</vt:lpstr>
      <vt:lpstr>Revised S-T database:  Look at the data</vt:lpstr>
      <vt:lpstr>DIVISION problem – Part 1 &amp; 2</vt:lpstr>
      <vt:lpstr>DIVISION problem – Part 3</vt:lpstr>
      <vt:lpstr>What was covered …</vt:lpstr>
      <vt:lpstr>Resources</vt:lpstr>
    </vt:vector>
  </TitlesOfParts>
  <Company>New Mexico State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Database Fundamentals</dc:title>
  <dc:creator>Kreie - NMSU</dc:creator>
  <cp:lastModifiedBy>Kreie</cp:lastModifiedBy>
  <cp:revision>155</cp:revision>
  <dcterms:created xsi:type="dcterms:W3CDTF">2010-07-09T15:49:05Z</dcterms:created>
  <dcterms:modified xsi:type="dcterms:W3CDTF">2011-06-16T18:25:57Z</dcterms:modified>
</cp:coreProperties>
</file>