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64" r:id="rId3"/>
    <p:sldId id="259" r:id="rId4"/>
    <p:sldId id="261" r:id="rId5"/>
    <p:sldId id="260" r:id="rId6"/>
    <p:sldId id="262" r:id="rId7"/>
    <p:sldId id="263"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Enterprise Consortium</a:t>
            </a: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7/13/2010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 Kreie, New Mexico State University</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Enterprise Consortium</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7/13/2010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 Kreie, New Mexico State University</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dirty="0"/>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Microsoft Enterprise Consortium</a:t>
            </a:r>
            <a:endParaRPr lang="en-US" dirty="0"/>
          </a:p>
        </p:txBody>
      </p:sp>
      <p:sp>
        <p:nvSpPr>
          <p:cNvPr id="5" name="Footer Placeholder 4"/>
          <p:cNvSpPr>
            <a:spLocks noGrp="1"/>
          </p:cNvSpPr>
          <p:nvPr>
            <p:ph type="ftr" sz="quarter" idx="11"/>
          </p:nvPr>
        </p:nvSpPr>
        <p:spPr/>
        <p:txBody>
          <a:bodyPr/>
          <a:lstStyle/>
          <a:p>
            <a:r>
              <a:rPr lang="en-US" dirty="0" smtClean="0"/>
              <a:t>J Kreie, New Mexico State University</a:t>
            </a:r>
            <a:endParaRPr lang="en-US" dirty="0"/>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9" name="Footer Placeholder 4"/>
          <p:cNvSpPr txBox="1">
            <a:spLocks/>
          </p:cNvSpPr>
          <p:nvPr userDrawn="1"/>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
        <p:nvSpPr>
          <p:cNvPr id="12"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16" name="Date Placeholder 3"/>
          <p:cNvSpPr txBox="1">
            <a:spLocks/>
          </p:cNvSpPr>
          <p:nvPr userDrawn="1"/>
        </p:nvSpPr>
        <p:spPr>
          <a:xfrm>
            <a:off x="457200" y="6553200"/>
            <a:ext cx="4081128" cy="212725"/>
          </a:xfrm>
          <a:prstGeom prst="rect">
            <a:avLst/>
          </a:prstGeo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smtClean="0">
                <a:ln>
                  <a:noFill/>
                </a:ln>
                <a:solidFill>
                  <a:schemeClr val="accent1">
                    <a:lumMod val="75000"/>
                  </a:schemeClr>
                </a:solidFill>
                <a:effectLst/>
                <a:uLnTx/>
                <a:uFillTx/>
                <a:latin typeface="+mn-lt"/>
                <a:ea typeface="+mn-ea"/>
                <a:cs typeface="+mn-cs"/>
              </a:rPr>
              <a:t>Prepared by Jennifer Kreie, New Mexico State University</a:t>
            </a:r>
            <a:endParaRPr kumimoji="0" lang="en-US" sz="1050" b="0" i="0" u="none" strike="noStrike" kern="1200" cap="none" spc="0" normalizeH="0" baseline="0" noProof="0">
              <a:ln>
                <a:noFill/>
              </a:ln>
              <a:solidFill>
                <a:schemeClr val="accent1">
                  <a:lumMod val="75000"/>
                </a:schemeClr>
              </a:solidFill>
              <a:effectLst/>
              <a:uLnTx/>
              <a:uFillTx/>
              <a:latin typeface="+mn-lt"/>
              <a:ea typeface="+mn-ea"/>
              <a:cs typeface="+mn-cs"/>
            </a:endParaRPr>
          </a:p>
        </p:txBody>
      </p:sp>
      <p:sp>
        <p:nvSpPr>
          <p:cNvPr id="17" name="Footer Placeholder 4"/>
          <p:cNvSpPr txBox="1">
            <a:spLocks/>
          </p:cNvSpPr>
          <p:nvPr userDrawn="1"/>
        </p:nvSpPr>
        <p:spPr>
          <a:xfrm>
            <a:off x="5181600" y="6553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smtClean="0">
                <a:ln>
                  <a:noFill/>
                </a:ln>
                <a:solidFill>
                  <a:schemeClr val="accent1">
                    <a:lumMod val="75000"/>
                  </a:schemeClr>
                </a:solidFill>
                <a:effectLst/>
                <a:uLnTx/>
                <a:uFillTx/>
                <a:latin typeface="+mn-lt"/>
                <a:ea typeface="+mn-ea"/>
                <a:cs typeface="+mn-cs"/>
              </a:rPr>
              <a:t>Hosted by the University of Arkansas</a:t>
            </a:r>
            <a:endParaRPr kumimoji="0" lang="en-US" sz="105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lide Number Placeholder 3"/>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8348328" y="6553200"/>
            <a:ext cx="457200" cy="212725"/>
          </a:xfrm>
          <a:prstGeom prst="rect">
            <a:avLst/>
          </a:prstGeom>
        </p:spPr>
        <p:txBody>
          <a:bodyPr/>
          <a:lstStyle>
            <a:extLst/>
          </a:lstStyle>
          <a:p>
            <a:fld id="{91974DF9-AD47-4691-BA21-BBFCE3637A9A}" type="slidenum">
              <a:rPr kumimoji="0" lang="en-US" smtClean="0"/>
              <a:pPr/>
              <a:t>‹#›</a:t>
            </a:fld>
            <a:endParaRPr kumimoji="0"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15" name="Date Placeholder 3"/>
          <p:cNvSpPr txBox="1">
            <a:spLocks/>
          </p:cNvSpPr>
          <p:nvPr userDrawn="1"/>
        </p:nvSpPr>
        <p:spPr>
          <a:xfrm>
            <a:off x="457200" y="6553200"/>
            <a:ext cx="4081128" cy="212725"/>
          </a:xfrm>
          <a:prstGeom prst="rect">
            <a:avLst/>
          </a:prstGeo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smtClean="0">
                <a:ln>
                  <a:noFill/>
                </a:ln>
                <a:solidFill>
                  <a:schemeClr val="accent1">
                    <a:lumMod val="75000"/>
                  </a:schemeClr>
                </a:solidFill>
                <a:effectLst/>
                <a:uLnTx/>
                <a:uFillTx/>
                <a:latin typeface="+mn-lt"/>
                <a:ea typeface="+mn-ea"/>
                <a:cs typeface="+mn-cs"/>
              </a:rPr>
              <a:t>Prepared by Jennifer Kreie, New Mexico State University</a:t>
            </a:r>
            <a:endParaRPr kumimoji="0" lang="en-US" sz="1050" b="0" i="0" u="none" strike="noStrike" kern="1200" cap="none" spc="0" normalizeH="0" baseline="0" noProof="0">
              <a:ln>
                <a:noFill/>
              </a:ln>
              <a:solidFill>
                <a:schemeClr val="accent1">
                  <a:lumMod val="75000"/>
                </a:schemeClr>
              </a:solidFill>
              <a:effectLst/>
              <a:uLnTx/>
              <a:uFillTx/>
              <a:latin typeface="+mn-lt"/>
              <a:ea typeface="+mn-ea"/>
              <a:cs typeface="+mn-cs"/>
            </a:endParaRPr>
          </a:p>
        </p:txBody>
      </p:sp>
      <p:sp>
        <p:nvSpPr>
          <p:cNvPr id="16" name="Footer Placeholder 4"/>
          <p:cNvSpPr txBox="1">
            <a:spLocks/>
          </p:cNvSpPr>
          <p:nvPr userDrawn="1"/>
        </p:nvSpPr>
        <p:spPr>
          <a:xfrm>
            <a:off x="5181600" y="6553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smtClean="0">
                <a:ln>
                  <a:noFill/>
                </a:ln>
                <a:solidFill>
                  <a:schemeClr val="accent1">
                    <a:lumMod val="75000"/>
                  </a:schemeClr>
                </a:solidFill>
                <a:effectLst/>
                <a:uLnTx/>
                <a:uFillTx/>
                <a:latin typeface="+mn-lt"/>
                <a:ea typeface="+mn-ea"/>
                <a:cs typeface="+mn-cs"/>
              </a:rPr>
              <a:t>Hosted by the University of Arkansas</a:t>
            </a:r>
            <a:endParaRPr kumimoji="0" lang="en-US" sz="105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sp>
        <p:nvSpPr>
          <p:cNvPr id="17" name="Footer Placeholder 4"/>
          <p:cNvSpPr txBox="1">
            <a:spLocks/>
          </p:cNvSpPr>
          <p:nvPr userDrawn="1"/>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acultyresourcecenter.com/" TargetMode="External"/><Relationship Id="rId2" Type="http://schemas.openxmlformats.org/officeDocument/2006/relationships/hyperlink" Target="http://enterprise.waltoncollege.uark.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acultyresourcecenter.com/" TargetMode="External"/><Relationship Id="rId2" Type="http://schemas.openxmlformats.org/officeDocument/2006/relationships/hyperlink" Target="http://enterprise.waltoncollege.uark.edu/mec.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Database Fundamentals</a:t>
            </a:r>
            <a:endParaRPr lang="en-US" dirty="0"/>
          </a:p>
        </p:txBody>
      </p:sp>
      <p:sp>
        <p:nvSpPr>
          <p:cNvPr id="3" name="Subtitle 2"/>
          <p:cNvSpPr>
            <a:spLocks noGrp="1"/>
          </p:cNvSpPr>
          <p:nvPr>
            <p:ph type="subTitle" idx="1"/>
          </p:nvPr>
        </p:nvSpPr>
        <p:spPr/>
        <p:txBody>
          <a:bodyPr/>
          <a:lstStyle/>
          <a:p>
            <a:r>
              <a:rPr lang="en-US" dirty="0" smtClean="0"/>
              <a:t>Introduction: A little history and some terms</a:t>
            </a:r>
          </a:p>
        </p:txBody>
      </p:sp>
      <p:sp>
        <p:nvSpPr>
          <p:cNvPr id="7" name="Rectangle 6"/>
          <p:cNvSpPr/>
          <p:nvPr/>
        </p:nvSpPr>
        <p:spPr>
          <a:xfrm>
            <a:off x="381000" y="5638800"/>
            <a:ext cx="8305800" cy="461665"/>
          </a:xfrm>
          <a:prstGeom prst="rect">
            <a:avLst/>
          </a:prstGeom>
        </p:spPr>
        <p:txBody>
          <a:bodyPr wrap="square">
            <a:spAutoFit/>
          </a:bodyPr>
          <a:lstStyle/>
          <a:p>
            <a:r>
              <a:rPr lang="en-US" sz="1200" dirty="0" smtClean="0">
                <a:solidFill>
                  <a:schemeClr val="accent1">
                    <a:lumMod val="75000"/>
                  </a:schemeClr>
                </a:solidFill>
              </a:rPr>
              <a:t>Microsoft Enterprise Consortium: </a:t>
            </a:r>
            <a:r>
              <a:rPr lang="en-US" sz="1200" dirty="0" smtClean="0">
                <a:solidFill>
                  <a:schemeClr val="accent1">
                    <a:lumMod val="75000"/>
                  </a:schemeClr>
                </a:solidFill>
                <a:hlinkClick r:id="rId2"/>
              </a:rPr>
              <a:t>http://enterprise.waltoncollege.uark.edu</a:t>
            </a:r>
            <a:endParaRPr lang="en-US" sz="1200" dirty="0" smtClean="0">
              <a:solidFill>
                <a:schemeClr val="accent1">
                  <a:lumMod val="75000"/>
                </a:schemeClr>
              </a:solidFill>
            </a:endParaRPr>
          </a:p>
          <a:p>
            <a:r>
              <a:rPr lang="en-US" sz="1200" dirty="0" smtClean="0">
                <a:solidFill>
                  <a:schemeClr val="accent1">
                    <a:lumMod val="75000"/>
                  </a:schemeClr>
                </a:solidFill>
              </a:rPr>
              <a:t>Microsoft Faculty Connection/Faculty Resource Center </a:t>
            </a:r>
            <a:r>
              <a:rPr lang="en-US" sz="1200" dirty="0" smtClean="0">
                <a:solidFill>
                  <a:schemeClr val="accent1">
                    <a:lumMod val="75000"/>
                  </a:schemeClr>
                </a:solidFill>
                <a:hlinkClick r:id="rId3"/>
              </a:rPr>
              <a:t>http://www.facultyresourcecenter.com</a:t>
            </a:r>
            <a:endParaRPr lang="en-US" sz="1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Databases</a:t>
            </a:r>
            <a:endParaRPr lang="en-US"/>
          </a:p>
        </p:txBody>
      </p:sp>
      <p:sp>
        <p:nvSpPr>
          <p:cNvPr id="3" name="Content Placeholder 2"/>
          <p:cNvSpPr>
            <a:spLocks noGrp="1"/>
          </p:cNvSpPr>
          <p:nvPr>
            <p:ph idx="1"/>
          </p:nvPr>
        </p:nvSpPr>
        <p:spPr/>
        <p:txBody>
          <a:bodyPr/>
          <a:lstStyle/>
          <a:p>
            <a:r>
              <a:rPr lang="en-US" smtClean="0"/>
              <a:t>A </a:t>
            </a:r>
            <a:r>
              <a:rPr lang="en-US" b="1" smtClean="0"/>
              <a:t>database</a:t>
            </a:r>
            <a:r>
              <a:rPr lang="en-US" smtClean="0"/>
              <a:t> is a collection of data.  How that data is organized determines what type of database it is.</a:t>
            </a:r>
          </a:p>
          <a:p>
            <a:r>
              <a:rPr lang="en-US" smtClean="0"/>
              <a:t>Over the history of computers there have been different types of databases—hierarchical and network, for example—but over the past 25 years the </a:t>
            </a:r>
            <a:r>
              <a:rPr lang="en-US" b="1" smtClean="0"/>
              <a:t>relational database</a:t>
            </a:r>
            <a:r>
              <a:rPr lang="en-US" smtClean="0"/>
              <a:t> has been the most prevalent.</a:t>
            </a:r>
          </a:p>
          <a:p>
            <a:endParaRPr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a:t>2</a:t>
            </a:fld>
            <a:endParaRPr kumimoji="0"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Relational Databases</a:t>
            </a:r>
            <a:endParaRPr lang="en-US" dirty="0"/>
          </a:p>
        </p:txBody>
      </p:sp>
      <p:sp>
        <p:nvSpPr>
          <p:cNvPr id="3" name="Content Placeholder 2"/>
          <p:cNvSpPr>
            <a:spLocks noGrp="1"/>
          </p:cNvSpPr>
          <p:nvPr>
            <p:ph idx="1"/>
          </p:nvPr>
        </p:nvSpPr>
        <p:spPr/>
        <p:txBody>
          <a:bodyPr/>
          <a:lstStyle/>
          <a:p>
            <a:r>
              <a:rPr lang="en-US" b="1" dirty="0" smtClean="0"/>
              <a:t>E. F. Codd</a:t>
            </a:r>
            <a:r>
              <a:rPr lang="en-US" dirty="0" smtClean="0"/>
              <a:t>, a researcher at I.B.M., published a paper at the beginning of the 1970s in which he proposed the terms and principles of relational databases.  These principles are based on relational algebra.</a:t>
            </a:r>
          </a:p>
          <a:p>
            <a:r>
              <a:rPr lang="en-US" b="1" dirty="0" smtClean="0"/>
              <a:t>Peter Chen</a:t>
            </a:r>
            <a:r>
              <a:rPr lang="en-US" dirty="0" smtClean="0"/>
              <a:t>, a professor in computer science, wrote a paper in 1976 that presented the concepts and symbols for the </a:t>
            </a:r>
            <a:r>
              <a:rPr lang="en-US" b="1" dirty="0" smtClean="0"/>
              <a:t>entity relationship </a:t>
            </a:r>
            <a:r>
              <a:rPr lang="en-US" dirty="0" smtClean="0"/>
              <a:t>model.  This modeling approach has been widely used to depict </a:t>
            </a:r>
            <a:r>
              <a:rPr lang="en-US" smtClean="0"/>
              <a:t>the data </a:t>
            </a:r>
            <a:r>
              <a:rPr lang="en-US" dirty="0" smtClean="0"/>
              <a:t>in a relational database.</a:t>
            </a:r>
            <a:endParaRPr lang="en-US" b="1" dirty="0" smtClean="0"/>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a:t>
            </a:fld>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 An example</a:t>
            </a:r>
            <a:endParaRPr lang="en-US" dirty="0"/>
          </a:p>
        </p:txBody>
      </p:sp>
      <p:sp>
        <p:nvSpPr>
          <p:cNvPr id="3" name="Content Placeholder 2"/>
          <p:cNvSpPr>
            <a:spLocks noGrp="1"/>
          </p:cNvSpPr>
          <p:nvPr>
            <p:ph idx="1"/>
          </p:nvPr>
        </p:nvSpPr>
        <p:spPr/>
        <p:txBody>
          <a:bodyPr/>
          <a:lstStyle/>
          <a:p>
            <a:r>
              <a:rPr lang="en-US" dirty="0" smtClean="0"/>
              <a:t>This diagram is an example of an entity relationship diagram (</a:t>
            </a:r>
            <a:r>
              <a:rPr lang="en-US" b="1" dirty="0" smtClean="0"/>
              <a:t>ERD</a:t>
            </a:r>
            <a:r>
              <a:rPr lang="en-US" dirty="0" smtClean="0"/>
              <a:t>).  </a:t>
            </a:r>
          </a:p>
          <a:p>
            <a:r>
              <a:rPr lang="en-US" dirty="0" smtClean="0"/>
              <a:t>This diagram is for the data used in an auto repair business.  </a:t>
            </a:r>
          </a:p>
          <a:p>
            <a:r>
              <a:rPr lang="en-US" dirty="0" smtClean="0"/>
              <a:t>This diagram depicts how the relational database is structured.</a:t>
            </a:r>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4419600" y="3581400"/>
            <a:ext cx="3457575" cy="2743621"/>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91974DF9-AD47-4691-BA21-BBFCE3637A9A}" type="slidenum">
              <a:rPr kumimoji="0" lang="en-US" smtClean="0"/>
              <a:pPr/>
              <a:t>4</a:t>
            </a:fld>
            <a:endParaRPr kumimoji="0"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 – Why bother?</a:t>
            </a:r>
            <a:endParaRPr lang="en-US" dirty="0"/>
          </a:p>
        </p:txBody>
      </p:sp>
      <p:sp>
        <p:nvSpPr>
          <p:cNvPr id="3" name="Content Placeholder 2"/>
          <p:cNvSpPr>
            <a:spLocks noGrp="1"/>
          </p:cNvSpPr>
          <p:nvPr>
            <p:ph idx="1"/>
          </p:nvPr>
        </p:nvSpPr>
        <p:spPr>
          <a:xfrm>
            <a:off x="457200" y="1447800"/>
            <a:ext cx="8183880" cy="4953000"/>
          </a:xfrm>
        </p:spPr>
        <p:txBody>
          <a:bodyPr>
            <a:normAutofit fontScale="85000" lnSpcReduction="10000"/>
          </a:bodyPr>
          <a:lstStyle/>
          <a:p>
            <a:pPr marL="365760" indent="-256032">
              <a:buFont typeface="Wingdings 3"/>
              <a:buChar char=""/>
              <a:defRPr/>
            </a:pPr>
            <a:r>
              <a:rPr lang="en-US" b="1" dirty="0" smtClean="0"/>
              <a:t>Databases</a:t>
            </a:r>
            <a:r>
              <a:rPr lang="en-US" dirty="0" smtClean="0"/>
              <a:t> are important because almost everyone—businesses, government agencies, schools, etc.—need to keep track of </a:t>
            </a:r>
            <a:r>
              <a:rPr lang="en-US" b="1" dirty="0" smtClean="0"/>
              <a:t>data</a:t>
            </a:r>
            <a:r>
              <a:rPr lang="en-US" dirty="0" smtClean="0"/>
              <a:t> over time.  </a:t>
            </a:r>
          </a:p>
          <a:p>
            <a:pPr marL="365760" indent="-256032">
              <a:buFont typeface="Wingdings 3"/>
              <a:buChar char=""/>
              <a:defRPr/>
            </a:pPr>
            <a:r>
              <a:rPr lang="en-US" dirty="0" smtClean="0"/>
              <a:t>Whether it is a business that wants to keep a record of its customers and its inventory or a non-profit agency that wants to keep track of donors and donations, storing and retrieving that </a:t>
            </a:r>
            <a:r>
              <a:rPr lang="en-US" b="1" dirty="0" smtClean="0"/>
              <a:t>information</a:t>
            </a:r>
            <a:r>
              <a:rPr lang="en-US" dirty="0" smtClean="0"/>
              <a:t> efficiently requires a database.</a:t>
            </a:r>
          </a:p>
          <a:p>
            <a:pPr marL="365760" indent="-256032">
              <a:buFont typeface="Wingdings 3"/>
              <a:buChar char=""/>
              <a:defRPr/>
            </a:pPr>
            <a:r>
              <a:rPr lang="en-US" b="1" dirty="0" smtClean="0"/>
              <a:t>Information</a:t>
            </a:r>
            <a:r>
              <a:rPr lang="en-US" dirty="0" smtClean="0"/>
              <a:t> and </a:t>
            </a:r>
            <a:r>
              <a:rPr lang="en-US" b="1" dirty="0" smtClean="0"/>
              <a:t>data</a:t>
            </a:r>
            <a:r>
              <a:rPr lang="en-US" dirty="0" smtClean="0"/>
              <a:t>: A distinction is usually made between these two terms.  </a:t>
            </a:r>
            <a:r>
              <a:rPr lang="en-US" b="1" dirty="0" smtClean="0"/>
              <a:t>Information</a:t>
            </a:r>
            <a:r>
              <a:rPr lang="en-US" dirty="0" smtClean="0"/>
              <a:t> is data organized in a way that is useful to someone—for example, a list of phone numbers and email addresses for employees in the marketing department sorted by last name. All the details about employees—first name, last name, phone number, pay rate, social security number, department, etc.—are the </a:t>
            </a:r>
            <a:r>
              <a:rPr lang="en-US" b="1" dirty="0" smtClean="0"/>
              <a:t>data</a:t>
            </a:r>
            <a:r>
              <a:rPr lang="en-US" dirty="0" smtClean="0"/>
              <a:t> stored in the database.</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a:t>
            </a:fld>
            <a:endParaRPr kumimoji="0"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Management System (DBMS)</a:t>
            </a:r>
            <a:endParaRPr lang="en-US" dirty="0"/>
          </a:p>
        </p:txBody>
      </p:sp>
      <p:sp>
        <p:nvSpPr>
          <p:cNvPr id="3" name="Content Placeholder 2"/>
          <p:cNvSpPr>
            <a:spLocks noGrp="1"/>
          </p:cNvSpPr>
          <p:nvPr>
            <p:ph idx="1"/>
          </p:nvPr>
        </p:nvSpPr>
        <p:spPr/>
        <p:txBody>
          <a:bodyPr/>
          <a:lstStyle/>
          <a:p>
            <a:r>
              <a:rPr lang="en-US" dirty="0" smtClean="0"/>
              <a:t>A </a:t>
            </a:r>
            <a:r>
              <a:rPr lang="en-US" b="1" dirty="0" smtClean="0"/>
              <a:t>DBMS</a:t>
            </a:r>
            <a:r>
              <a:rPr lang="en-US" dirty="0" smtClean="0"/>
              <a:t> is software that provides tools for building and managing a database.</a:t>
            </a:r>
          </a:p>
          <a:p>
            <a:r>
              <a:rPr lang="en-US" dirty="0" smtClean="0"/>
              <a:t>Examples of relational DBMS software are:</a:t>
            </a:r>
          </a:p>
          <a:p>
            <a:pPr lvl="1"/>
            <a:r>
              <a:rPr lang="en-US" dirty="0" smtClean="0"/>
              <a:t>Microsoft Access</a:t>
            </a:r>
          </a:p>
          <a:p>
            <a:pPr lvl="1"/>
            <a:r>
              <a:rPr lang="en-US" dirty="0" smtClean="0"/>
              <a:t>SQL Server</a:t>
            </a:r>
          </a:p>
          <a:p>
            <a:pPr lvl="1"/>
            <a:r>
              <a:rPr lang="en-US" dirty="0" smtClean="0"/>
              <a:t>Oracle</a:t>
            </a:r>
          </a:p>
          <a:p>
            <a:pPr lvl="1"/>
            <a:r>
              <a:rPr lang="en-US" dirty="0" smtClean="0"/>
              <a:t>DB2</a:t>
            </a:r>
          </a:p>
          <a:p>
            <a:pPr lvl="1"/>
            <a:r>
              <a:rPr lang="en-US" dirty="0" smtClean="0"/>
              <a:t>MySQL</a:t>
            </a:r>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6</a:t>
            </a:fld>
            <a:endParaRPr kumimoji="0"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 brief introduction …</a:t>
            </a:r>
            <a:endParaRPr lang="en-US" dirty="0"/>
          </a:p>
        </p:txBody>
      </p:sp>
      <p:sp>
        <p:nvSpPr>
          <p:cNvPr id="3" name="Content Placeholder 2"/>
          <p:cNvSpPr>
            <a:spLocks noGrp="1"/>
          </p:cNvSpPr>
          <p:nvPr>
            <p:ph idx="1"/>
          </p:nvPr>
        </p:nvSpPr>
        <p:spPr/>
        <p:txBody>
          <a:bodyPr/>
          <a:lstStyle/>
          <a:p>
            <a:r>
              <a:rPr lang="en-US" smtClean="0"/>
              <a:t>This presentation gave a short overview of relational databases.</a:t>
            </a:r>
          </a:p>
          <a:p>
            <a:r>
              <a:rPr lang="en-US" smtClean="0"/>
              <a:t>Subsequent presentations will provide more detailed coverage.</a:t>
            </a:r>
            <a:endParaRPr lang="en-US" dirty="0" smtClean="0"/>
          </a:p>
          <a:p>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7</a:t>
            </a:fld>
            <a:endParaRPr kumimoji="0"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sz="1600" u="sng" dirty="0" smtClean="0"/>
              <a:t>Inside Relational Databases with Examples in ACCESS</a:t>
            </a:r>
            <a:r>
              <a:rPr lang="en-US" sz="1600" dirty="0" smtClean="0"/>
              <a:t>, Mark Whitehorn &amp; Bill Marklyn, Springer Science-Business Media, 2007.</a:t>
            </a:r>
          </a:p>
          <a:p>
            <a:pPr lvl="1"/>
            <a:r>
              <a:rPr lang="en-US" sz="1200" dirty="0" smtClean="0"/>
              <a:t>This is not a database textbook but it is a good overview of relational databases written in a non-technical manner.  The examples presented may be shown in Access but the concepts apply to any relational database.  The authors even have a chapter on Codd’s rules for relational databases and, again, these are presented in the most non-technical way possible.</a:t>
            </a:r>
          </a:p>
          <a:p>
            <a:r>
              <a:rPr lang="en-US" sz="1600" dirty="0" smtClean="0"/>
              <a:t>Microsoft Enterprise Consortium: </a:t>
            </a:r>
            <a:r>
              <a:rPr lang="en-US" sz="1600" dirty="0" smtClean="0">
                <a:hlinkClick r:id="rId2"/>
              </a:rPr>
              <a:t>http://enterprise.waltoncollege.uark.edu/mec.asp</a:t>
            </a:r>
            <a:endParaRPr lang="en-US" sz="1600" dirty="0" smtClean="0"/>
          </a:p>
          <a:p>
            <a:pPr lvl="1"/>
            <a:r>
              <a:rPr lang="en-US" sz="1200" dirty="0" smtClean="0"/>
              <a:t>The consortium provides teaching material and large databases donated by some major corporations.</a:t>
            </a:r>
          </a:p>
          <a:p>
            <a:r>
              <a:rPr lang="en-US" sz="1600" dirty="0" smtClean="0"/>
              <a:t>Microsoft Faculty Connection—Faculty Resource Center </a:t>
            </a:r>
            <a:r>
              <a:rPr lang="en-US" sz="1600" dirty="0" smtClean="0">
                <a:hlinkClick r:id="rId3"/>
              </a:rPr>
              <a:t>http://www.facultyresourcecenter.com/</a:t>
            </a:r>
            <a:endParaRPr lang="en-US" sz="1600" dirty="0" smtClean="0"/>
          </a:p>
          <a:p>
            <a:endParaRPr lang="en-US" sz="1600" dirty="0" smtClean="0"/>
          </a:p>
          <a:p>
            <a:endParaRPr lang="en-US" sz="1600"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8</a:t>
            </a:fld>
            <a:endParaRPr kumimoji="0"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255</TotalTime>
  <Words>550</Words>
  <Application>Microsoft Office PowerPoint</Application>
  <PresentationFormat>On-screen Show (4:3)</PresentationFormat>
  <Paragraphs>48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Database Fundamentals</vt:lpstr>
      <vt:lpstr>Databases</vt:lpstr>
      <vt:lpstr>Relational Databases</vt:lpstr>
      <vt:lpstr>Database – An example</vt:lpstr>
      <vt:lpstr>Databases – Why bother?</vt:lpstr>
      <vt:lpstr>Database Management System (DBMS)</vt:lpstr>
      <vt:lpstr>A brief introduction …</vt:lpstr>
      <vt:lpstr>Resources</vt:lpstr>
    </vt:vector>
  </TitlesOfParts>
  <Company>New Mexico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Concepts</dc:title>
  <dc:creator>jkreie</dc:creator>
  <cp:lastModifiedBy>Kreie - NMSU</cp:lastModifiedBy>
  <cp:revision>53</cp:revision>
  <dcterms:created xsi:type="dcterms:W3CDTF">2010-06-28T16:51:40Z</dcterms:created>
  <dcterms:modified xsi:type="dcterms:W3CDTF">2010-07-13T23:25:47Z</dcterms:modified>
</cp:coreProperties>
</file>