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4" r:id="rId4"/>
    <p:sldId id="274" r:id="rId5"/>
    <p:sldId id="263" r:id="rId6"/>
    <p:sldId id="273" r:id="rId7"/>
    <p:sldId id="275" r:id="rId8"/>
    <p:sldId id="276" r:id="rId9"/>
    <p:sldId id="278" r:id="rId10"/>
    <p:sldId id="277" r:id="rId11"/>
    <p:sldId id="272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Using two or more tables in a query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Joining 3 tables in the WHERE clause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smtClean="0"/>
              <a:t>Show students and their evaluations as evaluatee.</a:t>
            </a: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/* Join in the WHERE clause */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teams.teamID,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stdid, stdfname, stdlname,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   evalsemester, evalyear, eval_ID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teams,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students, evaluations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teams.teamID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students.std_teamID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400" b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students.stdid = evaluations.evaluateeID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stdid;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285802"/>
            <a:ext cx="4143867" cy="190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How to use more than one table in a query.</a:t>
            </a:r>
          </a:p>
          <a:p>
            <a:r>
              <a:rPr lang="en-US" sz="2800" smtClean="0"/>
              <a:t>Joining tables</a:t>
            </a:r>
          </a:p>
          <a:p>
            <a:pPr lvl="1"/>
            <a:r>
              <a:rPr lang="en-US" sz="2400" smtClean="0"/>
              <a:t>WHERE clause</a:t>
            </a:r>
          </a:p>
          <a:p>
            <a:pPr lvl="1"/>
            <a:r>
              <a:rPr lang="en-US" sz="2400" smtClean="0"/>
              <a:t>JOIN operator in the FROM clause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fontScale="925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If there is something besides the topics for this lesson that you’re not familiar with in this presentation, please review earlier lessons in this SQL Fundamental series.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29718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more than one table in a 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en-US" smtClean="0"/>
              <a:t>A relational database has many tables.  Usually, you will want to combine information from two or more tables in a query.</a:t>
            </a:r>
          </a:p>
          <a:p>
            <a:r>
              <a:rPr lang="en-US" smtClean="0"/>
              <a:t>For example, if you create a query to list sales orders for today, you may want to include customer information and product information along with the sales order data itself.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267200"/>
            <a:ext cx="271955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038600" y="4495800"/>
            <a:ext cx="4648200" cy="1447800"/>
          </a:xfrm>
          <a:prstGeom prst="rect">
            <a:avLst/>
          </a:prstGeom>
        </p:spPr>
        <p:txBody>
          <a:bodyPr vert="horz" lIns="182880" tIns="91440">
            <a:normAutofit fontScale="92500"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 on this example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model,  4 tables would be used in the query to list sales orders for today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query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includes customer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names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product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names.</a:t>
            </a: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Joining tables in a query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990600"/>
          </a:xfrm>
        </p:spPr>
        <p:txBody>
          <a:bodyPr/>
          <a:lstStyle/>
          <a:p>
            <a:r>
              <a:rPr lang="en-US" smtClean="0"/>
              <a:t>Tables are joined or connected in a query based on a column they have in common.</a:t>
            </a:r>
            <a:endParaRPr lang="en-US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33800" y="2362200"/>
            <a:ext cx="5029200" cy="32766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example, the CUSTOMER table is joined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the ORDER table through the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CustomerID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column each table has.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000" smtClean="0"/>
              <a:t>Order is joined to Order_Item through </a:t>
            </a:r>
            <a:r>
              <a:rPr lang="en-US" sz="2000" smtClean="0">
                <a:solidFill>
                  <a:srgbClr val="7030A0"/>
                </a:solidFill>
              </a:rPr>
              <a:t>OrderNumber</a:t>
            </a:r>
            <a:r>
              <a:rPr lang="en-US" sz="2000" smtClean="0"/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Order_Item is joined to Product through 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ProductID</a:t>
            </a:r>
            <a:r>
              <a:rPr kumimoji="0" lang="en-US" sz="2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000" b="0" i="0" u="none" strike="noStrike" kern="1200" cap="none" spc="0" normalizeH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1400" baseline="0" smtClean="0">
              <a:solidFill>
                <a:srgbClr val="00B050"/>
              </a:solidFill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1400" smtClean="0">
              <a:solidFill>
                <a:srgbClr val="7030A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14600"/>
            <a:ext cx="340042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3429000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b="1" smtClean="0"/>
              <a:t>Customer.</a:t>
            </a:r>
            <a:r>
              <a:rPr lang="en-US" sz="1100" smtClean="0">
                <a:solidFill>
                  <a:srgbClr val="00B050"/>
                </a:solidFill>
              </a:rPr>
              <a:t>CustomerID</a:t>
            </a:r>
            <a:r>
              <a:rPr lang="en-US" sz="1100" smtClean="0"/>
              <a:t> = </a:t>
            </a:r>
            <a:r>
              <a:rPr lang="en-US" sz="1100" b="1" smtClean="0"/>
              <a:t>Order.</a:t>
            </a:r>
            <a:r>
              <a:rPr lang="en-US" sz="1100" smtClean="0">
                <a:solidFill>
                  <a:srgbClr val="00B050"/>
                </a:solidFill>
              </a:rPr>
              <a:t>CustomerID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48006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1100" b="1" smtClean="0"/>
              <a:t>Order</a:t>
            </a:r>
            <a:r>
              <a:rPr lang="en-US" sz="1100" smtClean="0"/>
              <a:t>.</a:t>
            </a:r>
            <a:r>
              <a:rPr lang="en-US" sz="1100" smtClean="0">
                <a:solidFill>
                  <a:srgbClr val="7030A0"/>
                </a:solidFill>
              </a:rPr>
              <a:t>OrderNumber</a:t>
            </a:r>
            <a:r>
              <a:rPr lang="en-US" sz="1100" smtClean="0"/>
              <a:t> = </a:t>
            </a:r>
            <a:r>
              <a:rPr lang="en-US" sz="1100" b="1" smtClean="0"/>
              <a:t>Order_Item</a:t>
            </a:r>
            <a:r>
              <a:rPr lang="en-US" sz="1100" smtClean="0"/>
              <a:t>.</a:t>
            </a:r>
            <a:r>
              <a:rPr lang="en-US" sz="1100" smtClean="0">
                <a:solidFill>
                  <a:srgbClr val="7030A0"/>
                </a:solidFill>
              </a:rPr>
              <a:t>OrderNumber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8800" y="60198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1100" b="1" smtClean="0"/>
              <a:t>Order_Item</a:t>
            </a:r>
            <a:r>
              <a:rPr lang="en-US" sz="1100" smtClean="0"/>
              <a:t>.</a:t>
            </a:r>
            <a:r>
              <a:rPr lang="en-US" sz="1100" smtClean="0">
                <a:solidFill>
                  <a:srgbClr val="C00000"/>
                </a:solidFill>
              </a:rPr>
              <a:t>ProductID</a:t>
            </a:r>
            <a:r>
              <a:rPr lang="en-US" sz="1100" smtClean="0"/>
              <a:t> = </a:t>
            </a:r>
            <a:r>
              <a:rPr lang="en-US" sz="1100" b="1" smtClean="0"/>
              <a:t>Product</a:t>
            </a:r>
            <a:r>
              <a:rPr lang="en-US" sz="1100" smtClean="0"/>
              <a:t>.</a:t>
            </a:r>
            <a:r>
              <a:rPr lang="en-US" sz="1100" smtClean="0">
                <a:solidFill>
                  <a:srgbClr val="C00000"/>
                </a:solidFill>
              </a:rPr>
              <a:t>ProductID</a:t>
            </a:r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2 tables in a 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848600" cy="2590800"/>
          </a:xfrm>
        </p:spPr>
        <p:txBody>
          <a:bodyPr>
            <a:normAutofit/>
          </a:bodyPr>
          <a:lstStyle/>
          <a:p>
            <a:r>
              <a:rPr lang="en-US" sz="2000" smtClean="0"/>
              <a:t>Show team names and students on each team.</a:t>
            </a:r>
          </a:p>
          <a:p>
            <a:pPr>
              <a:buNone/>
            </a:pPr>
            <a:endParaRPr lang="en-US" sz="14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Show the full team name and students on each team. Sort by team. 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teams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.teamid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, stdfname,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team, students</a:t>
            </a:r>
          </a:p>
          <a:p>
            <a:pPr>
              <a:buNone/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teams.teamid </a:t>
            </a: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students.std_teamID</a:t>
            </a:r>
            <a:endParaRPr lang="en-US" sz="1400" b="1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teamID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24000"/>
            <a:ext cx="7543800" cy="1066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2 tables must be joined in the query on column they have in common.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33400" y="3276600"/>
            <a:ext cx="5181600" cy="3048238"/>
            <a:chOff x="533400" y="3276600"/>
            <a:chExt cx="5181600" cy="3048238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4724400"/>
              <a:ext cx="5181600" cy="1600438"/>
            </a:xfrm>
            <a:prstGeom prst="rect">
              <a:avLst/>
            </a:prstGeom>
            <a:noFill/>
            <a:ln w="31750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p:spPr>
          <p:txBody>
            <a:bodyPr wrap="square" rtlCol="0">
              <a:spAutoFit/>
            </a:bodyPr>
            <a:lstStyle/>
            <a:p>
              <a:pPr marL="169863" indent="-169863">
                <a:buFont typeface="Arial" pitchFamily="34" charset="0"/>
                <a:buChar char="•"/>
              </a:pPr>
              <a:r>
                <a:rPr lang="en-US" sz="1400" smtClean="0"/>
                <a:t>When </a:t>
              </a:r>
              <a:r>
                <a:rPr lang="en-US" sz="1400" smtClean="0"/>
                <a:t>you display a column name </a:t>
              </a:r>
              <a:r>
                <a:rPr lang="en-US" sz="1400" smtClean="0"/>
                <a:t>that appears </a:t>
              </a:r>
              <a:r>
                <a:rPr lang="en-US" sz="1400" smtClean="0"/>
                <a:t>in more than one table, you </a:t>
              </a:r>
              <a:r>
                <a:rPr lang="en-US" sz="1400" smtClean="0"/>
                <a:t>may need </a:t>
              </a:r>
              <a:r>
                <a:rPr lang="en-US" sz="1400" smtClean="0"/>
                <a:t>to add the table name to the column name in the SELECT clause.  </a:t>
              </a:r>
              <a:endParaRPr lang="en-US" sz="1400" smtClean="0"/>
            </a:p>
            <a:p>
              <a:pPr marL="169863" indent="-169863">
                <a:buFont typeface="Arial" pitchFamily="34" charset="0"/>
                <a:buChar char="•"/>
              </a:pPr>
              <a:r>
                <a:rPr lang="en-US" sz="1400" smtClean="0"/>
                <a:t>You have to do this if the column names are identical in each table.  </a:t>
              </a:r>
              <a:r>
                <a:rPr lang="en-US" sz="1400" smtClean="0"/>
                <a:t>If </a:t>
              </a:r>
              <a:r>
                <a:rPr lang="en-US" sz="1400" smtClean="0"/>
                <a:t>you </a:t>
              </a:r>
              <a:r>
                <a:rPr lang="en-US" sz="1400" smtClean="0"/>
                <a:t>don’t put the table name first, </a:t>
              </a:r>
              <a:r>
                <a:rPr lang="en-US" sz="1400" smtClean="0"/>
                <a:t>you’ll get an error that the column is ambiguously defined.</a:t>
              </a:r>
              <a:endParaRPr lang="en-US" sz="140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V="1">
              <a:off x="2019300" y="3848100"/>
              <a:ext cx="14478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124200"/>
            <a:ext cx="2940458" cy="189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way to join tables: WHERE clause and JOIN operator.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86600" cy="4876800"/>
          </a:xfrm>
        </p:spPr>
        <p:txBody>
          <a:bodyPr>
            <a:normAutofit/>
          </a:bodyPr>
          <a:lstStyle/>
          <a:p>
            <a:r>
              <a:rPr lang="en-US" smtClean="0"/>
              <a:t>There are 2 ways to join tables in a query.  </a:t>
            </a:r>
          </a:p>
          <a:p>
            <a:r>
              <a:rPr lang="en-US" smtClean="0"/>
              <a:t>WHERE Clause</a:t>
            </a:r>
          </a:p>
          <a:p>
            <a:endParaRPr lang="en-US" smtClean="0"/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teams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teamID,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stdfname, stdlname</a:t>
            </a:r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from team, students</a:t>
            </a:r>
          </a:p>
          <a:p>
            <a:pPr>
              <a:buNone/>
            </a:pP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teams.teamid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students.std_teamID</a:t>
            </a:r>
            <a:endParaRPr lang="en-US" sz="1400" b="1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teamID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JOIN Operator in FROM clause</a:t>
            </a:r>
          </a:p>
          <a:p>
            <a:endParaRPr lang="en-US" smtClean="0"/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teams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teamID, </a:t>
            </a:r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stdfname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stdlname</a:t>
            </a:r>
            <a:endParaRPr lang="en-US" sz="13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teams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INNER JOIN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students</a:t>
            </a:r>
          </a:p>
          <a:p>
            <a:pPr>
              <a:buNone/>
            </a:pP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ON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teamID </a:t>
            </a:r>
            <a:r>
              <a:rPr lang="en-US" sz="1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std_teamID</a:t>
            </a:r>
          </a:p>
          <a:p>
            <a:pPr>
              <a:buNone/>
            </a:pPr>
            <a:r>
              <a:rPr lang="en-US" sz="130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teamID</a:t>
            </a:r>
            <a:r>
              <a:rPr lang="en-US" sz="13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572000"/>
            <a:ext cx="34385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to use?  WHERE clause or JOIN operator?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124200"/>
          </a:xfrm>
        </p:spPr>
        <p:txBody>
          <a:bodyPr>
            <a:normAutofit/>
          </a:bodyPr>
          <a:lstStyle/>
          <a:p>
            <a:r>
              <a:rPr lang="en-US" smtClean="0"/>
              <a:t>In many situations you can decide which method of joining tables you want to use.</a:t>
            </a:r>
          </a:p>
          <a:p>
            <a:r>
              <a:rPr lang="en-US" smtClean="0"/>
              <a:t>There are a few situations in which the method of joining tables is not just a matter of choice.  (The Advanced SQL series presents some examples of this.)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more than 2 tables in a query.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153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Show students and their evaluations as evaluatee.</a:t>
            </a:r>
          </a:p>
          <a:p>
            <a:r>
              <a:rPr lang="en-US" smtClean="0"/>
              <a:t>Use the JOIN operator in the FROM clause.</a:t>
            </a:r>
          </a:p>
          <a:p>
            <a:r>
              <a:rPr lang="en-US" smtClean="0"/>
              <a:t>INNER JOIN  … </a:t>
            </a:r>
            <a:r>
              <a:rPr lang="en-US" smtClean="0">
                <a:solidFill>
                  <a:srgbClr val="0070C0"/>
                </a:solidFill>
              </a:rPr>
              <a:t>INNER</a:t>
            </a:r>
            <a:r>
              <a:rPr lang="en-US" smtClean="0"/>
              <a:t> is optional and often omitted.</a:t>
            </a:r>
          </a:p>
          <a:p>
            <a:pPr>
              <a:buNone/>
            </a:pPr>
            <a:endParaRPr lang="en-US" sz="1600" smtClean="0"/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/* Show team name, teamd ID, student ID and name, semester,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year and evaluation ID for each student who was evaluated (evaluatee). 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Sort by team name and student ID. */</a:t>
            </a: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/* Join with the JOIN operator in the FROM clause. */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teams.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stdid, stdfname, stdlname,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   evalsemester, evalyear, eval_ID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teams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join students </a:t>
            </a:r>
          </a:p>
          <a:p>
            <a:pPr>
              <a:buNone/>
            </a:pP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on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teams.teamID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students.std_teamid</a:t>
            </a:r>
          </a:p>
          <a:p>
            <a:pPr>
              <a:buNone/>
            </a:pPr>
            <a:r>
              <a:rPr lang="en-US" sz="1400" b="1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join evaluations</a:t>
            </a:r>
          </a:p>
          <a:p>
            <a:pPr>
              <a:buNone/>
            </a:pPr>
            <a:r>
              <a:rPr lang="en-US" sz="1400" b="1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on students.stdid = evaluations.evaluateeID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stdid;</a:t>
            </a: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24000"/>
            <a:ext cx="8001000" cy="1066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a look at using 3 tables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query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We’ll try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both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methods to join the tables.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Each JOIN has a temporary data 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1534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/* Show team name, teamd ID, student ID and name, semester,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year and evaluation ID for each student who was evaluated (evaluatee).  */</a:t>
            </a: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select team_name,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teams.teamID,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stdid, stdfname, stdlname, 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   evalsemester, evalyear, eval_ID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teams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join students </a:t>
            </a:r>
          </a:p>
          <a:p>
            <a:pPr>
              <a:buNone/>
            </a:pP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on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teams.teamID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students.std_teamid</a:t>
            </a:r>
            <a:endParaRPr lang="en-US" sz="14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400" b="1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join evaluations</a:t>
            </a:r>
          </a:p>
          <a:p>
            <a:pPr>
              <a:buNone/>
            </a:pPr>
            <a:r>
              <a:rPr lang="en-US" sz="1400" b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on students.stdid = evaluations.evaluateeID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teamID,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stdid;</a:t>
            </a: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24000"/>
            <a:ext cx="8001000" cy="1066800"/>
          </a:xfrm>
          <a:prstGeom prst="rect">
            <a:avLst/>
          </a:prstGeom>
        </p:spPr>
        <p:txBody>
          <a:bodyPr vert="horz" lIns="182880" tIns="91440">
            <a:normAutofit fontScale="92500" lnSpcReduction="1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JOIN creates a temporary data set and this data set is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what is joined with the next JOIN operator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3657600"/>
            <a:ext cx="1143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Team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3657600"/>
            <a:ext cx="1143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Students</a:t>
            </a:r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8" idx="3"/>
            <a:endCxn id="9" idx="1"/>
          </p:cNvCxnSpPr>
          <p:nvPr/>
        </p:nvCxnSpPr>
        <p:spPr>
          <a:xfrm>
            <a:off x="6477000" y="3848100"/>
            <a:ext cx="838200" cy="1588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668294" y="4152900"/>
            <a:ext cx="532606" cy="794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96000" y="4419600"/>
            <a:ext cx="1752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Team-Students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0600" y="5257800"/>
            <a:ext cx="1752600" cy="381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Team-students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39000" y="5257800"/>
            <a:ext cx="1295400" cy="381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Evaluations</a:t>
            </a:r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endCxn id="21" idx="1"/>
          </p:cNvCxnSpPr>
          <p:nvPr/>
        </p:nvCxnSpPr>
        <p:spPr>
          <a:xfrm>
            <a:off x="6553200" y="5448300"/>
            <a:ext cx="685800" cy="1588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705600" y="5715000"/>
            <a:ext cx="457200" cy="1588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410200" y="5943600"/>
            <a:ext cx="2819400" cy="381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Team-Students-Evaluations</a:t>
            </a:r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9" grpId="0" animBg="1"/>
      <p:bldP spid="20" grpId="0" animBg="1"/>
      <p:bldP spid="21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994</TotalTime>
  <Words>1028</Words>
  <Application>Microsoft Office PowerPoint</Application>
  <PresentationFormat>On-screen Show (4:3)</PresentationFormat>
  <Paragraphs>168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mec_DB_template</vt:lpstr>
      <vt:lpstr>SQL Fundamentals</vt:lpstr>
      <vt:lpstr>What you’ll need …</vt:lpstr>
      <vt:lpstr>Using more than one table in a query</vt:lpstr>
      <vt:lpstr>Joining tables in a query</vt:lpstr>
      <vt:lpstr>Using 2 tables in a query</vt:lpstr>
      <vt:lpstr>Two way to join tables: WHERE clause and JOIN operator.</vt:lpstr>
      <vt:lpstr>Which to use?  WHERE clause or JOIN operator?</vt:lpstr>
      <vt:lpstr>Using more than 2 tables in a query.</vt:lpstr>
      <vt:lpstr>Each JOIN has a temporary data set</vt:lpstr>
      <vt:lpstr>Joining 3 tables in the WHERE clause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125</cp:revision>
  <dcterms:created xsi:type="dcterms:W3CDTF">2010-07-09T15:49:05Z</dcterms:created>
  <dcterms:modified xsi:type="dcterms:W3CDTF">2011-06-02T18:37:32Z</dcterms:modified>
</cp:coreProperties>
</file>