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2" r:id="rId3"/>
    <p:sldId id="264" r:id="rId4"/>
    <p:sldId id="290" r:id="rId5"/>
    <p:sldId id="292" r:id="rId6"/>
    <p:sldId id="291" r:id="rId7"/>
    <p:sldId id="293" r:id="rId8"/>
    <p:sldId id="294" r:id="rId9"/>
    <p:sldId id="272"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6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6/7/2011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6/7/2011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9"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7"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23" name="Date Placeholder 3"/>
          <p:cNvSpPr txBox="1">
            <a:spLocks/>
          </p:cNvSpPr>
          <p:nvPr/>
        </p:nvSpPr>
        <p:spPr>
          <a:xfrm>
            <a:off x="457200" y="6553200"/>
            <a:ext cx="4081128" cy="212725"/>
          </a:xfrm>
          <a:prstGeom prst="rect">
            <a:avLst/>
          </a:prstGeo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smtClean="0">
                <a:ln>
                  <a:noFill/>
                </a:ln>
                <a:solidFill>
                  <a:schemeClr val="accent1">
                    <a:lumMod val="75000"/>
                  </a:schemeClr>
                </a:solidFill>
                <a:effectLst/>
                <a:uLnTx/>
                <a:uFillTx/>
                <a:latin typeface="+mn-lt"/>
                <a:ea typeface="+mn-ea"/>
                <a:cs typeface="+mn-cs"/>
              </a:rPr>
              <a:t>Prepared by Jennifer Kreie, New Mexico State University</a:t>
            </a:r>
            <a:endParaRPr kumimoji="0" lang="en-US" sz="1050" b="0" i="0" u="none" strike="noStrike" kern="1200" cap="none" spc="0" normalizeH="0" baseline="0" noProof="0">
              <a:ln>
                <a:noFill/>
              </a:ln>
              <a:solidFill>
                <a:schemeClr val="accent1">
                  <a:lumMod val="75000"/>
                </a:schemeClr>
              </a:solidFill>
              <a:effectLst/>
              <a:uLnTx/>
              <a:uFillTx/>
              <a:latin typeface="+mn-lt"/>
              <a:ea typeface="+mn-ea"/>
              <a:cs typeface="+mn-cs"/>
            </a:endParaRPr>
          </a:p>
        </p:txBody>
      </p:sp>
      <p:sp>
        <p:nvSpPr>
          <p:cNvPr id="24" name="Footer Placeholder 4"/>
          <p:cNvSpPr txBox="1">
            <a:spLocks/>
          </p:cNvSpPr>
          <p:nvPr/>
        </p:nvSpPr>
        <p:spPr>
          <a:xfrm>
            <a:off x="5181600" y="6553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smtClean="0">
                <a:ln>
                  <a:noFill/>
                </a:ln>
                <a:solidFill>
                  <a:schemeClr val="accent1">
                    <a:lumMod val="75000"/>
                  </a:schemeClr>
                </a:solidFill>
                <a:effectLst/>
                <a:uLnTx/>
                <a:uFillTx/>
                <a:latin typeface="+mn-lt"/>
                <a:ea typeface="+mn-ea"/>
                <a:cs typeface="+mn-cs"/>
              </a:rPr>
              <a:t>Hosted by the University of Arkansas</a:t>
            </a:r>
            <a:endParaRPr kumimoji="0" lang="en-US" sz="105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sp>
        <p:nvSpPr>
          <p:cNvPr id="25" name="Footer Placeholder 4"/>
          <p:cNvSpPr txBox="1">
            <a:spLocks/>
          </p:cNvSpPr>
          <p:nvPr/>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terprise.waltoncollege.uark.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facultyresourcecenter.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nterprise.waltoncollege.uark.edu/mec.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msdn.microsoft.com/en-us/library/ms124659(v=sql.100).aspx" TargetMode="External"/><Relationship Id="rId5" Type="http://schemas.openxmlformats.org/officeDocument/2006/relationships/hyperlink" Target="http://msdn.microsoft.com/en-us/library/aa299742(v=SQL.80).aspx" TargetMode="External"/><Relationship Id="rId4" Type="http://schemas.openxmlformats.org/officeDocument/2006/relationships/hyperlink" Target="http://www.facultyresourcecente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SQL Fundamentals</a:t>
            </a:r>
            <a:endParaRPr lang="en-US"/>
          </a:p>
        </p:txBody>
      </p:sp>
      <p:sp>
        <p:nvSpPr>
          <p:cNvPr id="3" name="Subtitle 2"/>
          <p:cNvSpPr>
            <a:spLocks noGrp="1"/>
          </p:cNvSpPr>
          <p:nvPr>
            <p:ph type="subTitle" idx="1"/>
          </p:nvPr>
        </p:nvSpPr>
        <p:spPr/>
        <p:txBody>
          <a:bodyPr/>
          <a:lstStyle/>
          <a:p>
            <a:r>
              <a:rPr lang="en-US" smtClean="0"/>
              <a:t>Aggregate data and the HAVING clause</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
        <p:nvSpPr>
          <p:cNvPr id="7" name="Footer Placeholder 4"/>
          <p:cNvSpPr txBox="1">
            <a:spLocks/>
          </p:cNvSpPr>
          <p:nvPr/>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
        <p:nvSpPr>
          <p:cNvPr id="8" name="Rectangle 7"/>
          <p:cNvSpPr/>
          <p:nvPr/>
        </p:nvSpPr>
        <p:spPr>
          <a:xfrm>
            <a:off x="381000" y="5715000"/>
            <a:ext cx="8305800" cy="461665"/>
          </a:xfrm>
          <a:prstGeom prst="rect">
            <a:avLst/>
          </a:prstGeom>
        </p:spPr>
        <p:txBody>
          <a:bodyPr wrap="square">
            <a:spAutoFit/>
          </a:bodyPr>
          <a:lstStyle/>
          <a:p>
            <a:r>
              <a:rPr lang="en-US" sz="1200" dirty="0" smtClean="0">
                <a:solidFill>
                  <a:schemeClr val="accent1">
                    <a:lumMod val="75000"/>
                  </a:schemeClr>
                </a:solidFill>
              </a:rPr>
              <a:t>Microsoft Enterprise Consortium: </a:t>
            </a:r>
            <a:r>
              <a:rPr lang="en-US" sz="1200" dirty="0" smtClean="0">
                <a:solidFill>
                  <a:schemeClr val="accent1">
                    <a:lumMod val="75000"/>
                  </a:schemeClr>
                </a:solidFill>
                <a:hlinkClick r:id="rId3"/>
              </a:rPr>
              <a:t>http://enterprise.waltoncollege.uark.edu</a:t>
            </a:r>
            <a:endParaRPr lang="en-US" sz="1200" dirty="0" smtClean="0">
              <a:solidFill>
                <a:schemeClr val="accent1">
                  <a:lumMod val="75000"/>
                </a:schemeClr>
              </a:solidFill>
            </a:endParaRPr>
          </a:p>
          <a:p>
            <a:r>
              <a:rPr lang="en-US" sz="1200" dirty="0" smtClean="0">
                <a:solidFill>
                  <a:schemeClr val="accent1">
                    <a:lumMod val="75000"/>
                  </a:schemeClr>
                </a:solidFill>
              </a:rPr>
              <a:t>Microsoft Faculty Connection/Faculty Resource Center </a:t>
            </a:r>
            <a:r>
              <a:rPr lang="en-US" sz="1200" dirty="0" smtClean="0">
                <a:solidFill>
                  <a:schemeClr val="accent1">
                    <a:lumMod val="75000"/>
                  </a:schemeClr>
                </a:solidFill>
                <a:hlinkClick r:id="rId4"/>
              </a:rPr>
              <a:t>http://www.facultyresourcecenter.com</a:t>
            </a:r>
            <a:endParaRPr lang="en-US" sz="1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a:p>
        </p:txBody>
      </p:sp>
      <p:sp>
        <p:nvSpPr>
          <p:cNvPr id="3" name="Content Placeholder 2"/>
          <p:cNvSpPr>
            <a:spLocks noGrp="1"/>
          </p:cNvSpPr>
          <p:nvPr>
            <p:ph idx="1"/>
          </p:nvPr>
        </p:nvSpPr>
        <p:spPr/>
        <p:txBody>
          <a:bodyPr>
            <a:normAutofit/>
          </a:bodyPr>
          <a:lstStyle/>
          <a:p>
            <a:r>
              <a:rPr lang="en-US" sz="1600" smtClean="0">
                <a:hlinkClick r:id="rId3"/>
              </a:rPr>
              <a:t>http://enterprise.waltoncollege.uark.edu/mec.asp</a:t>
            </a:r>
            <a:endParaRPr lang="en-US" sz="1600" smtClean="0"/>
          </a:p>
          <a:p>
            <a:r>
              <a:rPr lang="en-US" sz="1600" smtClean="0"/>
              <a:t>Microsoft Faculty Connection—Faculty Resource Center </a:t>
            </a:r>
            <a:r>
              <a:rPr lang="en-US" sz="1600" smtClean="0">
                <a:hlinkClick r:id="rId4"/>
              </a:rPr>
              <a:t>http://www.facultyresourcecenter.com/</a:t>
            </a:r>
            <a:endParaRPr lang="en-US" sz="1600" smtClean="0"/>
          </a:p>
          <a:p>
            <a:r>
              <a:rPr lang="en-US" sz="1600" smtClean="0"/>
              <a:t>Microsoft Transact-SQL Reference</a:t>
            </a:r>
          </a:p>
          <a:p>
            <a:r>
              <a:rPr lang="en-US" sz="1600" u="sng" smtClean="0">
                <a:hlinkClick r:id="rId5"/>
              </a:rPr>
              <a:t>http://msdn.microsoft.com/en-us/library/aa299742(v=SQL.80).aspx</a:t>
            </a:r>
            <a:endParaRPr lang="en-US" sz="1600" u="sng" smtClean="0"/>
          </a:p>
          <a:p>
            <a:r>
              <a:rPr lang="en-US" sz="1600" b="1" smtClean="0"/>
              <a:t>AdventureWorks Sample Database</a:t>
            </a:r>
          </a:p>
          <a:p>
            <a:r>
              <a:rPr lang="en-US" sz="1400" smtClean="0">
                <a:hlinkClick r:id="rId6"/>
              </a:rPr>
              <a:t>http://msdn.microsoft.com/en-us/library/ms124659%28v=sql.100%29.aspx</a:t>
            </a:r>
            <a:endParaRPr lang="en-US" sz="1400" smtClean="0"/>
          </a:p>
          <a:p>
            <a:endParaRPr lang="en-US" sz="1600" smtClean="0"/>
          </a:p>
          <a:p>
            <a:endParaRPr lang="en-US" sz="1600" smtClean="0"/>
          </a:p>
          <a:p>
            <a:endParaRPr lang="en-US" sz="1600" smtClean="0"/>
          </a:p>
          <a:p>
            <a:endParaRPr lang="en-US" sz="160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10</a:t>
            </a:fld>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you’ll need …</a:t>
            </a:r>
            <a:endParaRPr lang="en-US"/>
          </a:p>
        </p:txBody>
      </p:sp>
      <p:sp>
        <p:nvSpPr>
          <p:cNvPr id="3" name="Content Placeholder 2"/>
          <p:cNvSpPr>
            <a:spLocks noGrp="1"/>
          </p:cNvSpPr>
          <p:nvPr>
            <p:ph idx="1"/>
          </p:nvPr>
        </p:nvSpPr>
        <p:spPr>
          <a:xfrm>
            <a:off x="457200" y="1447800"/>
            <a:ext cx="8077200" cy="4568952"/>
          </a:xfrm>
        </p:spPr>
        <p:txBody>
          <a:bodyPr>
            <a:normAutofit fontScale="92500"/>
          </a:bodyPr>
          <a:lstStyle/>
          <a:p>
            <a:r>
              <a:rPr lang="en-US" smtClean="0"/>
              <a:t>Log in to MEC for this lesson and into MSSMS (Microsoft SQL Server Management Studio).</a:t>
            </a:r>
          </a:p>
          <a:p>
            <a:pPr lvl="1"/>
            <a:r>
              <a:rPr lang="en-US" smtClean="0"/>
              <a:t>Be sure to select your account ID under Database in the Object Explorer pane, similar to the example shown here.</a:t>
            </a:r>
          </a:p>
          <a:p>
            <a:pPr lvl="1"/>
            <a:endParaRPr lang="en-US" smtClean="0"/>
          </a:p>
          <a:p>
            <a:pPr lvl="1"/>
            <a:endParaRPr lang="en-US" smtClean="0"/>
          </a:p>
          <a:p>
            <a:pPr lvl="1"/>
            <a:endParaRPr lang="en-US" smtClean="0"/>
          </a:p>
          <a:p>
            <a:endParaRPr lang="en-US" smtClean="0"/>
          </a:p>
          <a:p>
            <a:endParaRPr lang="en-US" smtClean="0"/>
          </a:p>
          <a:p>
            <a:r>
              <a:rPr lang="en-US" smtClean="0"/>
              <a:t>If there is something besides the topics for this lesson that you’re not familiar with in this presentation, please review earlier lessons in this SQL Fundamental series.</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a:t>
            </a:fld>
            <a:endParaRPr kumimoji="0" lang="en-US"/>
          </a:p>
        </p:txBody>
      </p:sp>
      <p:pic>
        <p:nvPicPr>
          <p:cNvPr id="5" name="Picture 4" descr="MSSMS_DB_User_ID.jpg"/>
          <p:cNvPicPr>
            <a:picLocks noChangeAspect="1"/>
          </p:cNvPicPr>
          <p:nvPr/>
        </p:nvPicPr>
        <p:blipFill>
          <a:blip r:embed="rId3" cstate="print"/>
          <a:stretch>
            <a:fillRect/>
          </a:stretch>
        </p:blipFill>
        <p:spPr>
          <a:xfrm>
            <a:off x="2209800" y="2971800"/>
            <a:ext cx="1116013" cy="1447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BY – aggregating data</a:t>
            </a:r>
            <a:endParaRPr lang="en-US"/>
          </a:p>
        </p:txBody>
      </p:sp>
      <p:sp>
        <p:nvSpPr>
          <p:cNvPr id="3" name="Content Placeholder 2"/>
          <p:cNvSpPr>
            <a:spLocks noGrp="1"/>
          </p:cNvSpPr>
          <p:nvPr>
            <p:ph idx="1"/>
          </p:nvPr>
        </p:nvSpPr>
        <p:spPr/>
        <p:txBody>
          <a:bodyPr>
            <a:normAutofit/>
          </a:bodyPr>
          <a:lstStyle/>
          <a:p>
            <a:r>
              <a:rPr lang="en-US" smtClean="0"/>
              <a:t>Sometimes when we aggregate data, we also want to filter the output based on the aggregated values.</a:t>
            </a:r>
            <a:endParaRPr lang="en-US" smtClean="0"/>
          </a:p>
          <a:p>
            <a:r>
              <a:rPr lang="en-US" smtClean="0"/>
              <a:t>Before filtering, a </a:t>
            </a:r>
            <a:r>
              <a:rPr lang="en-US" smtClean="0"/>
              <a:t>school might want a list of how many students are in each course in the fall and spring </a:t>
            </a:r>
            <a:r>
              <a:rPr lang="en-US" smtClean="0"/>
              <a:t>semesters.  The </a:t>
            </a:r>
            <a:r>
              <a:rPr lang="en-US" smtClean="0"/>
              <a:t>grouping </a:t>
            </a:r>
            <a:r>
              <a:rPr lang="en-US" smtClean="0"/>
              <a:t>shown here is  </a:t>
            </a:r>
            <a:r>
              <a:rPr lang="en-US" smtClean="0"/>
              <a:t>based on the </a:t>
            </a:r>
            <a:r>
              <a:rPr lang="en-US" smtClean="0"/>
              <a:t>year</a:t>
            </a:r>
            <a:r>
              <a:rPr lang="en-US" smtClean="0"/>
              <a:t>, then by semester, then by course.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a:t>
            </a:fld>
            <a:endParaRPr kumimoji="0" lang="en-US"/>
          </a:p>
        </p:txBody>
      </p:sp>
      <p:graphicFrame>
        <p:nvGraphicFramePr>
          <p:cNvPr id="5" name="Table 4"/>
          <p:cNvGraphicFramePr>
            <a:graphicFrameLocks noGrp="1"/>
          </p:cNvGraphicFramePr>
          <p:nvPr/>
        </p:nvGraphicFramePr>
        <p:xfrm>
          <a:off x="2286000" y="4612640"/>
          <a:ext cx="5867400" cy="1700530"/>
        </p:xfrm>
        <a:graphic>
          <a:graphicData uri="http://schemas.openxmlformats.org/drawingml/2006/table">
            <a:tbl>
              <a:tblPr firstRow="1" bandRow="1">
                <a:tableStyleId>{5C22544A-7EE6-4342-B048-85BDC9FD1C3A}</a:tableStyleId>
              </a:tblPr>
              <a:tblGrid>
                <a:gridCol w="912706"/>
                <a:gridCol w="1369060"/>
                <a:gridCol w="1369060"/>
                <a:gridCol w="2216574"/>
              </a:tblGrid>
              <a:tr h="416560">
                <a:tc>
                  <a:txBody>
                    <a:bodyPr/>
                    <a:lstStyle/>
                    <a:p>
                      <a:r>
                        <a:rPr lang="en-US" sz="1600" smtClean="0"/>
                        <a:t>Year</a:t>
                      </a:r>
                      <a:endParaRPr lang="en-US" sz="1600"/>
                    </a:p>
                  </a:txBody>
                  <a:tcPr/>
                </a:tc>
                <a:tc>
                  <a:txBody>
                    <a:bodyPr/>
                    <a:lstStyle/>
                    <a:p>
                      <a:r>
                        <a:rPr lang="en-US" sz="1600" smtClean="0"/>
                        <a:t>Semester</a:t>
                      </a:r>
                      <a:endParaRPr lang="en-US" sz="1600"/>
                    </a:p>
                  </a:txBody>
                  <a:tcPr/>
                </a:tc>
                <a:tc>
                  <a:txBody>
                    <a:bodyPr/>
                    <a:lstStyle/>
                    <a:p>
                      <a:r>
                        <a:rPr lang="en-US" sz="1600" smtClean="0"/>
                        <a:t>Course</a:t>
                      </a:r>
                      <a:endParaRPr lang="en-US" sz="1600"/>
                    </a:p>
                  </a:txBody>
                  <a:tcPr/>
                </a:tc>
                <a:tc>
                  <a:txBody>
                    <a:bodyPr/>
                    <a:lstStyle/>
                    <a:p>
                      <a:r>
                        <a:rPr lang="en-US" sz="1600" smtClean="0"/>
                        <a:t>Student Count</a:t>
                      </a:r>
                      <a:endParaRPr lang="en-US" sz="1600"/>
                    </a:p>
                  </a:txBody>
                  <a:tcPr/>
                </a:tc>
              </a:tr>
              <a:tr h="427990">
                <a:tc>
                  <a:txBody>
                    <a:bodyPr/>
                    <a:lstStyle/>
                    <a:p>
                      <a:r>
                        <a:rPr lang="en-US" sz="1600" smtClean="0"/>
                        <a:t>2010</a:t>
                      </a:r>
                      <a:endParaRPr lang="en-US" sz="1600"/>
                    </a:p>
                  </a:txBody>
                  <a:tcPr/>
                </a:tc>
                <a:tc>
                  <a:txBody>
                    <a:bodyPr/>
                    <a:lstStyle/>
                    <a:p>
                      <a:r>
                        <a:rPr lang="en-US" sz="1600" smtClean="0"/>
                        <a:t>Fall</a:t>
                      </a:r>
                      <a:endParaRPr lang="en-US" sz="1600"/>
                    </a:p>
                  </a:txBody>
                  <a:tcPr/>
                </a:tc>
                <a:tc>
                  <a:txBody>
                    <a:bodyPr/>
                    <a:lstStyle/>
                    <a:p>
                      <a:r>
                        <a:rPr lang="en-US" sz="1600" smtClean="0"/>
                        <a:t>ENG301</a:t>
                      </a:r>
                      <a:endParaRPr lang="en-US" sz="1600"/>
                    </a:p>
                  </a:txBody>
                  <a:tcPr/>
                </a:tc>
                <a:tc>
                  <a:txBody>
                    <a:bodyPr/>
                    <a:lstStyle/>
                    <a:p>
                      <a:r>
                        <a:rPr lang="en-US" sz="1600" smtClean="0"/>
                        <a:t>46</a:t>
                      </a:r>
                      <a:endParaRPr lang="en-US" sz="1600"/>
                    </a:p>
                  </a:txBody>
                  <a:tcPr/>
                </a:tc>
              </a:tr>
              <a:tr h="427990">
                <a:tc>
                  <a:txBody>
                    <a:bodyPr/>
                    <a:lstStyle/>
                    <a:p>
                      <a:endParaRPr lang="en-US" sz="1600"/>
                    </a:p>
                  </a:txBody>
                  <a:tcPr/>
                </a:tc>
                <a:tc>
                  <a:txBody>
                    <a:bodyPr/>
                    <a:lstStyle/>
                    <a:p>
                      <a:r>
                        <a:rPr lang="en-US" sz="1600" smtClean="0"/>
                        <a:t>Fall</a:t>
                      </a:r>
                      <a:endParaRPr lang="en-US" sz="1600"/>
                    </a:p>
                  </a:txBody>
                  <a:tcPr/>
                </a:tc>
                <a:tc>
                  <a:txBody>
                    <a:bodyPr/>
                    <a:lstStyle/>
                    <a:p>
                      <a:r>
                        <a:rPr lang="en-US" sz="1600" smtClean="0"/>
                        <a:t>MAT301</a:t>
                      </a:r>
                      <a:endParaRPr lang="en-US" sz="1600"/>
                    </a:p>
                  </a:txBody>
                  <a:tcPr/>
                </a:tc>
                <a:tc>
                  <a:txBody>
                    <a:bodyPr/>
                    <a:lstStyle/>
                    <a:p>
                      <a:r>
                        <a:rPr lang="en-US" sz="1600" smtClean="0"/>
                        <a:t>35</a:t>
                      </a:r>
                      <a:endParaRPr lang="en-US" sz="1600"/>
                    </a:p>
                  </a:txBody>
                  <a:tcPr/>
                </a:tc>
              </a:tr>
              <a:tr h="427990">
                <a:tc>
                  <a:txBody>
                    <a:bodyPr/>
                    <a:lstStyle/>
                    <a:p>
                      <a:endParaRPr lang="en-US" sz="1600"/>
                    </a:p>
                  </a:txBody>
                  <a:tcPr/>
                </a:tc>
                <a:tc>
                  <a:txBody>
                    <a:bodyPr/>
                    <a:lstStyle/>
                    <a:p>
                      <a:r>
                        <a:rPr lang="en-US" sz="1600" smtClean="0"/>
                        <a:t>Spring</a:t>
                      </a:r>
                      <a:endParaRPr lang="en-US" sz="1600"/>
                    </a:p>
                  </a:txBody>
                  <a:tcPr/>
                </a:tc>
                <a:tc>
                  <a:txBody>
                    <a:bodyPr/>
                    <a:lstStyle/>
                    <a:p>
                      <a:r>
                        <a:rPr lang="en-US" sz="1600" smtClean="0"/>
                        <a:t>ENG301</a:t>
                      </a:r>
                      <a:endParaRPr lang="en-US" sz="1600"/>
                    </a:p>
                  </a:txBody>
                  <a:tcPr/>
                </a:tc>
                <a:tc>
                  <a:txBody>
                    <a:bodyPr/>
                    <a:lstStyle/>
                    <a:p>
                      <a:r>
                        <a:rPr lang="en-US" sz="1600" smtClean="0"/>
                        <a:t>51</a:t>
                      </a:r>
                      <a:endParaRPr lang="en-US" sz="160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BY and HAVING</a:t>
            </a:r>
            <a:endParaRPr lang="en-US"/>
          </a:p>
        </p:txBody>
      </p:sp>
      <p:sp>
        <p:nvSpPr>
          <p:cNvPr id="3" name="Content Placeholder 2"/>
          <p:cNvSpPr>
            <a:spLocks noGrp="1"/>
          </p:cNvSpPr>
          <p:nvPr>
            <p:ph idx="1"/>
          </p:nvPr>
        </p:nvSpPr>
        <p:spPr/>
        <p:txBody>
          <a:bodyPr>
            <a:normAutofit/>
          </a:bodyPr>
          <a:lstStyle/>
          <a:p>
            <a:r>
              <a:rPr lang="en-US" smtClean="0"/>
              <a:t>What if the list should only show classes with more than 40 students?  If that’s the case, the aggregated data we saw on the previous slide would filter out one row.   </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a:t>
            </a:fld>
            <a:endParaRPr kumimoji="0" lang="en-US"/>
          </a:p>
        </p:txBody>
      </p:sp>
      <p:graphicFrame>
        <p:nvGraphicFramePr>
          <p:cNvPr id="5" name="Table 4"/>
          <p:cNvGraphicFramePr>
            <a:graphicFrameLocks noGrp="1"/>
          </p:cNvGraphicFramePr>
          <p:nvPr/>
        </p:nvGraphicFramePr>
        <p:xfrm>
          <a:off x="762000" y="3276600"/>
          <a:ext cx="3886200" cy="1741170"/>
        </p:xfrm>
        <a:graphic>
          <a:graphicData uri="http://schemas.openxmlformats.org/drawingml/2006/table">
            <a:tbl>
              <a:tblPr firstRow="1" bandRow="1">
                <a:tableStyleId>{5C22544A-7EE6-4342-B048-85BDC9FD1C3A}</a:tableStyleId>
              </a:tblPr>
              <a:tblGrid>
                <a:gridCol w="644912"/>
                <a:gridCol w="1003194"/>
                <a:gridCol w="859882"/>
                <a:gridCol w="1378212"/>
              </a:tblGrid>
              <a:tr h="416560">
                <a:tc>
                  <a:txBody>
                    <a:bodyPr/>
                    <a:lstStyle/>
                    <a:p>
                      <a:r>
                        <a:rPr lang="en-US" sz="1200" smtClean="0"/>
                        <a:t>Year</a:t>
                      </a:r>
                      <a:endParaRPr lang="en-US" sz="1200"/>
                    </a:p>
                  </a:txBody>
                  <a:tcPr/>
                </a:tc>
                <a:tc>
                  <a:txBody>
                    <a:bodyPr/>
                    <a:lstStyle/>
                    <a:p>
                      <a:r>
                        <a:rPr lang="en-US" sz="1200" smtClean="0"/>
                        <a:t>Semester</a:t>
                      </a:r>
                      <a:endParaRPr lang="en-US" sz="1200"/>
                    </a:p>
                  </a:txBody>
                  <a:tcPr/>
                </a:tc>
                <a:tc>
                  <a:txBody>
                    <a:bodyPr/>
                    <a:lstStyle/>
                    <a:p>
                      <a:r>
                        <a:rPr lang="en-US" sz="1200" smtClean="0"/>
                        <a:t>Course</a:t>
                      </a:r>
                      <a:endParaRPr lang="en-US" sz="1200"/>
                    </a:p>
                  </a:txBody>
                  <a:tcPr/>
                </a:tc>
                <a:tc>
                  <a:txBody>
                    <a:bodyPr/>
                    <a:lstStyle/>
                    <a:p>
                      <a:r>
                        <a:rPr lang="en-US" sz="1200" smtClean="0"/>
                        <a:t>Student Count</a:t>
                      </a:r>
                      <a:endParaRPr lang="en-US" sz="1200"/>
                    </a:p>
                  </a:txBody>
                  <a:tcPr/>
                </a:tc>
              </a:tr>
              <a:tr h="427990">
                <a:tc>
                  <a:txBody>
                    <a:bodyPr/>
                    <a:lstStyle/>
                    <a:p>
                      <a:r>
                        <a:rPr lang="en-US" sz="1200" smtClean="0"/>
                        <a:t>2010</a:t>
                      </a:r>
                      <a:endParaRPr lang="en-US" sz="1200"/>
                    </a:p>
                  </a:txBody>
                  <a:tcPr/>
                </a:tc>
                <a:tc>
                  <a:txBody>
                    <a:bodyPr/>
                    <a:lstStyle/>
                    <a:p>
                      <a:r>
                        <a:rPr lang="en-US" sz="1200" smtClean="0"/>
                        <a:t>Fall</a:t>
                      </a:r>
                      <a:endParaRPr lang="en-US" sz="1200"/>
                    </a:p>
                  </a:txBody>
                  <a:tcPr/>
                </a:tc>
                <a:tc>
                  <a:txBody>
                    <a:bodyPr/>
                    <a:lstStyle/>
                    <a:p>
                      <a:r>
                        <a:rPr lang="en-US" sz="1200" smtClean="0"/>
                        <a:t>ENG301</a:t>
                      </a:r>
                      <a:endParaRPr lang="en-US" sz="1200"/>
                    </a:p>
                  </a:txBody>
                  <a:tcPr/>
                </a:tc>
                <a:tc>
                  <a:txBody>
                    <a:bodyPr/>
                    <a:lstStyle/>
                    <a:p>
                      <a:r>
                        <a:rPr lang="en-US" sz="1200" smtClean="0"/>
                        <a:t>46</a:t>
                      </a:r>
                      <a:endParaRPr lang="en-US" sz="1200"/>
                    </a:p>
                  </a:txBody>
                  <a:tcPr/>
                </a:tc>
              </a:tr>
              <a:tr h="427990">
                <a:tc>
                  <a:txBody>
                    <a:bodyPr/>
                    <a:lstStyle/>
                    <a:p>
                      <a:endParaRPr lang="en-US" sz="1200"/>
                    </a:p>
                  </a:txBody>
                  <a:tcPr/>
                </a:tc>
                <a:tc>
                  <a:txBody>
                    <a:bodyPr/>
                    <a:lstStyle/>
                    <a:p>
                      <a:r>
                        <a:rPr lang="en-US" sz="1200" smtClean="0"/>
                        <a:t>Fall</a:t>
                      </a:r>
                      <a:endParaRPr lang="en-US" sz="1200"/>
                    </a:p>
                  </a:txBody>
                  <a:tcPr/>
                </a:tc>
                <a:tc>
                  <a:txBody>
                    <a:bodyPr/>
                    <a:lstStyle/>
                    <a:p>
                      <a:r>
                        <a:rPr lang="en-US" sz="1200" smtClean="0"/>
                        <a:t>MAT301</a:t>
                      </a:r>
                      <a:endParaRPr lang="en-US" sz="1200"/>
                    </a:p>
                  </a:txBody>
                  <a:tcPr/>
                </a:tc>
                <a:tc>
                  <a:txBody>
                    <a:bodyPr/>
                    <a:lstStyle/>
                    <a:p>
                      <a:r>
                        <a:rPr lang="en-US" sz="1200" smtClean="0"/>
                        <a:t>35</a:t>
                      </a:r>
                      <a:endParaRPr lang="en-US" sz="1200"/>
                    </a:p>
                  </a:txBody>
                  <a:tcPr/>
                </a:tc>
              </a:tr>
              <a:tr h="427990">
                <a:tc>
                  <a:txBody>
                    <a:bodyPr/>
                    <a:lstStyle/>
                    <a:p>
                      <a:endParaRPr lang="en-US" sz="1200"/>
                    </a:p>
                  </a:txBody>
                  <a:tcPr/>
                </a:tc>
                <a:tc>
                  <a:txBody>
                    <a:bodyPr/>
                    <a:lstStyle/>
                    <a:p>
                      <a:r>
                        <a:rPr lang="en-US" sz="1200" smtClean="0"/>
                        <a:t>Spring</a:t>
                      </a:r>
                      <a:endParaRPr lang="en-US" sz="1200"/>
                    </a:p>
                  </a:txBody>
                  <a:tcPr/>
                </a:tc>
                <a:tc>
                  <a:txBody>
                    <a:bodyPr/>
                    <a:lstStyle/>
                    <a:p>
                      <a:r>
                        <a:rPr lang="en-US" sz="1200" smtClean="0"/>
                        <a:t>ENG301</a:t>
                      </a:r>
                      <a:endParaRPr lang="en-US" sz="1200"/>
                    </a:p>
                  </a:txBody>
                  <a:tcPr/>
                </a:tc>
                <a:tc>
                  <a:txBody>
                    <a:bodyPr/>
                    <a:lstStyle/>
                    <a:p>
                      <a:r>
                        <a:rPr lang="en-US" sz="1200" smtClean="0"/>
                        <a:t>51</a:t>
                      </a:r>
                      <a:endParaRPr lang="en-US" sz="1200"/>
                    </a:p>
                  </a:txBody>
                  <a:tcPr/>
                </a:tc>
              </a:tr>
            </a:tbl>
          </a:graphicData>
        </a:graphic>
      </p:graphicFrame>
      <p:graphicFrame>
        <p:nvGraphicFramePr>
          <p:cNvPr id="9" name="Table 8"/>
          <p:cNvGraphicFramePr>
            <a:graphicFrameLocks noGrp="1"/>
          </p:cNvGraphicFramePr>
          <p:nvPr/>
        </p:nvGraphicFramePr>
        <p:xfrm>
          <a:off x="4876800" y="3505200"/>
          <a:ext cx="3886200" cy="1313180"/>
        </p:xfrm>
        <a:graphic>
          <a:graphicData uri="http://schemas.openxmlformats.org/drawingml/2006/table">
            <a:tbl>
              <a:tblPr firstRow="1" bandRow="1">
                <a:tableStyleId>{5C22544A-7EE6-4342-B048-85BDC9FD1C3A}</a:tableStyleId>
              </a:tblPr>
              <a:tblGrid>
                <a:gridCol w="644912"/>
                <a:gridCol w="1003194"/>
                <a:gridCol w="859882"/>
                <a:gridCol w="1378212"/>
              </a:tblGrid>
              <a:tr h="416560">
                <a:tc>
                  <a:txBody>
                    <a:bodyPr/>
                    <a:lstStyle/>
                    <a:p>
                      <a:r>
                        <a:rPr lang="en-US" sz="1200" smtClean="0"/>
                        <a:t>Year</a:t>
                      </a:r>
                      <a:endParaRPr lang="en-US" sz="1200"/>
                    </a:p>
                  </a:txBody>
                  <a:tcPr/>
                </a:tc>
                <a:tc>
                  <a:txBody>
                    <a:bodyPr/>
                    <a:lstStyle/>
                    <a:p>
                      <a:r>
                        <a:rPr lang="en-US" sz="1200" smtClean="0"/>
                        <a:t>Semester</a:t>
                      </a:r>
                      <a:endParaRPr lang="en-US" sz="1200"/>
                    </a:p>
                  </a:txBody>
                  <a:tcPr/>
                </a:tc>
                <a:tc>
                  <a:txBody>
                    <a:bodyPr/>
                    <a:lstStyle/>
                    <a:p>
                      <a:r>
                        <a:rPr lang="en-US" sz="1200" smtClean="0"/>
                        <a:t>Course</a:t>
                      </a:r>
                      <a:endParaRPr lang="en-US" sz="1200"/>
                    </a:p>
                  </a:txBody>
                  <a:tcPr/>
                </a:tc>
                <a:tc>
                  <a:txBody>
                    <a:bodyPr/>
                    <a:lstStyle/>
                    <a:p>
                      <a:r>
                        <a:rPr lang="en-US" sz="1200" smtClean="0"/>
                        <a:t>Student Count</a:t>
                      </a:r>
                      <a:endParaRPr lang="en-US" sz="1200"/>
                    </a:p>
                  </a:txBody>
                  <a:tcPr/>
                </a:tc>
              </a:tr>
              <a:tr h="427990">
                <a:tc>
                  <a:txBody>
                    <a:bodyPr/>
                    <a:lstStyle/>
                    <a:p>
                      <a:r>
                        <a:rPr lang="en-US" sz="1200" smtClean="0"/>
                        <a:t>2010</a:t>
                      </a:r>
                      <a:endParaRPr lang="en-US" sz="1200"/>
                    </a:p>
                  </a:txBody>
                  <a:tcPr/>
                </a:tc>
                <a:tc>
                  <a:txBody>
                    <a:bodyPr/>
                    <a:lstStyle/>
                    <a:p>
                      <a:r>
                        <a:rPr lang="en-US" sz="1200" smtClean="0"/>
                        <a:t>Fall</a:t>
                      </a:r>
                      <a:endParaRPr lang="en-US" sz="1200"/>
                    </a:p>
                  </a:txBody>
                  <a:tcPr/>
                </a:tc>
                <a:tc>
                  <a:txBody>
                    <a:bodyPr/>
                    <a:lstStyle/>
                    <a:p>
                      <a:r>
                        <a:rPr lang="en-US" sz="1200" smtClean="0"/>
                        <a:t>ENG301</a:t>
                      </a:r>
                      <a:endParaRPr lang="en-US" sz="1200"/>
                    </a:p>
                  </a:txBody>
                  <a:tcPr/>
                </a:tc>
                <a:tc>
                  <a:txBody>
                    <a:bodyPr/>
                    <a:lstStyle/>
                    <a:p>
                      <a:r>
                        <a:rPr lang="en-US" sz="1200" smtClean="0"/>
                        <a:t>46</a:t>
                      </a:r>
                      <a:endParaRPr lang="en-US" sz="1200"/>
                    </a:p>
                  </a:txBody>
                  <a:tcPr/>
                </a:tc>
              </a:tr>
              <a:tr h="427990">
                <a:tc>
                  <a:txBody>
                    <a:bodyPr/>
                    <a:lstStyle/>
                    <a:p>
                      <a:endParaRPr lang="en-US" sz="1200"/>
                    </a:p>
                  </a:txBody>
                  <a:tcPr/>
                </a:tc>
                <a:tc>
                  <a:txBody>
                    <a:bodyPr/>
                    <a:lstStyle/>
                    <a:p>
                      <a:r>
                        <a:rPr lang="en-US" sz="1200" smtClean="0"/>
                        <a:t>Spring</a:t>
                      </a:r>
                      <a:endParaRPr lang="en-US" sz="1200"/>
                    </a:p>
                  </a:txBody>
                  <a:tcPr/>
                </a:tc>
                <a:tc>
                  <a:txBody>
                    <a:bodyPr/>
                    <a:lstStyle/>
                    <a:p>
                      <a:r>
                        <a:rPr lang="en-US" sz="1200" smtClean="0"/>
                        <a:t>ENG301</a:t>
                      </a:r>
                      <a:endParaRPr lang="en-US" sz="1200"/>
                    </a:p>
                  </a:txBody>
                  <a:tcPr/>
                </a:tc>
                <a:tc>
                  <a:txBody>
                    <a:bodyPr/>
                    <a:lstStyle/>
                    <a:p>
                      <a:r>
                        <a:rPr lang="en-US" sz="1200" smtClean="0"/>
                        <a:t>51</a:t>
                      </a:r>
                      <a:endParaRPr lang="en-US" sz="1200"/>
                    </a:p>
                  </a:txBody>
                  <a:tcPr/>
                </a:tc>
              </a:tr>
            </a:tbl>
          </a:graphicData>
        </a:graphic>
      </p:graphicFrame>
      <p:cxnSp>
        <p:nvCxnSpPr>
          <p:cNvPr id="11" name="Straight Connector 10"/>
          <p:cNvCxnSpPr/>
          <p:nvPr/>
        </p:nvCxnSpPr>
        <p:spPr>
          <a:xfrm>
            <a:off x="1066800" y="4267200"/>
            <a:ext cx="28956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par>
                          <p:cTn id="11" fill="hold">
                            <p:stCondLst>
                              <p:cond delay="500"/>
                            </p:stCondLst>
                            <p:childTnLst>
                              <p:par>
                                <p:cTn id="12" presetID="3" presetClass="entr" presetSubtype="1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BY clause</a:t>
            </a:r>
            <a:endParaRPr lang="en-US"/>
          </a:p>
        </p:txBody>
      </p:sp>
      <p:sp>
        <p:nvSpPr>
          <p:cNvPr id="3" name="Content Placeholder 2"/>
          <p:cNvSpPr>
            <a:spLocks noGrp="1"/>
          </p:cNvSpPr>
          <p:nvPr>
            <p:ph idx="1"/>
          </p:nvPr>
        </p:nvSpPr>
        <p:spPr>
          <a:xfrm>
            <a:off x="457200" y="1447800"/>
            <a:ext cx="7924800" cy="4648200"/>
          </a:xfrm>
        </p:spPr>
        <p:txBody>
          <a:bodyPr>
            <a:normAutofit/>
          </a:bodyPr>
          <a:lstStyle/>
          <a:p>
            <a:r>
              <a:rPr lang="en-US" smtClean="0"/>
              <a:t>First, let’s look at the aggregate query: </a:t>
            </a:r>
            <a:r>
              <a:rPr lang="en-US" i="1" smtClean="0"/>
              <a:t>Show the evaluation scores for each student in each team.</a:t>
            </a:r>
            <a:endParaRPr lang="en-US" i="1" smtClean="0"/>
          </a:p>
          <a:p>
            <a:pPr>
              <a:buNone/>
            </a:pP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select </a:t>
            </a:r>
            <a:r>
              <a:rPr lang="en-US" sz="1400" smtClean="0">
                <a:latin typeface="Courier New" pitchFamily="49" charset="0"/>
                <a:cs typeface="Courier New" pitchFamily="49" charset="0"/>
              </a:rPr>
              <a:t>std_teamid as "Team </a:t>
            </a:r>
            <a:r>
              <a:rPr lang="en-US" sz="1400" smtClean="0">
                <a:latin typeface="Courier New" pitchFamily="49" charset="0"/>
                <a:cs typeface="Courier New" pitchFamily="49" charset="0"/>
              </a:rPr>
              <a:t>ID</a:t>
            </a:r>
            <a:r>
              <a:rPr lang="en-US" sz="1400" smtClean="0">
                <a:latin typeface="Courier New" pitchFamily="49" charset="0"/>
                <a:cs typeface="Courier New" pitchFamily="49" charset="0"/>
              </a:rPr>
              <a:t>", stdid </a:t>
            </a:r>
            <a:r>
              <a:rPr lang="en-US" sz="1400" smtClean="0">
                <a:latin typeface="Courier New" pitchFamily="49" charset="0"/>
                <a:cs typeface="Courier New" pitchFamily="49" charset="0"/>
              </a:rPr>
              <a:t>as "Student 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 as "Eval </a:t>
            </a:r>
            <a:r>
              <a:rPr lang="en-US" sz="1400" smtClean="0">
                <a:latin typeface="Courier New" pitchFamily="49" charset="0"/>
                <a:cs typeface="Courier New" pitchFamily="49" charset="0"/>
              </a:rPr>
              <a:t>Item</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avg(score</a:t>
            </a:r>
            <a:r>
              <a:rPr lang="en-US" sz="1400" smtClean="0">
                <a:latin typeface="Courier New" pitchFamily="49" charset="0"/>
                <a:cs typeface="Courier New" pitchFamily="49" charset="0"/>
              </a:rPr>
              <a:t>) as </a:t>
            </a:r>
            <a:r>
              <a:rPr lang="en-US" sz="1400" smtClean="0">
                <a:latin typeface="Courier New" pitchFamily="49" charset="0"/>
                <a:cs typeface="Courier New" pitchFamily="49" charset="0"/>
              </a:rPr>
              <a:t>"</a:t>
            </a:r>
            <a:r>
              <a:rPr lang="en-US" sz="1400" smtClean="0">
                <a:latin typeface="Courier New" pitchFamily="49" charset="0"/>
                <a:cs typeface="Courier New" pitchFamily="49" charset="0"/>
              </a:rPr>
              <a:t>Average Score”</a:t>
            </a:r>
          </a:p>
          <a:p>
            <a:pPr>
              <a:buNone/>
            </a:pPr>
            <a:r>
              <a:rPr lang="en-US" sz="1400" smtClean="0">
                <a:latin typeface="Courier New" pitchFamily="49" charset="0"/>
                <a:cs typeface="Courier New" pitchFamily="49" charset="0"/>
              </a:rPr>
              <a:t>from </a:t>
            </a:r>
            <a:r>
              <a:rPr lang="en-US" sz="1400" smtClean="0">
                <a:latin typeface="Courier New" pitchFamily="49" charset="0"/>
                <a:cs typeface="Courier New" pitchFamily="49" charset="0"/>
              </a:rPr>
              <a:t>students join evaluations</a:t>
            </a:r>
          </a:p>
          <a:p>
            <a:pPr>
              <a:buNone/>
            </a:pPr>
            <a:r>
              <a:rPr lang="en-US" sz="1400" smtClean="0">
                <a:latin typeface="Courier New" pitchFamily="49" charset="0"/>
                <a:cs typeface="Courier New" pitchFamily="49" charset="0"/>
              </a:rPr>
              <a:t>  on stdid </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evaluateeID   </a:t>
            </a:r>
            <a:r>
              <a:rPr lang="en-US" sz="1400" smtClean="0">
                <a:latin typeface="Courier New" pitchFamily="49" charset="0"/>
                <a:cs typeface="Courier New" pitchFamily="49" charset="0"/>
              </a:rPr>
              <a:t>join eval_items_scores</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on </a:t>
            </a:r>
            <a:r>
              <a:rPr lang="en-US" sz="1400" smtClean="0">
                <a:latin typeface="Courier New" pitchFamily="49" charset="0"/>
                <a:cs typeface="Courier New" pitchFamily="49" charset="0"/>
              </a:rPr>
              <a:t>evaluations.eval_ID = eval_items_scores.eval_ID</a:t>
            </a:r>
          </a:p>
          <a:p>
            <a:pPr>
              <a:buNone/>
            </a:pPr>
            <a:r>
              <a:rPr lang="en-US" sz="1600" b="1" smtClean="0">
                <a:solidFill>
                  <a:srgbClr val="FF0000"/>
                </a:solidFill>
                <a:latin typeface="Courier New" pitchFamily="49" charset="0"/>
                <a:cs typeface="Courier New" pitchFamily="49" charset="0"/>
              </a:rPr>
              <a:t>group by std_teamid</a:t>
            </a:r>
            <a:r>
              <a:rPr lang="en-US" sz="1600" b="1" smtClean="0">
                <a:solidFill>
                  <a:srgbClr val="FF0000"/>
                </a:solidFill>
                <a:latin typeface="Courier New" pitchFamily="49" charset="0"/>
                <a:cs typeface="Courier New" pitchFamily="49" charset="0"/>
              </a:rPr>
              <a:t>, </a:t>
            </a:r>
            <a:endParaRPr lang="en-US" sz="1600" b="1" smtClean="0">
              <a:solidFill>
                <a:srgbClr val="FF0000"/>
              </a:solidFill>
              <a:latin typeface="Courier New" pitchFamily="49" charset="0"/>
              <a:cs typeface="Courier New" pitchFamily="49" charset="0"/>
            </a:endParaRPr>
          </a:p>
          <a:p>
            <a:pPr>
              <a:buNone/>
            </a:pPr>
            <a:r>
              <a:rPr lang="en-US" sz="1600" b="1" smtClean="0">
                <a:solidFill>
                  <a:srgbClr val="FF0000"/>
                </a:solidFill>
                <a:latin typeface="Courier New" pitchFamily="49" charset="0"/>
                <a:cs typeface="Courier New" pitchFamily="49" charset="0"/>
              </a:rPr>
              <a:t> </a:t>
            </a:r>
            <a:r>
              <a:rPr lang="en-US" sz="1600" b="1" smtClean="0">
                <a:solidFill>
                  <a:srgbClr val="FF0000"/>
                </a:solidFill>
                <a:latin typeface="Courier New" pitchFamily="49" charset="0"/>
                <a:cs typeface="Courier New" pitchFamily="49" charset="0"/>
              </a:rPr>
              <a:t> stdid</a:t>
            </a:r>
            <a:r>
              <a:rPr lang="en-US" sz="1600" b="1" smtClean="0">
                <a:solidFill>
                  <a:srgbClr val="FF0000"/>
                </a:solidFill>
                <a:latin typeface="Courier New" pitchFamily="49" charset="0"/>
                <a:cs typeface="Courier New" pitchFamily="49" charset="0"/>
              </a:rPr>
              <a:t>, eval_item_ID </a:t>
            </a:r>
          </a:p>
          <a:p>
            <a:pPr>
              <a:buNone/>
            </a:pPr>
            <a:r>
              <a:rPr lang="en-US" sz="1400" smtClean="0">
                <a:latin typeface="Courier New" pitchFamily="49" charset="0"/>
                <a:cs typeface="Courier New" pitchFamily="49" charset="0"/>
              </a:rPr>
              <a:t>order by std_teamid</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eval_item_ID;</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a:t>
            </a:fld>
            <a:endParaRPr kumimoji="0" lang="en-US"/>
          </a:p>
        </p:txBody>
      </p:sp>
      <p:pic>
        <p:nvPicPr>
          <p:cNvPr id="4" name="Picture 3"/>
          <p:cNvPicPr>
            <a:picLocks noChangeAspect="1" noChangeArrowheads="1"/>
          </p:cNvPicPr>
          <p:nvPr/>
        </p:nvPicPr>
        <p:blipFill>
          <a:blip r:embed="rId3" cstate="print"/>
          <a:srcRect/>
          <a:stretch>
            <a:fillRect/>
          </a:stretch>
        </p:blipFill>
        <p:spPr bwMode="auto">
          <a:xfrm>
            <a:off x="4572001" y="4114800"/>
            <a:ext cx="3314286" cy="227857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BY </a:t>
            </a:r>
            <a:r>
              <a:rPr lang="en-US" smtClean="0"/>
              <a:t>with a HAVING clause</a:t>
            </a:r>
            <a:endParaRPr lang="en-US"/>
          </a:p>
        </p:txBody>
      </p:sp>
      <p:sp>
        <p:nvSpPr>
          <p:cNvPr id="3" name="Content Placeholder 2"/>
          <p:cNvSpPr>
            <a:spLocks noGrp="1"/>
          </p:cNvSpPr>
          <p:nvPr>
            <p:ph idx="1"/>
          </p:nvPr>
        </p:nvSpPr>
        <p:spPr>
          <a:xfrm>
            <a:off x="457200" y="1447800"/>
            <a:ext cx="7924800" cy="4648200"/>
          </a:xfrm>
        </p:spPr>
        <p:txBody>
          <a:bodyPr>
            <a:normAutofit lnSpcReduction="10000"/>
          </a:bodyPr>
          <a:lstStyle/>
          <a:p>
            <a:r>
              <a:rPr lang="en-US" smtClean="0"/>
              <a:t>Next</a:t>
            </a:r>
            <a:r>
              <a:rPr lang="en-US" smtClean="0"/>
              <a:t>, let’s add a filter criterion in the HAVING clause. Show the evaluation scores for each student in each team if their average is </a:t>
            </a:r>
            <a:r>
              <a:rPr lang="en-US" smtClean="0">
                <a:solidFill>
                  <a:srgbClr val="FF0000"/>
                </a:solidFill>
              </a:rPr>
              <a:t>above</a:t>
            </a:r>
            <a:r>
              <a:rPr lang="en-US" smtClean="0"/>
              <a:t> </a:t>
            </a:r>
            <a:r>
              <a:rPr lang="en-US" smtClean="0">
                <a:solidFill>
                  <a:srgbClr val="FF0000"/>
                </a:solidFill>
              </a:rPr>
              <a:t>95</a:t>
            </a:r>
            <a:r>
              <a:rPr lang="en-US" smtClean="0"/>
              <a:t>.</a:t>
            </a:r>
            <a:endParaRPr lang="en-US" smtClean="0"/>
          </a:p>
          <a:p>
            <a:pPr>
              <a:buNone/>
            </a:pP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select </a:t>
            </a:r>
            <a:r>
              <a:rPr lang="en-US" sz="1400" smtClean="0">
                <a:latin typeface="Courier New" pitchFamily="49" charset="0"/>
                <a:cs typeface="Courier New" pitchFamily="49" charset="0"/>
              </a:rPr>
              <a:t>std_teamid as "Team </a:t>
            </a:r>
            <a:r>
              <a:rPr lang="en-US" sz="1400" smtClean="0">
                <a:latin typeface="Courier New" pitchFamily="49" charset="0"/>
                <a:cs typeface="Courier New" pitchFamily="49" charset="0"/>
              </a:rPr>
              <a:t>ID</a:t>
            </a:r>
            <a:r>
              <a:rPr lang="en-US" sz="1400" smtClean="0">
                <a:latin typeface="Courier New" pitchFamily="49" charset="0"/>
                <a:cs typeface="Courier New" pitchFamily="49" charset="0"/>
              </a:rPr>
              <a:t>", stdid </a:t>
            </a:r>
            <a:r>
              <a:rPr lang="en-US" sz="1400" smtClean="0">
                <a:latin typeface="Courier New" pitchFamily="49" charset="0"/>
                <a:cs typeface="Courier New" pitchFamily="49" charset="0"/>
              </a:rPr>
              <a:t>as "Student 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 as "Eval </a:t>
            </a:r>
            <a:r>
              <a:rPr lang="en-US" sz="1400" smtClean="0">
                <a:latin typeface="Courier New" pitchFamily="49" charset="0"/>
                <a:cs typeface="Courier New" pitchFamily="49" charset="0"/>
              </a:rPr>
              <a:t>Item</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avg(score</a:t>
            </a:r>
            <a:r>
              <a:rPr lang="en-US" sz="1400" smtClean="0">
                <a:latin typeface="Courier New" pitchFamily="49" charset="0"/>
                <a:cs typeface="Courier New" pitchFamily="49" charset="0"/>
              </a:rPr>
              <a:t>) as </a:t>
            </a:r>
            <a:r>
              <a:rPr lang="en-US" sz="1400" smtClean="0">
                <a:latin typeface="Courier New" pitchFamily="49" charset="0"/>
                <a:cs typeface="Courier New" pitchFamily="49" charset="0"/>
              </a:rPr>
              <a:t>"</a:t>
            </a:r>
            <a:r>
              <a:rPr lang="en-US" sz="1400" smtClean="0">
                <a:latin typeface="Courier New" pitchFamily="49" charset="0"/>
                <a:cs typeface="Courier New" pitchFamily="49" charset="0"/>
              </a:rPr>
              <a:t>Average Score”</a:t>
            </a:r>
          </a:p>
          <a:p>
            <a:pPr>
              <a:buNone/>
            </a:pPr>
            <a:r>
              <a:rPr lang="en-US" sz="1400" smtClean="0">
                <a:latin typeface="Courier New" pitchFamily="49" charset="0"/>
                <a:cs typeface="Courier New" pitchFamily="49" charset="0"/>
              </a:rPr>
              <a:t>from </a:t>
            </a:r>
            <a:r>
              <a:rPr lang="en-US" sz="1400" smtClean="0">
                <a:latin typeface="Courier New" pitchFamily="49" charset="0"/>
                <a:cs typeface="Courier New" pitchFamily="49" charset="0"/>
              </a:rPr>
              <a:t>students join evaluations</a:t>
            </a:r>
          </a:p>
          <a:p>
            <a:pPr>
              <a:buNone/>
            </a:pPr>
            <a:r>
              <a:rPr lang="en-US" sz="1400" smtClean="0">
                <a:latin typeface="Courier New" pitchFamily="49" charset="0"/>
                <a:cs typeface="Courier New" pitchFamily="49" charset="0"/>
              </a:rPr>
              <a:t>  on stdid </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evaluateeID   </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join </a:t>
            </a:r>
            <a:r>
              <a:rPr lang="en-US" sz="1400" smtClean="0">
                <a:latin typeface="Courier New" pitchFamily="49" charset="0"/>
                <a:cs typeface="Courier New" pitchFamily="49" charset="0"/>
              </a:rPr>
              <a:t>eval_items_scores</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on </a:t>
            </a:r>
            <a:r>
              <a:rPr lang="en-US" sz="1400" smtClean="0">
                <a:latin typeface="Courier New" pitchFamily="49" charset="0"/>
                <a:cs typeface="Courier New" pitchFamily="49" charset="0"/>
              </a:rPr>
              <a:t>evaluations.eval_ID </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eval_items_scores.eval_ID</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group by std_teamid</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eval_item_ID </a:t>
            </a:r>
          </a:p>
          <a:p>
            <a:pPr>
              <a:buNone/>
            </a:pPr>
            <a:r>
              <a:rPr lang="en-US" sz="1600" b="1" smtClean="0">
                <a:solidFill>
                  <a:srgbClr val="FF0000"/>
                </a:solidFill>
                <a:latin typeface="Courier New" pitchFamily="49" charset="0"/>
                <a:cs typeface="Courier New" pitchFamily="49" charset="0"/>
              </a:rPr>
              <a:t>HAVING avg(score) &gt; 95</a:t>
            </a:r>
          </a:p>
          <a:p>
            <a:pPr>
              <a:buNone/>
            </a:pPr>
            <a:r>
              <a:rPr lang="en-US" sz="1400" smtClean="0">
                <a:latin typeface="Courier New" pitchFamily="49" charset="0"/>
                <a:cs typeface="Courier New" pitchFamily="49" charset="0"/>
              </a:rPr>
              <a:t>order by std_teamid, </a:t>
            </a:r>
          </a:p>
          <a:p>
            <a:pPr>
              <a:buNone/>
            </a:pP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6</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4343400" y="3581400"/>
            <a:ext cx="3443810" cy="283428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blinds(horizontal)">
                                      <p:cBhvr>
                                        <p:cTn id="7" dur="500"/>
                                        <p:tgtEl>
                                          <p:spTgt spid="3">
                                            <p:txEl>
                                              <p:pRg st="10" end="1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1" end="11"/>
                                            </p:txEl>
                                          </p:spTgt>
                                        </p:tgtEl>
                                        <p:attrNameLst>
                                          <p:attrName>style.visibility</p:attrName>
                                        </p:attrNameLst>
                                      </p:cBhvr>
                                      <p:to>
                                        <p:strVal val="visible"/>
                                      </p:to>
                                    </p:set>
                                    <p:animEffect transition="in" filter="blinds(horizontal)">
                                      <p:cBhvr>
                                        <p:cTn id="10" dur="500"/>
                                        <p:tgtEl>
                                          <p:spTgt spid="3">
                                            <p:txEl>
                                              <p:pRg st="11" end="1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animEffect transition="in" filter="blinds(horizontal)">
                                      <p:cBhvr>
                                        <p:cTn id="13" dur="500"/>
                                        <p:tgtEl>
                                          <p:spTgt spid="3">
                                            <p:txEl>
                                              <p:pRg st="12" end="1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051"/>
                                        </p:tgtEl>
                                        <p:attrNameLst>
                                          <p:attrName>style.visibility</p:attrName>
                                        </p:attrNameLst>
                                      </p:cBhvr>
                                      <p:to>
                                        <p:strVal val="visible"/>
                                      </p:to>
                                    </p:set>
                                    <p:animEffect transition="in" filter="blinds(horizontal)">
                                      <p:cBhvr>
                                        <p:cTn id="18"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Another HAVING clause example</a:t>
            </a:r>
            <a:endParaRPr lang="en-US"/>
          </a:p>
        </p:txBody>
      </p:sp>
      <p:sp>
        <p:nvSpPr>
          <p:cNvPr id="3" name="Content Placeholder 2"/>
          <p:cNvSpPr>
            <a:spLocks noGrp="1"/>
          </p:cNvSpPr>
          <p:nvPr>
            <p:ph idx="1"/>
          </p:nvPr>
        </p:nvSpPr>
        <p:spPr>
          <a:xfrm>
            <a:off x="457200" y="1447800"/>
            <a:ext cx="7924800" cy="4648200"/>
          </a:xfrm>
        </p:spPr>
        <p:txBody>
          <a:bodyPr>
            <a:normAutofit lnSpcReduction="10000"/>
          </a:bodyPr>
          <a:lstStyle/>
          <a:p>
            <a:r>
              <a:rPr lang="en-US" smtClean="0"/>
              <a:t>Next</a:t>
            </a:r>
            <a:r>
              <a:rPr lang="en-US" smtClean="0"/>
              <a:t>, let’s add a filter criterion in the HAVING clause. Show the evaluation scores for each student in each team if their average is </a:t>
            </a:r>
            <a:r>
              <a:rPr lang="en-US" smtClean="0">
                <a:solidFill>
                  <a:srgbClr val="FF0000"/>
                </a:solidFill>
              </a:rPr>
              <a:t>below</a:t>
            </a:r>
            <a:r>
              <a:rPr lang="en-US" smtClean="0"/>
              <a:t> </a:t>
            </a:r>
            <a:r>
              <a:rPr lang="en-US" smtClean="0">
                <a:solidFill>
                  <a:srgbClr val="FF0000"/>
                </a:solidFill>
              </a:rPr>
              <a:t>80</a:t>
            </a:r>
            <a:r>
              <a:rPr lang="en-US" smtClean="0"/>
              <a:t>.</a:t>
            </a:r>
            <a:endParaRPr lang="en-US" smtClean="0"/>
          </a:p>
          <a:p>
            <a:pPr>
              <a:buNone/>
            </a:pP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select </a:t>
            </a:r>
            <a:r>
              <a:rPr lang="en-US" sz="1400" smtClean="0">
                <a:latin typeface="Courier New" pitchFamily="49" charset="0"/>
                <a:cs typeface="Courier New" pitchFamily="49" charset="0"/>
              </a:rPr>
              <a:t>std_teamid as "Team </a:t>
            </a:r>
            <a:r>
              <a:rPr lang="en-US" sz="1400" smtClean="0">
                <a:latin typeface="Courier New" pitchFamily="49" charset="0"/>
                <a:cs typeface="Courier New" pitchFamily="49" charset="0"/>
              </a:rPr>
              <a:t>ID</a:t>
            </a:r>
            <a:r>
              <a:rPr lang="en-US" sz="1400" smtClean="0">
                <a:latin typeface="Courier New" pitchFamily="49" charset="0"/>
                <a:cs typeface="Courier New" pitchFamily="49" charset="0"/>
              </a:rPr>
              <a:t>", stdid </a:t>
            </a:r>
            <a:r>
              <a:rPr lang="en-US" sz="1400" smtClean="0">
                <a:latin typeface="Courier New" pitchFamily="49" charset="0"/>
                <a:cs typeface="Courier New" pitchFamily="49" charset="0"/>
              </a:rPr>
              <a:t>as "Student 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 as "Eval </a:t>
            </a:r>
            <a:r>
              <a:rPr lang="en-US" sz="1400" smtClean="0">
                <a:latin typeface="Courier New" pitchFamily="49" charset="0"/>
                <a:cs typeface="Courier New" pitchFamily="49" charset="0"/>
              </a:rPr>
              <a:t>Item</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avg(score</a:t>
            </a:r>
            <a:r>
              <a:rPr lang="en-US" sz="1400" smtClean="0">
                <a:latin typeface="Courier New" pitchFamily="49" charset="0"/>
                <a:cs typeface="Courier New" pitchFamily="49" charset="0"/>
              </a:rPr>
              <a:t>) as </a:t>
            </a:r>
            <a:r>
              <a:rPr lang="en-US" sz="1400" smtClean="0">
                <a:latin typeface="Courier New" pitchFamily="49" charset="0"/>
                <a:cs typeface="Courier New" pitchFamily="49" charset="0"/>
              </a:rPr>
              <a:t>"</a:t>
            </a:r>
            <a:r>
              <a:rPr lang="en-US" sz="1400" smtClean="0">
                <a:latin typeface="Courier New" pitchFamily="49" charset="0"/>
                <a:cs typeface="Courier New" pitchFamily="49" charset="0"/>
              </a:rPr>
              <a:t>Average Score”</a:t>
            </a:r>
          </a:p>
          <a:p>
            <a:pPr>
              <a:buNone/>
            </a:pPr>
            <a:r>
              <a:rPr lang="en-US" sz="1400" smtClean="0">
                <a:latin typeface="Courier New" pitchFamily="49" charset="0"/>
                <a:cs typeface="Courier New" pitchFamily="49" charset="0"/>
              </a:rPr>
              <a:t>from </a:t>
            </a:r>
            <a:r>
              <a:rPr lang="en-US" sz="1400" smtClean="0">
                <a:latin typeface="Courier New" pitchFamily="49" charset="0"/>
                <a:cs typeface="Courier New" pitchFamily="49" charset="0"/>
              </a:rPr>
              <a:t>students join evaluations</a:t>
            </a:r>
          </a:p>
          <a:p>
            <a:pPr>
              <a:buNone/>
            </a:pPr>
            <a:r>
              <a:rPr lang="en-US" sz="1400" smtClean="0">
                <a:latin typeface="Courier New" pitchFamily="49" charset="0"/>
                <a:cs typeface="Courier New" pitchFamily="49" charset="0"/>
              </a:rPr>
              <a:t>  on stdid </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evaluateeID   </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join </a:t>
            </a:r>
            <a:r>
              <a:rPr lang="en-US" sz="1400" smtClean="0">
                <a:latin typeface="Courier New" pitchFamily="49" charset="0"/>
                <a:cs typeface="Courier New" pitchFamily="49" charset="0"/>
              </a:rPr>
              <a:t>eval_items_scores</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on </a:t>
            </a:r>
            <a:r>
              <a:rPr lang="en-US" sz="1400" smtClean="0">
                <a:latin typeface="Courier New" pitchFamily="49" charset="0"/>
                <a:cs typeface="Courier New" pitchFamily="49" charset="0"/>
              </a:rPr>
              <a:t>evaluations.eval_ID </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eval_items_scores.eval_ID</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group by std_teamid</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eval_item_ID </a:t>
            </a:r>
          </a:p>
          <a:p>
            <a:pPr>
              <a:buNone/>
            </a:pPr>
            <a:r>
              <a:rPr lang="en-US" sz="1600" b="1" smtClean="0">
                <a:solidFill>
                  <a:srgbClr val="FF0000"/>
                </a:solidFill>
                <a:latin typeface="Courier New" pitchFamily="49" charset="0"/>
                <a:cs typeface="Courier New" pitchFamily="49" charset="0"/>
              </a:rPr>
              <a:t>HAVING avg(score) &lt; 80</a:t>
            </a:r>
          </a:p>
          <a:p>
            <a:pPr>
              <a:buNone/>
            </a:pPr>
            <a:r>
              <a:rPr lang="en-US" sz="1400" smtClean="0">
                <a:latin typeface="Courier New" pitchFamily="49" charset="0"/>
                <a:cs typeface="Courier New" pitchFamily="49" charset="0"/>
              </a:rPr>
              <a:t>order by std_teamid, </a:t>
            </a:r>
          </a:p>
          <a:p>
            <a:pPr>
              <a:buNone/>
            </a:pP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7</a:t>
            </a:fld>
            <a:endParaRPr kumimoji="0" lang="en-US"/>
          </a:p>
        </p:txBody>
      </p:sp>
      <p:pic>
        <p:nvPicPr>
          <p:cNvPr id="3074" name="Picture 2"/>
          <p:cNvPicPr>
            <a:picLocks noChangeAspect="1" noChangeArrowheads="1"/>
          </p:cNvPicPr>
          <p:nvPr/>
        </p:nvPicPr>
        <p:blipFill>
          <a:blip r:embed="rId3" cstate="print"/>
          <a:srcRect/>
          <a:stretch>
            <a:fillRect/>
          </a:stretch>
        </p:blipFill>
        <p:spPr bwMode="auto">
          <a:xfrm>
            <a:off x="4343400" y="3581400"/>
            <a:ext cx="3389363" cy="2676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WHERE and HAVING clauses</a:t>
            </a:r>
            <a:endParaRPr lang="en-US"/>
          </a:p>
        </p:txBody>
      </p:sp>
      <p:sp>
        <p:nvSpPr>
          <p:cNvPr id="3" name="Content Placeholder 2"/>
          <p:cNvSpPr>
            <a:spLocks noGrp="1"/>
          </p:cNvSpPr>
          <p:nvPr>
            <p:ph idx="1"/>
          </p:nvPr>
        </p:nvSpPr>
        <p:spPr>
          <a:xfrm>
            <a:off x="457200" y="1447800"/>
            <a:ext cx="7924800" cy="4648200"/>
          </a:xfrm>
        </p:spPr>
        <p:txBody>
          <a:bodyPr>
            <a:normAutofit lnSpcReduction="10000"/>
          </a:bodyPr>
          <a:lstStyle/>
          <a:p>
            <a:r>
              <a:rPr lang="en-US" smtClean="0"/>
              <a:t>We can filter individual rows in the WHERE clause and the aggregate values in the HAVING clause</a:t>
            </a:r>
            <a:r>
              <a:rPr lang="en-US" smtClean="0"/>
              <a:t>.</a:t>
            </a:r>
            <a:endParaRPr lang="en-US" smtClean="0"/>
          </a:p>
          <a:p>
            <a:pPr>
              <a:buNone/>
            </a:pP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select </a:t>
            </a:r>
            <a:r>
              <a:rPr lang="en-US" sz="1400" smtClean="0">
                <a:latin typeface="Courier New" pitchFamily="49" charset="0"/>
                <a:cs typeface="Courier New" pitchFamily="49" charset="0"/>
              </a:rPr>
              <a:t>std_teamid as "Team </a:t>
            </a:r>
            <a:r>
              <a:rPr lang="en-US" sz="1400" smtClean="0">
                <a:latin typeface="Courier New" pitchFamily="49" charset="0"/>
                <a:cs typeface="Courier New" pitchFamily="49" charset="0"/>
              </a:rPr>
              <a:t>ID</a:t>
            </a:r>
            <a:r>
              <a:rPr lang="en-US" sz="1400" smtClean="0">
                <a:latin typeface="Courier New" pitchFamily="49" charset="0"/>
                <a:cs typeface="Courier New" pitchFamily="49" charset="0"/>
              </a:rPr>
              <a:t>", stdid </a:t>
            </a:r>
            <a:r>
              <a:rPr lang="en-US" sz="1400" smtClean="0">
                <a:latin typeface="Courier New" pitchFamily="49" charset="0"/>
                <a:cs typeface="Courier New" pitchFamily="49" charset="0"/>
              </a:rPr>
              <a:t>as "Student 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 as "Eval </a:t>
            </a:r>
            <a:r>
              <a:rPr lang="en-US" sz="1400" smtClean="0">
                <a:latin typeface="Courier New" pitchFamily="49" charset="0"/>
                <a:cs typeface="Courier New" pitchFamily="49" charset="0"/>
              </a:rPr>
              <a:t>Item</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avg(score</a:t>
            </a:r>
            <a:r>
              <a:rPr lang="en-US" sz="1400" smtClean="0">
                <a:latin typeface="Courier New" pitchFamily="49" charset="0"/>
                <a:cs typeface="Courier New" pitchFamily="49" charset="0"/>
              </a:rPr>
              <a:t>) as </a:t>
            </a:r>
            <a:r>
              <a:rPr lang="en-US" sz="1400" smtClean="0">
                <a:latin typeface="Courier New" pitchFamily="49" charset="0"/>
                <a:cs typeface="Courier New" pitchFamily="49" charset="0"/>
              </a:rPr>
              <a:t>"</a:t>
            </a:r>
            <a:r>
              <a:rPr lang="en-US" sz="1400" smtClean="0">
                <a:latin typeface="Courier New" pitchFamily="49" charset="0"/>
                <a:cs typeface="Courier New" pitchFamily="49" charset="0"/>
              </a:rPr>
              <a:t>Average Score”</a:t>
            </a:r>
          </a:p>
          <a:p>
            <a:pPr>
              <a:buNone/>
            </a:pPr>
            <a:r>
              <a:rPr lang="en-US" sz="1400" smtClean="0">
                <a:latin typeface="Courier New" pitchFamily="49" charset="0"/>
                <a:cs typeface="Courier New" pitchFamily="49" charset="0"/>
              </a:rPr>
              <a:t>from </a:t>
            </a:r>
            <a:r>
              <a:rPr lang="en-US" sz="1400" smtClean="0">
                <a:latin typeface="Courier New" pitchFamily="49" charset="0"/>
                <a:cs typeface="Courier New" pitchFamily="49" charset="0"/>
              </a:rPr>
              <a:t>students join evaluations</a:t>
            </a:r>
          </a:p>
          <a:p>
            <a:pPr>
              <a:buNone/>
            </a:pPr>
            <a:r>
              <a:rPr lang="en-US" sz="1400" smtClean="0">
                <a:latin typeface="Courier New" pitchFamily="49" charset="0"/>
                <a:cs typeface="Courier New" pitchFamily="49" charset="0"/>
              </a:rPr>
              <a:t>  on stdid </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evaluateeID   </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join </a:t>
            </a:r>
            <a:r>
              <a:rPr lang="en-US" sz="1400" smtClean="0">
                <a:latin typeface="Courier New" pitchFamily="49" charset="0"/>
                <a:cs typeface="Courier New" pitchFamily="49" charset="0"/>
              </a:rPr>
              <a:t>eval_items_scores</a:t>
            </a: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on </a:t>
            </a:r>
            <a:r>
              <a:rPr lang="en-US" sz="1400" smtClean="0">
                <a:latin typeface="Courier New" pitchFamily="49" charset="0"/>
                <a:cs typeface="Courier New" pitchFamily="49" charset="0"/>
              </a:rPr>
              <a:t>evaluations.eval_ID </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eval_items_scores.eval_ID</a:t>
            </a:r>
          </a:p>
          <a:p>
            <a:pPr>
              <a:buNone/>
            </a:pPr>
            <a:r>
              <a:rPr lang="en-US" sz="1600" b="1" smtClean="0">
                <a:solidFill>
                  <a:srgbClr val="FF0000"/>
                </a:solidFill>
                <a:latin typeface="Courier New" pitchFamily="49" charset="0"/>
                <a:cs typeface="Courier New" pitchFamily="49" charset="0"/>
              </a:rPr>
              <a:t>WHERE std_teamid = 'SYSDES'</a:t>
            </a:r>
          </a:p>
          <a:p>
            <a:pPr>
              <a:buNone/>
            </a:pPr>
            <a:r>
              <a:rPr lang="en-US" sz="1400" smtClean="0">
                <a:latin typeface="Courier New" pitchFamily="49" charset="0"/>
                <a:cs typeface="Courier New" pitchFamily="49" charset="0"/>
              </a:rPr>
              <a:t>group by std_teamid</a:t>
            </a:r>
            <a:r>
              <a:rPr lang="en-US" sz="1400" smtClean="0">
                <a:latin typeface="Courier New" pitchFamily="49" charset="0"/>
                <a:cs typeface="Courier New" pitchFamily="49" charset="0"/>
              </a:rPr>
              <a:t>, </a:t>
            </a: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eval_item_ID </a:t>
            </a:r>
          </a:p>
          <a:p>
            <a:pPr>
              <a:buNone/>
            </a:pPr>
            <a:r>
              <a:rPr lang="en-US" sz="1600" b="1" smtClean="0">
                <a:solidFill>
                  <a:srgbClr val="FF0000"/>
                </a:solidFill>
                <a:latin typeface="Courier New" pitchFamily="49" charset="0"/>
                <a:cs typeface="Courier New" pitchFamily="49" charset="0"/>
              </a:rPr>
              <a:t>HAVING avg(score) &lt; 80</a:t>
            </a:r>
          </a:p>
          <a:p>
            <a:pPr>
              <a:buNone/>
            </a:pPr>
            <a:r>
              <a:rPr lang="en-US" sz="1400" smtClean="0">
                <a:latin typeface="Courier New" pitchFamily="49" charset="0"/>
                <a:cs typeface="Courier New" pitchFamily="49" charset="0"/>
              </a:rPr>
              <a:t>order by std_teamid, </a:t>
            </a:r>
          </a:p>
          <a:p>
            <a:pPr>
              <a:buNone/>
            </a:pPr>
            <a:r>
              <a:rPr lang="en-US" sz="1400" smtClean="0">
                <a:latin typeface="Courier New" pitchFamily="49" charset="0"/>
                <a:cs typeface="Courier New" pitchFamily="49" charset="0"/>
              </a:rPr>
              <a:t>  stdid</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eval_item_ID;</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8</a:t>
            </a:fld>
            <a:endParaRPr kumimoji="0" lang="en-US"/>
          </a:p>
        </p:txBody>
      </p:sp>
      <p:pic>
        <p:nvPicPr>
          <p:cNvPr id="4098" name="Picture 2"/>
          <p:cNvPicPr>
            <a:picLocks noChangeAspect="1" noChangeArrowheads="1"/>
          </p:cNvPicPr>
          <p:nvPr/>
        </p:nvPicPr>
        <p:blipFill>
          <a:blip r:embed="rId3" cstate="print"/>
          <a:srcRect/>
          <a:stretch>
            <a:fillRect/>
          </a:stretch>
        </p:blipFill>
        <p:spPr bwMode="auto">
          <a:xfrm>
            <a:off x="4038600" y="3505200"/>
            <a:ext cx="4132729"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linds(horizontal)">
                                      <p:cBhvr>
                                        <p:cTn id="7" dur="500"/>
                                        <p:tgtEl>
                                          <p:spTgt spid="3">
                                            <p:txEl>
                                              <p:pRg st="8" end="8"/>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blinds(horizontal)">
                                      <p:cBhvr>
                                        <p:cTn id="10" dur="500"/>
                                        <p:tgtEl>
                                          <p:spTgt spid="3">
                                            <p:txEl>
                                              <p:pRg st="9" end="9"/>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Effect transition="in" filter="blinds(horizontal)">
                                      <p:cBhvr>
                                        <p:cTn id="13" dur="500"/>
                                        <p:tgtEl>
                                          <p:spTgt spid="3">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1" end="11"/>
                                            </p:txEl>
                                          </p:spTgt>
                                        </p:tgtEl>
                                        <p:attrNameLst>
                                          <p:attrName>style.visibility</p:attrName>
                                        </p:attrNameLst>
                                      </p:cBhvr>
                                      <p:to>
                                        <p:strVal val="visible"/>
                                      </p:to>
                                    </p:set>
                                    <p:animEffect transition="in" filter="blinds(horizontal)">
                                      <p:cBhvr>
                                        <p:cTn id="18" dur="500"/>
                                        <p:tgtEl>
                                          <p:spTgt spid="3">
                                            <p:txEl>
                                              <p:pRg st="11" end="1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animEffect transition="in" filter="blinds(horizontal)">
                                      <p:cBhvr>
                                        <p:cTn id="21" dur="500"/>
                                        <p:tgtEl>
                                          <p:spTgt spid="3">
                                            <p:txEl>
                                              <p:pRg st="12" end="12"/>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3" end="13"/>
                                            </p:txEl>
                                          </p:spTgt>
                                        </p:tgtEl>
                                        <p:attrNameLst>
                                          <p:attrName>style.visibility</p:attrName>
                                        </p:attrNameLst>
                                      </p:cBhvr>
                                      <p:to>
                                        <p:strVal val="visible"/>
                                      </p:to>
                                    </p:set>
                                    <p:animEffect transition="in" filter="blinds(horizontal)">
                                      <p:cBhvr>
                                        <p:cTn id="24" dur="500"/>
                                        <p:tgtEl>
                                          <p:spTgt spid="3">
                                            <p:txEl>
                                              <p:pRg st="13" end="1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4098"/>
                                        </p:tgtEl>
                                        <p:attrNameLst>
                                          <p:attrName>style.visibility</p:attrName>
                                        </p:attrNameLst>
                                      </p:cBhvr>
                                      <p:to>
                                        <p:strVal val="visible"/>
                                      </p:to>
                                    </p:set>
                                    <p:animEffect transition="in" filter="blinds(horizontal)">
                                      <p:cBhvr>
                                        <p:cTn id="29"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was covered …</a:t>
            </a:r>
            <a:endParaRPr lang="en-US"/>
          </a:p>
        </p:txBody>
      </p:sp>
      <p:sp>
        <p:nvSpPr>
          <p:cNvPr id="3" name="Content Placeholder 2"/>
          <p:cNvSpPr>
            <a:spLocks noGrp="1"/>
          </p:cNvSpPr>
          <p:nvPr>
            <p:ph idx="1"/>
          </p:nvPr>
        </p:nvSpPr>
        <p:spPr/>
        <p:txBody>
          <a:bodyPr>
            <a:normAutofit/>
          </a:bodyPr>
          <a:lstStyle/>
          <a:p>
            <a:r>
              <a:rPr lang="en-US" sz="2800" smtClean="0"/>
              <a:t>HAVING clause for aggregate values</a:t>
            </a:r>
          </a:p>
          <a:p>
            <a:pPr lvl="1"/>
            <a:r>
              <a:rPr lang="en-US" sz="2400" smtClean="0"/>
              <a:t>Filter output based on aggregate value criteria.</a:t>
            </a:r>
            <a:endParaRPr lang="en-US" sz="2400" smtClean="0"/>
          </a:p>
          <a:p>
            <a:r>
              <a:rPr lang="en-US" sz="2800" smtClean="0"/>
              <a:t>HAVING versus WHERE criteria</a:t>
            </a:r>
          </a:p>
          <a:p>
            <a:pPr lvl="1"/>
            <a:r>
              <a:rPr lang="en-US" sz="2400" smtClean="0"/>
              <a:t>Aggregate versus detail (row by row) criteria</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9</a:t>
            </a:fld>
            <a:endParaRPr kumimoji="0"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c_DB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mec_DB_template</Template>
  <TotalTime>1041</TotalTime>
  <Words>796</Words>
  <Application>Microsoft Office PowerPoint</Application>
  <PresentationFormat>On-screen Show (4:3)</PresentationFormat>
  <Paragraphs>166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mec_DB_template</vt:lpstr>
      <vt:lpstr>SQL Fundamentals</vt:lpstr>
      <vt:lpstr>What you’ll need …</vt:lpstr>
      <vt:lpstr>GROUP BY – aggregating data</vt:lpstr>
      <vt:lpstr>GROUP BY and HAVING</vt:lpstr>
      <vt:lpstr>GROUP BY clause</vt:lpstr>
      <vt:lpstr>GROUP BY with a HAVING clause</vt:lpstr>
      <vt:lpstr>Another HAVING clause example</vt:lpstr>
      <vt:lpstr>WHERE and HAVING clauses</vt:lpstr>
      <vt:lpstr>What was covered …</vt:lpstr>
      <vt:lpstr>Resources</vt:lpstr>
    </vt:vector>
  </TitlesOfParts>
  <Company>New Mexico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Fundamentals</dc:title>
  <dc:creator>Kreie - NMSU</dc:creator>
  <cp:lastModifiedBy>Kreie</cp:lastModifiedBy>
  <cp:revision>134</cp:revision>
  <dcterms:created xsi:type="dcterms:W3CDTF">2010-07-09T15:49:05Z</dcterms:created>
  <dcterms:modified xsi:type="dcterms:W3CDTF">2011-06-07T20:10:55Z</dcterms:modified>
</cp:coreProperties>
</file>