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6" r:id="rId2"/>
    <p:sldId id="262" r:id="rId3"/>
    <p:sldId id="264" r:id="rId4"/>
    <p:sldId id="283" r:id="rId5"/>
    <p:sldId id="263" r:id="rId6"/>
    <p:sldId id="284" r:id="rId7"/>
    <p:sldId id="285" r:id="rId8"/>
    <p:sldId id="286" r:id="rId9"/>
    <p:sldId id="287" r:id="rId10"/>
    <p:sldId id="288" r:id="rId11"/>
    <p:sldId id="289" r:id="rId12"/>
    <p:sldId id="272"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3" d="100"/>
          <a:sy n="73" d="100"/>
        </p:scale>
        <p:origin x="20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0CA9C3-8214-4BED-9725-80FD8A8C06E6}" type="datetimeFigureOut">
              <a:rPr lang="en-US" smtClean="0"/>
              <a:pPr/>
              <a:t>6/7/2011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4583D88-CA8D-4C4E-A3E8-FC87F2571FCB}" type="slidenum">
              <a:rPr lang="en-US" smtClean="0"/>
              <a:pPr/>
              <a:t>‹#›</a:t>
            </a:fld>
            <a:endParaRPr lang="en-US"/>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Microsoft Enterprise Consortium</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C0DA952-44F5-488A-89CC-9C06CB8ABE2F}" type="datetimeFigureOut">
              <a:rPr lang="en-US" smtClean="0"/>
              <a:pPr/>
              <a:t>6/7/2011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J Kreie, New Mexico State University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850DC6-43F6-4322-B992-A5F2B178F3B8}" type="slidenum">
              <a:rPr lang="en-US" smtClean="0"/>
              <a:pPr/>
              <a:t>‹#›</a:t>
            </a:fld>
            <a:endParaRPr lang="en-US"/>
          </a:p>
        </p:txBody>
      </p:sp>
    </p:spTree>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smtClean="0"/>
              <a:t>Microsoft Enterprise Consortium</a:t>
            </a:r>
            <a:endParaRPr lang="en-US"/>
          </a:p>
        </p:txBody>
      </p:sp>
      <p:sp>
        <p:nvSpPr>
          <p:cNvPr id="5" name="Footer Placeholder 4"/>
          <p:cNvSpPr>
            <a:spLocks noGrp="1"/>
          </p:cNvSpPr>
          <p:nvPr>
            <p:ph type="ftr" sz="quarter" idx="11"/>
          </p:nvPr>
        </p:nvSpPr>
        <p:spPr/>
        <p:txBody>
          <a:bodyPr/>
          <a:lstStyle/>
          <a:p>
            <a:r>
              <a:rPr lang="en-US" smtClean="0"/>
              <a:t>J Kreie, New Mexico State University</a:t>
            </a:r>
            <a:endParaRPr lang="en-US"/>
          </a:p>
        </p:txBody>
      </p:sp>
      <p:sp>
        <p:nvSpPr>
          <p:cNvPr id="6" name="Slide Number Placeholder 5"/>
          <p:cNvSpPr>
            <a:spLocks noGrp="1"/>
          </p:cNvSpPr>
          <p:nvPr>
            <p:ph type="sldNum" sz="quarter" idx="12"/>
          </p:nvPr>
        </p:nvSpPr>
        <p:spPr/>
        <p:txBody>
          <a:bodyPr/>
          <a:lstStyle/>
          <a:p>
            <a:fld id="{7C850DC6-43F6-4322-B992-A5F2B178F3B8}"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normAutofit/>
          </a:bodyPr>
          <a:lstStyle>
            <a:lvl1pPr algn="r">
              <a:defRPr sz="36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accent1">
                    <a:lumMod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1" name="Slide Number Placeholder 10"/>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9"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183880" cy="1051560"/>
          </a:xfrm>
        </p:spPr>
        <p:txBody>
          <a:bodyPr>
            <a:normAutofit/>
          </a:bodyPr>
          <a:lstStyle>
            <a:lvl1pPr>
              <a:defRPr sz="280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57200" y="1447800"/>
            <a:ext cx="8183880" cy="4568952"/>
          </a:xfrm>
        </p:spPr>
        <p:txBody>
          <a:bodyPr>
            <a:normAutofit/>
          </a:bodyPr>
          <a:lstStyle>
            <a:lvl1pPr>
              <a:defRPr sz="2400"/>
            </a:lvl1pPr>
            <a:lvl2pPr>
              <a:defRPr sz="2000"/>
            </a:lvl2pPr>
            <a:lvl3pPr>
              <a:defRPr sz="2000"/>
            </a:lvl3pPr>
            <a:lvl4pPr>
              <a:defRPr sz="18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Slide Number Placeholder 5"/>
          <p:cNvSpPr>
            <a:spLocks noGrp="1"/>
          </p:cNvSpPr>
          <p:nvPr>
            <p:ph type="sldNum" sz="quarter" idx="12"/>
          </p:nvPr>
        </p:nvSpPr>
        <p:spPr>
          <a:xfrm>
            <a:off x="8348328" y="6553200"/>
            <a:ext cx="457200" cy="212725"/>
          </a:xfrm>
        </p:spPr>
        <p:txBody>
          <a:bodyPr/>
          <a:lstStyle>
            <a:extLst/>
          </a:lstStyle>
          <a:p>
            <a:fld id="{91974DF9-AD47-4691-BA21-BBFCE3637A9A}" type="slidenum">
              <a:rPr kumimoji="0" lang="en-US" smtClean="0"/>
              <a:pPr/>
              <a:t>‹#›</a:t>
            </a:fld>
            <a:endParaRPr kumimoji="0" lang="en-US"/>
          </a:p>
        </p:txBody>
      </p:sp>
      <p:sp>
        <p:nvSpPr>
          <p:cNvPr id="7" name="Footer Placeholder 4"/>
          <p:cNvSpPr txBox="1">
            <a:spLocks/>
          </p:cNvSpPr>
          <p:nvPr userDrawn="1"/>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Rounded Rectangle 13"/>
          <p:cNvSpPr/>
          <p:nvPr userDrawn="1"/>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381000"/>
            <a:ext cx="8183880" cy="676656"/>
          </a:xfrm>
        </p:spPr>
        <p:txBody>
          <a:bodyPr lIns="91440" bIns="0" anchor="b">
            <a:normAutofit/>
          </a:bodyPr>
          <a:lstStyle>
            <a:lvl1pPr algn="l">
              <a:buNone/>
              <a:defRPr sz="2800" b="0" cap="none" baseline="0">
                <a:solidFill>
                  <a:schemeClr val="tx2">
                    <a:lumMod val="60000"/>
                    <a:lumOff val="40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1076868"/>
            <a:ext cx="8183880" cy="420624"/>
          </a:xfrm>
        </p:spPr>
        <p:txBody>
          <a:bodyPr lIns="118872" tIns="0" anchor="t"/>
          <a:lstStyle>
            <a:lvl1pPr marL="0" marR="36576" indent="0" algn="l">
              <a:spcBef>
                <a:spcPts val="0"/>
              </a:spcBef>
              <a:spcAft>
                <a:spcPts val="0"/>
              </a:spcAft>
              <a:buNone/>
              <a:defRPr sz="1800" b="0">
                <a:solidFill>
                  <a:schemeClr val="tx2">
                    <a:lumMod val="60000"/>
                    <a:lumOff val="4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13" name="Slide Number Placeholder 12"/>
          <p:cNvSpPr>
            <a:spLocks noGrp="1"/>
          </p:cNvSpPr>
          <p:nvPr>
            <p:ph type="sldNum" sz="quarter" idx="11"/>
          </p:nvPr>
        </p:nvSpPr>
        <p:spPr/>
        <p:txBody>
          <a:bodyPr/>
          <a:lstStyle/>
          <a:p>
            <a:fld id="{91974DF9-AD47-4691-BA21-BBFCE3637A9A}"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200"/>
            </a:lvl1pPr>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83392"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24400" y="1600200"/>
            <a:ext cx="3931920" cy="4389120"/>
          </a:xfrm>
        </p:spPr>
        <p:txBody>
          <a:bodyPr>
            <a:normAutofit/>
          </a:bodyPr>
          <a:lstStyle>
            <a:lvl1pPr>
              <a:defRPr sz="2000"/>
            </a:lvl1pPr>
            <a:lvl2pPr>
              <a:defRPr sz="1800"/>
            </a:lvl2pPr>
            <a:lvl3pPr>
              <a:defRPr sz="1600"/>
            </a:lvl3pPr>
            <a:lvl4pPr>
              <a:defRPr sz="1400"/>
            </a:lvl4pPr>
            <a:lvl5pPr>
              <a:defRPr sz="14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1585278"/>
            <a:ext cx="3931920" cy="792162"/>
          </a:xfrm>
        </p:spPr>
        <p:txBody>
          <a:bodyPr lIns="146304"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1585278"/>
            <a:ext cx="3931920" cy="792162"/>
          </a:xfrm>
        </p:spPr>
        <p:txBody>
          <a:bodyPr lIns="137160" anchor="ctr">
            <a:normAutofit/>
          </a:bodyPr>
          <a:lstStyle>
            <a:lvl1pPr marL="0" indent="0" algn="l">
              <a:buNone/>
              <a:defRPr sz="18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2453640"/>
            <a:ext cx="3931920" cy="3489960"/>
          </a:xfrm>
        </p:spPr>
        <p:txBody>
          <a:bodyPr anchor="t">
            <a:normAutofit/>
          </a:bodyPr>
          <a:lstStyle>
            <a:lvl1pPr algn="l">
              <a:defRPr sz="1800"/>
            </a:lvl1pPr>
            <a:lvl2pPr algn="l">
              <a:defRPr sz="1600"/>
            </a:lvl2pPr>
            <a:lvl3pPr algn="l">
              <a:defRPr sz="1400"/>
            </a:lvl3pPr>
            <a:lvl4pPr algn="l">
              <a:defRPr sz="1200"/>
            </a:lvl4pPr>
            <a:lvl5pPr algn="l">
              <a:defRPr sz="12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Slide Number Placeholder 8"/>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5" name="Slide Number Placeholder 4"/>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 name="Slide Number Placeholder 3"/>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Slide Number Placeholder 6"/>
          <p:cNvSpPr>
            <a:spLocks noGrp="1"/>
          </p:cNvSpPr>
          <p:nvPr>
            <p:ph type="sldNum" sz="quarter" idx="12"/>
          </p:nvPr>
        </p:nvSpPr>
        <p:spPr/>
        <p:txBody>
          <a:bodyPr/>
          <a:lstStyle>
            <a:extLst/>
          </a:lstStyle>
          <a:p>
            <a:fld id="{91974DF9-AD47-4691-BA21-BBFCE3637A9A}" type="slidenum">
              <a:rPr kumimoji="0" lang="en-US" smtClean="0"/>
              <a:pPr/>
              <a:t>‹#›</a:t>
            </a:fld>
            <a:endParaRPr kumimoji="0"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457200" y="38100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457200" y="1524000"/>
            <a:ext cx="8153400" cy="4495800"/>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5" name="Slide Number Placeholder 4"/>
          <p:cNvSpPr>
            <a:spLocks noGrp="1"/>
          </p:cNvSpPr>
          <p:nvPr>
            <p:ph type="sldNum" sz="quarter" idx="4"/>
          </p:nvPr>
        </p:nvSpPr>
        <p:spPr>
          <a:xfrm>
            <a:off x="8348328" y="6553200"/>
            <a:ext cx="457200" cy="212725"/>
          </a:xfrm>
          <a:prstGeom prst="rect">
            <a:avLst/>
          </a:prstGeom>
        </p:spPr>
        <p:txBody>
          <a:bodyPr vert="horz" anchor="b"/>
          <a:lstStyle>
            <a:lvl1pPr algn="r" eaLnBrk="1" latinLnBrk="0" hangingPunct="1">
              <a:defRPr kumimoji="0" sz="1000">
                <a:solidFill>
                  <a:schemeClr val="tx2">
                    <a:lumMod val="75000"/>
                  </a:schemeClr>
                </a:solidFill>
              </a:defRPr>
            </a:lvl1pPr>
            <a:extLst/>
          </a:lstStyle>
          <a:p>
            <a:fld id="{91974DF9-AD47-4691-BA21-BBFCE3637A9A}" type="slidenum">
              <a:rPr lang="en-US" smtClean="0"/>
              <a:pPr/>
              <a:t>‹#›</a:t>
            </a:fld>
            <a:endParaRPr lang="en-US"/>
          </a:p>
        </p:txBody>
      </p:sp>
      <p:sp>
        <p:nvSpPr>
          <p:cNvPr id="23" name="Date Placeholder 3"/>
          <p:cNvSpPr txBox="1">
            <a:spLocks/>
          </p:cNvSpPr>
          <p:nvPr/>
        </p:nvSpPr>
        <p:spPr>
          <a:xfrm>
            <a:off x="457200" y="6553200"/>
            <a:ext cx="4081128" cy="212725"/>
          </a:xfrm>
          <a:prstGeom prst="rect">
            <a:avLst/>
          </a:prstGeom>
        </p:spPr>
        <p:txBody>
          <a:bodyPr/>
          <a:lstStyle>
            <a:lvl1pPr>
              <a:defRPr/>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0" i="0" u="none" strike="noStrike" kern="1200" cap="none" spc="0" normalizeH="0" baseline="0" noProof="0" smtClean="0">
                <a:ln>
                  <a:noFill/>
                </a:ln>
                <a:solidFill>
                  <a:schemeClr val="accent1">
                    <a:lumMod val="75000"/>
                  </a:schemeClr>
                </a:solidFill>
                <a:effectLst/>
                <a:uLnTx/>
                <a:uFillTx/>
                <a:latin typeface="+mn-lt"/>
                <a:ea typeface="+mn-ea"/>
                <a:cs typeface="+mn-cs"/>
              </a:rPr>
              <a:t>Prepared by Jennifer Kreie, New Mexico State University</a:t>
            </a:r>
            <a:endParaRPr kumimoji="0" lang="en-US" sz="1050" b="0" i="0" u="none" strike="noStrike" kern="1200" cap="none" spc="0" normalizeH="0" baseline="0" noProof="0">
              <a:ln>
                <a:noFill/>
              </a:ln>
              <a:solidFill>
                <a:schemeClr val="accent1">
                  <a:lumMod val="75000"/>
                </a:schemeClr>
              </a:solidFill>
              <a:effectLst/>
              <a:uLnTx/>
              <a:uFillTx/>
              <a:latin typeface="+mn-lt"/>
              <a:ea typeface="+mn-ea"/>
              <a:cs typeface="+mn-cs"/>
            </a:endParaRPr>
          </a:p>
        </p:txBody>
      </p:sp>
      <p:sp>
        <p:nvSpPr>
          <p:cNvPr id="24" name="Footer Placeholder 4"/>
          <p:cNvSpPr txBox="1">
            <a:spLocks/>
          </p:cNvSpPr>
          <p:nvPr/>
        </p:nvSpPr>
        <p:spPr>
          <a:xfrm>
            <a:off x="5181600" y="6553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50" b="1" i="0" u="none" strike="noStrike" kern="1200" cap="none" spc="0" normalizeH="0" baseline="0" noProof="0" smtClean="0">
                <a:ln>
                  <a:noFill/>
                </a:ln>
                <a:solidFill>
                  <a:schemeClr val="accent1">
                    <a:lumMod val="75000"/>
                  </a:schemeClr>
                </a:solidFill>
                <a:effectLst/>
                <a:uLnTx/>
                <a:uFillTx/>
                <a:latin typeface="+mn-lt"/>
                <a:ea typeface="+mn-ea"/>
                <a:cs typeface="+mn-cs"/>
              </a:rPr>
              <a:t>Hosted by the University of Arkansas</a:t>
            </a:r>
            <a:endParaRPr kumimoji="0" lang="en-US" sz="1050" b="1" i="0" u="none" strike="noStrike" kern="1200" cap="none" spc="0" normalizeH="0" baseline="0" noProof="0" dirty="0">
              <a:ln>
                <a:noFill/>
              </a:ln>
              <a:solidFill>
                <a:schemeClr val="accent1">
                  <a:lumMod val="75000"/>
                </a:schemeClr>
              </a:solidFill>
              <a:effectLst/>
              <a:uLnTx/>
              <a:uFillTx/>
              <a:latin typeface="+mn-lt"/>
              <a:ea typeface="+mn-ea"/>
              <a:cs typeface="+mn-cs"/>
            </a:endParaRPr>
          </a:p>
        </p:txBody>
      </p:sp>
      <p:sp>
        <p:nvSpPr>
          <p:cNvPr id="25" name="Footer Placeholder 4"/>
          <p:cNvSpPr txBox="1">
            <a:spLocks/>
          </p:cNvSpPr>
          <p:nvPr/>
        </p:nvSpPr>
        <p:spPr>
          <a:xfrm>
            <a:off x="381000" y="76200"/>
            <a:ext cx="3048000" cy="212725"/>
          </a:xfrm>
          <a:prstGeom prst="rect">
            <a:avLst/>
          </a:prstGeom>
        </p:spPr>
        <p:txBody>
          <a:bodyPr/>
          <a:lstStyle>
            <a:lvl1pPr>
              <a:defRPr b="1"/>
            </a:lvl1pPr>
            <a:extLs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rtl="0" eaLnBrk="1" latinLnBrk="0" hangingPunct="1">
        <a:spcBef>
          <a:spcPct val="0"/>
        </a:spcBef>
        <a:buNone/>
        <a:defRPr kumimoji="0" sz="28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4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0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0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8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6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enterprise.waltoncollege.uark.edu/"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www.facultyresourcecenter.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enterprise.waltoncollege.uark.edu/mec.a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msdn.microsoft.com/en-us/library/ms124659(v=sql.100).aspx" TargetMode="External"/><Relationship Id="rId5" Type="http://schemas.openxmlformats.org/officeDocument/2006/relationships/hyperlink" Target="http://msdn.microsoft.com/en-us/library/aa299742(v=SQL.80).aspx" TargetMode="External"/><Relationship Id="rId4" Type="http://schemas.openxmlformats.org/officeDocument/2006/relationships/hyperlink" Target="http://www.facultyresourcecenter.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mtClean="0"/>
              <a:t>SQL Fundamentals</a:t>
            </a:r>
            <a:endParaRPr lang="en-US"/>
          </a:p>
        </p:txBody>
      </p:sp>
      <p:sp>
        <p:nvSpPr>
          <p:cNvPr id="3" name="Subtitle 2"/>
          <p:cNvSpPr>
            <a:spLocks noGrp="1"/>
          </p:cNvSpPr>
          <p:nvPr>
            <p:ph type="subTitle" idx="1"/>
          </p:nvPr>
        </p:nvSpPr>
        <p:spPr/>
        <p:txBody>
          <a:bodyPr/>
          <a:lstStyle/>
          <a:p>
            <a:r>
              <a:rPr lang="en-US" smtClean="0"/>
              <a:t>Aggregating data</a:t>
            </a:r>
          </a:p>
          <a:p>
            <a:r>
              <a:rPr lang="en-US" smtClean="0"/>
              <a:t>AVG(), SUM(), MIN(), MAX(), COUNT()</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a:t>
            </a:fld>
            <a:endParaRPr kumimoji="0" lang="en-US"/>
          </a:p>
        </p:txBody>
      </p:sp>
      <p:sp>
        <p:nvSpPr>
          <p:cNvPr id="7" name="Footer Placeholder 4"/>
          <p:cNvSpPr txBox="1">
            <a:spLocks/>
          </p:cNvSpPr>
          <p:nvPr/>
        </p:nvSpPr>
        <p:spPr>
          <a:xfrm>
            <a:off x="381000" y="76200"/>
            <a:ext cx="3048000" cy="212725"/>
          </a:xfrm>
          <a:prstGeom prst="rect">
            <a:avLst/>
          </a:prstGeo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smtClean="0">
                <a:ln>
                  <a:noFill/>
                </a:ln>
                <a:solidFill>
                  <a:srgbClr val="C00000"/>
                </a:solidFill>
                <a:effectLst/>
                <a:uLnTx/>
                <a:uFillTx/>
                <a:latin typeface="+mn-lt"/>
                <a:ea typeface="+mn-ea"/>
                <a:cs typeface="+mn-cs"/>
              </a:rPr>
              <a:t>Microsoft Enterprise Consortium</a:t>
            </a:r>
            <a:endParaRPr kumimoji="0" lang="en-US" sz="1200" b="1" i="1" u="none" strike="noStrike" kern="1200" cap="none" spc="0" normalizeH="0" baseline="0" noProof="0" dirty="0">
              <a:ln>
                <a:noFill/>
              </a:ln>
              <a:solidFill>
                <a:srgbClr val="C00000"/>
              </a:solidFill>
              <a:effectLst/>
              <a:uLnTx/>
              <a:uFillTx/>
              <a:latin typeface="+mn-lt"/>
              <a:ea typeface="+mn-ea"/>
              <a:cs typeface="+mn-cs"/>
            </a:endParaRPr>
          </a:p>
        </p:txBody>
      </p:sp>
      <p:sp>
        <p:nvSpPr>
          <p:cNvPr id="8" name="Rectangle 7"/>
          <p:cNvSpPr/>
          <p:nvPr/>
        </p:nvSpPr>
        <p:spPr>
          <a:xfrm>
            <a:off x="381000" y="5715000"/>
            <a:ext cx="8305800" cy="461665"/>
          </a:xfrm>
          <a:prstGeom prst="rect">
            <a:avLst/>
          </a:prstGeom>
        </p:spPr>
        <p:txBody>
          <a:bodyPr wrap="square">
            <a:spAutoFit/>
          </a:bodyPr>
          <a:lstStyle/>
          <a:p>
            <a:r>
              <a:rPr lang="en-US" sz="1200" dirty="0" smtClean="0">
                <a:solidFill>
                  <a:schemeClr val="accent1">
                    <a:lumMod val="75000"/>
                  </a:schemeClr>
                </a:solidFill>
              </a:rPr>
              <a:t>Microsoft Enterprise Consortium: </a:t>
            </a:r>
            <a:r>
              <a:rPr lang="en-US" sz="1200" dirty="0" smtClean="0">
                <a:solidFill>
                  <a:schemeClr val="accent1">
                    <a:lumMod val="75000"/>
                  </a:schemeClr>
                </a:solidFill>
                <a:hlinkClick r:id="rId3"/>
              </a:rPr>
              <a:t>http://enterprise.waltoncollege.uark.edu</a:t>
            </a:r>
            <a:endParaRPr lang="en-US" sz="1200" dirty="0" smtClean="0">
              <a:solidFill>
                <a:schemeClr val="accent1">
                  <a:lumMod val="75000"/>
                </a:schemeClr>
              </a:solidFill>
            </a:endParaRPr>
          </a:p>
          <a:p>
            <a:r>
              <a:rPr lang="en-US" sz="1200" dirty="0" smtClean="0">
                <a:solidFill>
                  <a:schemeClr val="accent1">
                    <a:lumMod val="75000"/>
                  </a:schemeClr>
                </a:solidFill>
              </a:rPr>
              <a:t>Microsoft Faculty Connection/Faculty Resource Center </a:t>
            </a:r>
            <a:r>
              <a:rPr lang="en-US" sz="1200" dirty="0" smtClean="0">
                <a:solidFill>
                  <a:schemeClr val="accent1">
                    <a:lumMod val="75000"/>
                  </a:schemeClr>
                </a:solidFill>
                <a:hlinkClick r:id="rId4"/>
              </a:rPr>
              <a:t>http://www.facultyresourcecenter.com</a:t>
            </a:r>
            <a:endParaRPr lang="en-US" sz="12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Compare detailed data versus aggregate data for a student.</a:t>
            </a:r>
            <a:endParaRPr lang="en-US"/>
          </a:p>
        </p:txBody>
      </p:sp>
      <p:sp>
        <p:nvSpPr>
          <p:cNvPr id="3" name="Content Placeholder 2"/>
          <p:cNvSpPr>
            <a:spLocks noGrp="1"/>
          </p:cNvSpPr>
          <p:nvPr>
            <p:ph idx="1"/>
          </p:nvPr>
        </p:nvSpPr>
        <p:spPr>
          <a:xfrm>
            <a:off x="457200" y="1447800"/>
            <a:ext cx="8077200" cy="4648200"/>
          </a:xfrm>
        </p:spPr>
        <p:txBody>
          <a:bodyPr>
            <a:normAutofit/>
          </a:bodyPr>
          <a:lstStyle/>
          <a:p>
            <a:pPr>
              <a:buNone/>
            </a:pPr>
            <a:endParaRPr lang="en-US" smtClean="0"/>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10</a:t>
            </a:fld>
            <a:endParaRPr kumimoji="0" lang="en-US"/>
          </a:p>
        </p:txBody>
      </p:sp>
      <p:pic>
        <p:nvPicPr>
          <p:cNvPr id="5123" name="Picture 3"/>
          <p:cNvPicPr>
            <a:picLocks noChangeAspect="1" noChangeArrowheads="1"/>
          </p:cNvPicPr>
          <p:nvPr/>
        </p:nvPicPr>
        <p:blipFill>
          <a:blip r:embed="rId3" cstate="print"/>
          <a:srcRect/>
          <a:stretch>
            <a:fillRect/>
          </a:stretch>
        </p:blipFill>
        <p:spPr bwMode="auto">
          <a:xfrm>
            <a:off x="4419600" y="2054943"/>
            <a:ext cx="3657600" cy="2517057"/>
          </a:xfrm>
          <a:prstGeom prst="rect">
            <a:avLst/>
          </a:prstGeom>
          <a:noFill/>
          <a:ln w="9525">
            <a:noFill/>
            <a:miter lim="800000"/>
            <a:headEnd/>
            <a:tailEnd/>
          </a:ln>
        </p:spPr>
      </p:pic>
      <p:pic>
        <p:nvPicPr>
          <p:cNvPr id="5124" name="Picture 4"/>
          <p:cNvPicPr>
            <a:picLocks noChangeAspect="1" noChangeArrowheads="1"/>
          </p:cNvPicPr>
          <p:nvPr/>
        </p:nvPicPr>
        <p:blipFill>
          <a:blip r:embed="rId4" cstate="print"/>
          <a:srcRect/>
          <a:stretch>
            <a:fillRect/>
          </a:stretch>
        </p:blipFill>
        <p:spPr bwMode="auto">
          <a:xfrm>
            <a:off x="457200" y="1523999"/>
            <a:ext cx="3776000" cy="3016000"/>
          </a:xfrm>
          <a:prstGeom prst="rect">
            <a:avLst/>
          </a:prstGeom>
          <a:noFill/>
          <a:ln w="9525">
            <a:noFill/>
            <a:miter lim="800000"/>
            <a:headEnd/>
            <a:tailEnd/>
          </a:ln>
        </p:spPr>
      </p:pic>
      <p:sp>
        <p:nvSpPr>
          <p:cNvPr id="14" name="TextBox 13"/>
          <p:cNvSpPr txBox="1"/>
          <p:nvPr/>
        </p:nvSpPr>
        <p:spPr>
          <a:xfrm>
            <a:off x="533400" y="4736068"/>
            <a:ext cx="1981200" cy="369332"/>
          </a:xfrm>
          <a:prstGeom prst="rect">
            <a:avLst/>
          </a:prstGeom>
          <a:noFill/>
        </p:spPr>
        <p:txBody>
          <a:bodyPr wrap="square" rtlCol="0">
            <a:spAutoFit/>
          </a:bodyPr>
          <a:lstStyle/>
          <a:p>
            <a:r>
              <a:rPr lang="en-US" smtClean="0"/>
              <a:t>Contribution: </a:t>
            </a:r>
            <a:endParaRPr lang="en-US"/>
          </a:p>
        </p:txBody>
      </p:sp>
      <p:cxnSp>
        <p:nvCxnSpPr>
          <p:cNvPr id="16" name="Straight Arrow Connector 15"/>
          <p:cNvCxnSpPr/>
          <p:nvPr/>
        </p:nvCxnSpPr>
        <p:spPr>
          <a:xfrm rot="10800000">
            <a:off x="2514600" y="33512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2514601" y="38084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10800000">
            <a:off x="2514601" y="4265611"/>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38400" y="4724400"/>
            <a:ext cx="2895600" cy="369332"/>
          </a:xfrm>
          <a:prstGeom prst="rect">
            <a:avLst/>
          </a:prstGeom>
          <a:noFill/>
        </p:spPr>
        <p:txBody>
          <a:bodyPr wrap="square" rtlCol="0">
            <a:spAutoFit/>
          </a:bodyPr>
          <a:lstStyle/>
          <a:p>
            <a:r>
              <a:rPr lang="en-US" smtClean="0"/>
              <a:t>80 + 90 + 70 = 240</a:t>
            </a:r>
            <a:endParaRPr lang="en-US"/>
          </a:p>
        </p:txBody>
      </p:sp>
      <p:sp>
        <p:nvSpPr>
          <p:cNvPr id="20" name="TextBox 19"/>
          <p:cNvSpPr txBox="1"/>
          <p:nvPr/>
        </p:nvSpPr>
        <p:spPr>
          <a:xfrm>
            <a:off x="5486400" y="4724400"/>
            <a:ext cx="1981200" cy="369332"/>
          </a:xfrm>
          <a:prstGeom prst="rect">
            <a:avLst/>
          </a:prstGeom>
          <a:noFill/>
        </p:spPr>
        <p:txBody>
          <a:bodyPr wrap="square" rtlCol="0">
            <a:spAutoFit/>
          </a:bodyPr>
          <a:lstStyle/>
          <a:p>
            <a:r>
              <a:rPr lang="en-US" smtClean="0"/>
              <a:t>240/3 </a:t>
            </a:r>
            <a:r>
              <a:rPr lang="en-US" smtClean="0"/>
              <a:t>= 80</a:t>
            </a:r>
            <a:endParaRPr lang="en-US"/>
          </a:p>
        </p:txBody>
      </p:sp>
      <p:cxnSp>
        <p:nvCxnSpPr>
          <p:cNvPr id="21" name="Straight Arrow Connector 20"/>
          <p:cNvCxnSpPr/>
          <p:nvPr/>
        </p:nvCxnSpPr>
        <p:spPr>
          <a:xfrm rot="10800000">
            <a:off x="6477001" y="4113212"/>
            <a:ext cx="685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blinds(horizontal)">
                                      <p:cBhvr>
                                        <p:cTn id="11" dur="500"/>
                                        <p:tgtEl>
                                          <p:spTgt spid="17"/>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linds(horizontal)">
                                      <p:cBhvr>
                                        <p:cTn id="15" dur="500"/>
                                        <p:tgtEl>
                                          <p:spTgt spid="18"/>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animEffect transition="in" filter="blinds(horizontal)">
                                      <p:cBhvr>
                                        <p:cTn id="20" dur="500"/>
                                        <p:tgtEl>
                                          <p:spTgt spid="14"/>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Effect transition="in" filter="blinds(horizontal)">
                                      <p:cBhvr>
                                        <p:cTn id="23" dur="500"/>
                                        <p:tgtEl>
                                          <p:spTgt spid="19"/>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0"/>
                                        </p:tgtEl>
                                        <p:attrNameLst>
                                          <p:attrName>style.visibility</p:attrName>
                                        </p:attrNameLst>
                                      </p:cBhvr>
                                      <p:to>
                                        <p:strVal val="visible"/>
                                      </p:to>
                                    </p:set>
                                    <p:animEffect transition="in" filter="blinds(horizontal)">
                                      <p:cBhvr>
                                        <p:cTn id="28" dur="500"/>
                                        <p:tgtEl>
                                          <p:spTgt spid="20"/>
                                        </p:tgtEl>
                                      </p:cBhvr>
                                    </p:animEffect>
                                  </p:childTnLst>
                                </p:cTn>
                              </p:par>
                            </p:childTnLst>
                          </p:cTn>
                        </p:par>
                        <p:par>
                          <p:cTn id="29" fill="hold">
                            <p:stCondLst>
                              <p:cond delay="500"/>
                            </p:stCondLst>
                            <p:childTnLst>
                              <p:par>
                                <p:cTn id="30" presetID="3" presetClass="entr" presetSubtype="10" fill="hold"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9" grpId="0"/>
      <p:bldP spid="2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p:cNvPicPr>
            <a:picLocks noChangeAspect="1" noChangeArrowheads="1"/>
          </p:cNvPicPr>
          <p:nvPr/>
        </p:nvPicPr>
        <p:blipFill>
          <a:blip r:embed="rId3" cstate="print"/>
          <a:srcRect/>
          <a:stretch>
            <a:fillRect/>
          </a:stretch>
        </p:blipFill>
        <p:spPr bwMode="auto">
          <a:xfrm>
            <a:off x="533400" y="1847850"/>
            <a:ext cx="4731204" cy="3486150"/>
          </a:xfrm>
          <a:prstGeom prst="rect">
            <a:avLst/>
          </a:prstGeom>
          <a:noFill/>
          <a:ln w="9525">
            <a:noFill/>
            <a:miter lim="800000"/>
            <a:headEnd/>
            <a:tailEnd/>
          </a:ln>
        </p:spPr>
      </p:pic>
      <p:sp>
        <p:nvSpPr>
          <p:cNvPr id="2" name="Title 1"/>
          <p:cNvSpPr>
            <a:spLocks noGrp="1"/>
          </p:cNvSpPr>
          <p:nvPr>
            <p:ph type="title"/>
          </p:nvPr>
        </p:nvSpPr>
        <p:spPr/>
        <p:txBody>
          <a:bodyPr/>
          <a:lstStyle/>
          <a:p>
            <a:r>
              <a:rPr lang="en-US" smtClean="0"/>
              <a:t>A few more aggregate functions.</a:t>
            </a:r>
            <a:endParaRPr lang="en-US"/>
          </a:p>
        </p:txBody>
      </p:sp>
      <p:sp>
        <p:nvSpPr>
          <p:cNvPr id="3" name="Content Placeholder 2"/>
          <p:cNvSpPr>
            <a:spLocks noGrp="1"/>
          </p:cNvSpPr>
          <p:nvPr>
            <p:ph idx="1"/>
          </p:nvPr>
        </p:nvSpPr>
        <p:spPr>
          <a:xfrm>
            <a:off x="457200" y="1447800"/>
            <a:ext cx="8077200" cy="4648200"/>
          </a:xfrm>
        </p:spPr>
        <p:txBody>
          <a:bodyPr>
            <a:normAutofit/>
          </a:bodyPr>
          <a:lstStyle/>
          <a:p>
            <a:pPr>
              <a:buNone/>
            </a:pPr>
            <a:endParaRPr lang="en-US" smtClean="0"/>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11</a:t>
            </a:fld>
            <a:endParaRPr kumimoji="0" lang="en-US"/>
          </a:p>
        </p:txBody>
      </p:sp>
      <p:sp>
        <p:nvSpPr>
          <p:cNvPr id="22" name="TextBox 21"/>
          <p:cNvSpPr txBox="1"/>
          <p:nvPr/>
        </p:nvSpPr>
        <p:spPr>
          <a:xfrm>
            <a:off x="5638800" y="1752600"/>
            <a:ext cx="3048000" cy="369332"/>
          </a:xfrm>
          <a:prstGeom prst="rect">
            <a:avLst/>
          </a:prstGeom>
          <a:noFill/>
        </p:spPr>
        <p:txBody>
          <a:bodyPr wrap="square" rtlCol="0">
            <a:spAutoFit/>
          </a:bodyPr>
          <a:lstStyle/>
          <a:p>
            <a:r>
              <a:rPr lang="en-US" smtClean="0"/>
              <a:t>sum(&lt;field&gt;)</a:t>
            </a:r>
            <a:endParaRPr lang="en-US"/>
          </a:p>
        </p:txBody>
      </p:sp>
      <p:sp>
        <p:nvSpPr>
          <p:cNvPr id="24" name="TextBox 23"/>
          <p:cNvSpPr txBox="1"/>
          <p:nvPr/>
        </p:nvSpPr>
        <p:spPr>
          <a:xfrm>
            <a:off x="5638800" y="2057400"/>
            <a:ext cx="3048000" cy="369332"/>
          </a:xfrm>
          <a:prstGeom prst="rect">
            <a:avLst/>
          </a:prstGeom>
          <a:noFill/>
        </p:spPr>
        <p:txBody>
          <a:bodyPr wrap="square" rtlCol="0">
            <a:spAutoFit/>
          </a:bodyPr>
          <a:lstStyle/>
          <a:p>
            <a:r>
              <a:rPr lang="en-US" smtClean="0"/>
              <a:t>count(distinct &lt;field&gt;)</a:t>
            </a:r>
            <a:endParaRPr lang="en-US"/>
          </a:p>
        </p:txBody>
      </p:sp>
      <p:cxnSp>
        <p:nvCxnSpPr>
          <p:cNvPr id="26" name="Straight Arrow Connector 25"/>
          <p:cNvCxnSpPr>
            <a:stCxn id="22" idx="1"/>
          </p:cNvCxnSpPr>
          <p:nvPr/>
        </p:nvCxnSpPr>
        <p:spPr>
          <a:xfrm rot="10800000" flipV="1">
            <a:off x="3505200" y="1937266"/>
            <a:ext cx="2133600" cy="1963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4" idx="1"/>
          </p:cNvCxnSpPr>
          <p:nvPr/>
        </p:nvCxnSpPr>
        <p:spPr>
          <a:xfrm rot="10800000" flipV="1">
            <a:off x="5257800" y="2242066"/>
            <a:ext cx="381000" cy="439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22" idx="1"/>
          </p:cNvCxnSpPr>
          <p:nvPr/>
        </p:nvCxnSpPr>
        <p:spPr>
          <a:xfrm rot="10800000" flipV="1">
            <a:off x="2514600" y="1937266"/>
            <a:ext cx="3124200" cy="25585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24" idx="1"/>
          </p:cNvCxnSpPr>
          <p:nvPr/>
        </p:nvCxnSpPr>
        <p:spPr>
          <a:xfrm rot="10800000" flipV="1">
            <a:off x="3124200" y="2242066"/>
            <a:ext cx="2514600" cy="225373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linds(horizontal)">
                                      <p:cBhvr>
                                        <p:cTn id="7" dur="500"/>
                                        <p:tgtEl>
                                          <p:spTgt spid="22"/>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blinds(horizontal)">
                                      <p:cBhvr>
                                        <p:cTn id="11" dur="500"/>
                                        <p:tgtEl>
                                          <p:spTgt spid="26"/>
                                        </p:tgtEl>
                                      </p:cBhvr>
                                    </p:animEffect>
                                  </p:childTnLst>
                                </p:cTn>
                              </p:par>
                            </p:childTnLst>
                          </p:cTn>
                        </p:par>
                        <p:par>
                          <p:cTn id="12" fill="hold">
                            <p:stCondLst>
                              <p:cond delay="1000"/>
                            </p:stCondLst>
                            <p:childTnLst>
                              <p:par>
                                <p:cTn id="13" presetID="3" presetClass="entr" presetSubtype="10" fill="hold"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blinds(horizontal)">
                                      <p:cBhvr>
                                        <p:cTn id="15" dur="500"/>
                                        <p:tgtEl>
                                          <p:spTgt spid="3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Effect transition="in" filter="blinds(horizontal)">
                                      <p:cBhvr>
                                        <p:cTn id="20" dur="500"/>
                                        <p:tgtEl>
                                          <p:spTgt spid="24"/>
                                        </p:tgtEl>
                                      </p:cBhvr>
                                    </p:animEffect>
                                  </p:childTnLst>
                                </p:cTn>
                              </p:par>
                            </p:childTnLst>
                          </p:cTn>
                        </p:par>
                        <p:par>
                          <p:cTn id="21" fill="hold">
                            <p:stCondLst>
                              <p:cond delay="500"/>
                            </p:stCondLst>
                            <p:childTnLst>
                              <p:par>
                                <p:cTn id="22" presetID="3" presetClass="entr" presetSubtype="10" fill="hold" nodeType="after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blinds(horizontal)">
                                      <p:cBhvr>
                                        <p:cTn id="24" dur="500"/>
                                        <p:tgtEl>
                                          <p:spTgt spid="30"/>
                                        </p:tgtEl>
                                      </p:cBhvr>
                                    </p:animEffect>
                                  </p:childTnLst>
                                </p:cTn>
                              </p:par>
                            </p:childTnLst>
                          </p:cTn>
                        </p:par>
                        <p:par>
                          <p:cTn id="25" fill="hold">
                            <p:stCondLst>
                              <p:cond delay="1000"/>
                            </p:stCondLst>
                            <p:childTnLst>
                              <p:par>
                                <p:cTn id="26" presetID="3" presetClass="entr" presetSubtype="10" fill="hold" nodeType="afterEffect">
                                  <p:stCondLst>
                                    <p:cond delay="0"/>
                                  </p:stCondLst>
                                  <p:childTnLst>
                                    <p:set>
                                      <p:cBhvr>
                                        <p:cTn id="27" dur="1" fill="hold">
                                          <p:stCondLst>
                                            <p:cond delay="0"/>
                                          </p:stCondLst>
                                        </p:cTn>
                                        <p:tgtEl>
                                          <p:spTgt spid="37"/>
                                        </p:tgtEl>
                                        <p:attrNameLst>
                                          <p:attrName>style.visibility</p:attrName>
                                        </p:attrNameLst>
                                      </p:cBhvr>
                                      <p:to>
                                        <p:strVal val="visible"/>
                                      </p:to>
                                    </p:set>
                                    <p:animEffect transition="in" filter="blinds(horizontal)">
                                      <p:cBhvr>
                                        <p:cTn id="28"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was covered …</a:t>
            </a:r>
            <a:endParaRPr lang="en-US"/>
          </a:p>
        </p:txBody>
      </p:sp>
      <p:sp>
        <p:nvSpPr>
          <p:cNvPr id="3" name="Content Placeholder 2"/>
          <p:cNvSpPr>
            <a:spLocks noGrp="1"/>
          </p:cNvSpPr>
          <p:nvPr>
            <p:ph idx="1"/>
          </p:nvPr>
        </p:nvSpPr>
        <p:spPr/>
        <p:txBody>
          <a:bodyPr>
            <a:normAutofit/>
          </a:bodyPr>
          <a:lstStyle/>
          <a:p>
            <a:r>
              <a:rPr lang="en-US" smtClean="0"/>
              <a:t>How to group data using the GROUP BY clause.</a:t>
            </a:r>
          </a:p>
          <a:p>
            <a:r>
              <a:rPr lang="en-US" smtClean="0"/>
              <a:t>Some aggregates functions</a:t>
            </a:r>
          </a:p>
          <a:p>
            <a:pPr lvl="1"/>
            <a:r>
              <a:rPr lang="en-US" smtClean="0"/>
              <a:t>COUNT() and COUNT(distinct)</a:t>
            </a:r>
          </a:p>
          <a:p>
            <a:pPr lvl="1"/>
            <a:r>
              <a:rPr lang="en-US" smtClean="0"/>
              <a:t>SUM()</a:t>
            </a:r>
          </a:p>
          <a:p>
            <a:pPr lvl="1"/>
            <a:r>
              <a:rPr lang="en-US" smtClean="0"/>
              <a:t>AVG()</a:t>
            </a:r>
          </a:p>
          <a:p>
            <a:pPr lvl="1"/>
            <a:r>
              <a:rPr lang="en-US" smtClean="0"/>
              <a:t>MIN()</a:t>
            </a:r>
          </a:p>
          <a:p>
            <a:pPr lvl="1"/>
            <a:r>
              <a:rPr lang="en-US" smtClean="0"/>
              <a:t>MAX()</a:t>
            </a:r>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12</a:t>
            </a:fld>
            <a:endParaRPr kumimoji="0"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Resources</a:t>
            </a:r>
            <a:endParaRPr lang="en-US"/>
          </a:p>
        </p:txBody>
      </p:sp>
      <p:sp>
        <p:nvSpPr>
          <p:cNvPr id="3" name="Content Placeholder 2"/>
          <p:cNvSpPr>
            <a:spLocks noGrp="1"/>
          </p:cNvSpPr>
          <p:nvPr>
            <p:ph idx="1"/>
          </p:nvPr>
        </p:nvSpPr>
        <p:spPr/>
        <p:txBody>
          <a:bodyPr>
            <a:normAutofit/>
          </a:bodyPr>
          <a:lstStyle/>
          <a:p>
            <a:r>
              <a:rPr lang="en-US" sz="1600" smtClean="0">
                <a:hlinkClick r:id="rId3"/>
              </a:rPr>
              <a:t>http://enterprise.waltoncollege.uark.edu/mec.asp</a:t>
            </a:r>
            <a:endParaRPr lang="en-US" sz="1600" smtClean="0"/>
          </a:p>
          <a:p>
            <a:r>
              <a:rPr lang="en-US" sz="1600" smtClean="0"/>
              <a:t>Microsoft Faculty Connection—Faculty Resource Center </a:t>
            </a:r>
            <a:r>
              <a:rPr lang="en-US" sz="1600" smtClean="0">
                <a:hlinkClick r:id="rId4"/>
              </a:rPr>
              <a:t>http://www.facultyresourcecenter.com/</a:t>
            </a:r>
            <a:endParaRPr lang="en-US" sz="1600" smtClean="0"/>
          </a:p>
          <a:p>
            <a:r>
              <a:rPr lang="en-US" sz="1600" smtClean="0"/>
              <a:t>Microsoft Transact-SQL Reference</a:t>
            </a:r>
          </a:p>
          <a:p>
            <a:r>
              <a:rPr lang="en-US" sz="1600" u="sng" smtClean="0">
                <a:hlinkClick r:id="rId5"/>
              </a:rPr>
              <a:t>http://msdn.microsoft.com/en-us/library/aa299742(v=SQL.80).aspx</a:t>
            </a:r>
            <a:endParaRPr lang="en-US" sz="1600" u="sng" smtClean="0"/>
          </a:p>
          <a:p>
            <a:r>
              <a:rPr lang="en-US" sz="1600" b="1" smtClean="0"/>
              <a:t>AdventureWorks Sample Database</a:t>
            </a:r>
          </a:p>
          <a:p>
            <a:r>
              <a:rPr lang="en-US" sz="1400" smtClean="0">
                <a:hlinkClick r:id="rId6"/>
              </a:rPr>
              <a:t>http://msdn.microsoft.com/en-us/library/ms124659%28v=sql.100%29.aspx</a:t>
            </a:r>
            <a:endParaRPr lang="en-US" sz="1400" smtClean="0"/>
          </a:p>
          <a:p>
            <a:endParaRPr lang="en-US" sz="1600" smtClean="0"/>
          </a:p>
          <a:p>
            <a:endParaRPr lang="en-US" sz="1600" smtClean="0"/>
          </a:p>
          <a:p>
            <a:endParaRPr lang="en-US" sz="1600" smtClean="0"/>
          </a:p>
          <a:p>
            <a:endParaRPr lang="en-US" sz="160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13</a:t>
            </a:fld>
            <a:endParaRPr kumimoji="0"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What you’ll need …</a:t>
            </a:r>
            <a:endParaRPr lang="en-US"/>
          </a:p>
        </p:txBody>
      </p:sp>
      <p:sp>
        <p:nvSpPr>
          <p:cNvPr id="3" name="Content Placeholder 2"/>
          <p:cNvSpPr>
            <a:spLocks noGrp="1"/>
          </p:cNvSpPr>
          <p:nvPr>
            <p:ph idx="1"/>
          </p:nvPr>
        </p:nvSpPr>
        <p:spPr>
          <a:xfrm>
            <a:off x="457200" y="1447800"/>
            <a:ext cx="8077200" cy="4568952"/>
          </a:xfrm>
        </p:spPr>
        <p:txBody>
          <a:bodyPr>
            <a:normAutofit fontScale="92500"/>
          </a:bodyPr>
          <a:lstStyle/>
          <a:p>
            <a:r>
              <a:rPr lang="en-US" smtClean="0"/>
              <a:t>Log in to MEC for this lesson and into MSSMS (Microsoft SQL Server Management Studio).</a:t>
            </a:r>
          </a:p>
          <a:p>
            <a:pPr lvl="1"/>
            <a:r>
              <a:rPr lang="en-US" smtClean="0"/>
              <a:t>Be sure to select your account ID under Database in the Object Explorer pane, similar to the example shown here.</a:t>
            </a:r>
          </a:p>
          <a:p>
            <a:pPr lvl="1"/>
            <a:endParaRPr lang="en-US" smtClean="0"/>
          </a:p>
          <a:p>
            <a:pPr lvl="1"/>
            <a:endParaRPr lang="en-US" smtClean="0"/>
          </a:p>
          <a:p>
            <a:pPr lvl="1"/>
            <a:endParaRPr lang="en-US" smtClean="0"/>
          </a:p>
          <a:p>
            <a:endParaRPr lang="en-US" smtClean="0"/>
          </a:p>
          <a:p>
            <a:endParaRPr lang="en-US" smtClean="0"/>
          </a:p>
          <a:p>
            <a:r>
              <a:rPr lang="en-US" smtClean="0"/>
              <a:t>If there is something besides the topics for this lesson that you’re not familiar with in this presentation, please review earlier lessons in this SQL Fundamental series.</a:t>
            </a:r>
          </a:p>
          <a:p>
            <a:pPr>
              <a:buNone/>
            </a:pPr>
            <a:endParaRPr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2</a:t>
            </a:fld>
            <a:endParaRPr kumimoji="0" lang="en-US"/>
          </a:p>
        </p:txBody>
      </p:sp>
      <p:pic>
        <p:nvPicPr>
          <p:cNvPr id="5" name="Picture 4" descr="MSSMS_DB_User_ID.jpg"/>
          <p:cNvPicPr>
            <a:picLocks noChangeAspect="1"/>
          </p:cNvPicPr>
          <p:nvPr/>
        </p:nvPicPr>
        <p:blipFill>
          <a:blip r:embed="rId3" cstate="print"/>
          <a:stretch>
            <a:fillRect/>
          </a:stretch>
        </p:blipFill>
        <p:spPr>
          <a:xfrm>
            <a:off x="2209800" y="2971800"/>
            <a:ext cx="1116013" cy="144780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Aggregates</a:t>
            </a:r>
            <a:endParaRPr lang="en-US"/>
          </a:p>
        </p:txBody>
      </p:sp>
      <p:sp>
        <p:nvSpPr>
          <p:cNvPr id="3" name="Content Placeholder 2"/>
          <p:cNvSpPr>
            <a:spLocks noGrp="1"/>
          </p:cNvSpPr>
          <p:nvPr>
            <p:ph idx="1"/>
          </p:nvPr>
        </p:nvSpPr>
        <p:spPr/>
        <p:txBody>
          <a:bodyPr>
            <a:normAutofit/>
          </a:bodyPr>
          <a:lstStyle/>
          <a:p>
            <a:r>
              <a:rPr lang="en-US" smtClean="0"/>
              <a:t>We often want to group data, also known as aggregating data.</a:t>
            </a:r>
          </a:p>
          <a:p>
            <a:r>
              <a:rPr lang="en-US" smtClean="0"/>
              <a:t>For example, a school might want a list of how many students are in each course in the fall and spring semesters.  The grouping would be based on the current year, then by semester, then by course. </a:t>
            </a:r>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3</a:t>
            </a:fld>
            <a:endParaRPr kumimoji="0" lang="en-US"/>
          </a:p>
        </p:txBody>
      </p:sp>
      <p:graphicFrame>
        <p:nvGraphicFramePr>
          <p:cNvPr id="5" name="Table 4"/>
          <p:cNvGraphicFramePr>
            <a:graphicFrameLocks noGrp="1"/>
          </p:cNvGraphicFramePr>
          <p:nvPr/>
        </p:nvGraphicFramePr>
        <p:xfrm>
          <a:off x="1219200" y="4343400"/>
          <a:ext cx="6248400" cy="1711960"/>
        </p:xfrm>
        <a:graphic>
          <a:graphicData uri="http://schemas.openxmlformats.org/drawingml/2006/table">
            <a:tbl>
              <a:tblPr firstRow="1" bandRow="1">
                <a:tableStyleId>{5C22544A-7EE6-4342-B048-85BDC9FD1C3A}</a:tableStyleId>
              </a:tblPr>
              <a:tblGrid>
                <a:gridCol w="971973"/>
                <a:gridCol w="1457960"/>
                <a:gridCol w="1457960"/>
                <a:gridCol w="2360507"/>
              </a:tblGrid>
              <a:tr h="427990">
                <a:tc>
                  <a:txBody>
                    <a:bodyPr/>
                    <a:lstStyle/>
                    <a:p>
                      <a:r>
                        <a:rPr lang="en-US" sz="1600" smtClean="0"/>
                        <a:t>Year</a:t>
                      </a:r>
                      <a:endParaRPr lang="en-US" sz="1600"/>
                    </a:p>
                  </a:txBody>
                  <a:tcPr/>
                </a:tc>
                <a:tc>
                  <a:txBody>
                    <a:bodyPr/>
                    <a:lstStyle/>
                    <a:p>
                      <a:r>
                        <a:rPr lang="en-US" sz="1600" smtClean="0"/>
                        <a:t>Semester</a:t>
                      </a:r>
                      <a:endParaRPr lang="en-US" sz="1600"/>
                    </a:p>
                  </a:txBody>
                  <a:tcPr/>
                </a:tc>
                <a:tc>
                  <a:txBody>
                    <a:bodyPr/>
                    <a:lstStyle/>
                    <a:p>
                      <a:r>
                        <a:rPr lang="en-US" sz="1600" smtClean="0"/>
                        <a:t>Course</a:t>
                      </a:r>
                      <a:endParaRPr lang="en-US" sz="1600"/>
                    </a:p>
                  </a:txBody>
                  <a:tcPr/>
                </a:tc>
                <a:tc>
                  <a:txBody>
                    <a:bodyPr/>
                    <a:lstStyle/>
                    <a:p>
                      <a:r>
                        <a:rPr lang="en-US" sz="1600" smtClean="0"/>
                        <a:t>Student Count</a:t>
                      </a:r>
                      <a:endParaRPr lang="en-US" sz="1600"/>
                    </a:p>
                  </a:txBody>
                  <a:tcPr/>
                </a:tc>
              </a:tr>
              <a:tr h="427990">
                <a:tc>
                  <a:txBody>
                    <a:bodyPr/>
                    <a:lstStyle/>
                    <a:p>
                      <a:r>
                        <a:rPr lang="en-US" sz="1600" smtClean="0"/>
                        <a:t>2010</a:t>
                      </a:r>
                      <a:endParaRPr lang="en-US" sz="1600"/>
                    </a:p>
                  </a:txBody>
                  <a:tcPr/>
                </a:tc>
                <a:tc>
                  <a:txBody>
                    <a:bodyPr/>
                    <a:lstStyle/>
                    <a:p>
                      <a:r>
                        <a:rPr lang="en-US" sz="1600" smtClean="0"/>
                        <a:t>Fall</a:t>
                      </a:r>
                      <a:endParaRPr lang="en-US" sz="1600"/>
                    </a:p>
                  </a:txBody>
                  <a:tcPr/>
                </a:tc>
                <a:tc>
                  <a:txBody>
                    <a:bodyPr/>
                    <a:lstStyle/>
                    <a:p>
                      <a:r>
                        <a:rPr lang="en-US" sz="1600" smtClean="0"/>
                        <a:t>ENG301</a:t>
                      </a:r>
                      <a:endParaRPr lang="en-US" sz="1600"/>
                    </a:p>
                  </a:txBody>
                  <a:tcPr/>
                </a:tc>
                <a:tc>
                  <a:txBody>
                    <a:bodyPr/>
                    <a:lstStyle/>
                    <a:p>
                      <a:r>
                        <a:rPr lang="en-US" sz="1600" smtClean="0"/>
                        <a:t>46</a:t>
                      </a:r>
                      <a:endParaRPr lang="en-US" sz="1600"/>
                    </a:p>
                  </a:txBody>
                  <a:tcPr/>
                </a:tc>
              </a:tr>
              <a:tr h="427990">
                <a:tc>
                  <a:txBody>
                    <a:bodyPr/>
                    <a:lstStyle/>
                    <a:p>
                      <a:endParaRPr lang="en-US" sz="1600"/>
                    </a:p>
                  </a:txBody>
                  <a:tcPr/>
                </a:tc>
                <a:tc>
                  <a:txBody>
                    <a:bodyPr/>
                    <a:lstStyle/>
                    <a:p>
                      <a:r>
                        <a:rPr lang="en-US" sz="1600" smtClean="0"/>
                        <a:t>Fall</a:t>
                      </a:r>
                      <a:endParaRPr lang="en-US" sz="1600"/>
                    </a:p>
                  </a:txBody>
                  <a:tcPr/>
                </a:tc>
                <a:tc>
                  <a:txBody>
                    <a:bodyPr/>
                    <a:lstStyle/>
                    <a:p>
                      <a:r>
                        <a:rPr lang="en-US" sz="1600" smtClean="0"/>
                        <a:t>MAT301</a:t>
                      </a:r>
                      <a:endParaRPr lang="en-US" sz="1600"/>
                    </a:p>
                  </a:txBody>
                  <a:tcPr/>
                </a:tc>
                <a:tc>
                  <a:txBody>
                    <a:bodyPr/>
                    <a:lstStyle/>
                    <a:p>
                      <a:r>
                        <a:rPr lang="en-US" sz="1600" smtClean="0"/>
                        <a:t>35</a:t>
                      </a:r>
                      <a:endParaRPr lang="en-US" sz="1600"/>
                    </a:p>
                  </a:txBody>
                  <a:tcPr/>
                </a:tc>
              </a:tr>
              <a:tr h="427990">
                <a:tc>
                  <a:txBody>
                    <a:bodyPr/>
                    <a:lstStyle/>
                    <a:p>
                      <a:endParaRPr lang="en-US" sz="1600"/>
                    </a:p>
                  </a:txBody>
                  <a:tcPr/>
                </a:tc>
                <a:tc>
                  <a:txBody>
                    <a:bodyPr/>
                    <a:lstStyle/>
                    <a:p>
                      <a:r>
                        <a:rPr lang="en-US" sz="1600" smtClean="0"/>
                        <a:t>Spring</a:t>
                      </a:r>
                      <a:endParaRPr lang="en-US" sz="1600"/>
                    </a:p>
                  </a:txBody>
                  <a:tcPr/>
                </a:tc>
                <a:tc>
                  <a:txBody>
                    <a:bodyPr/>
                    <a:lstStyle/>
                    <a:p>
                      <a:r>
                        <a:rPr lang="en-US" sz="1600" smtClean="0"/>
                        <a:t>ENG301</a:t>
                      </a:r>
                      <a:endParaRPr lang="en-US" sz="1600"/>
                    </a:p>
                  </a:txBody>
                  <a:tcPr/>
                </a:tc>
                <a:tc>
                  <a:txBody>
                    <a:bodyPr/>
                    <a:lstStyle/>
                    <a:p>
                      <a:r>
                        <a:rPr lang="en-US" sz="1600" smtClean="0"/>
                        <a:t>51</a:t>
                      </a:r>
                      <a:endParaRPr lang="en-US" sz="160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Aggregates</a:t>
            </a:r>
            <a:endParaRPr lang="en-US"/>
          </a:p>
        </p:txBody>
      </p:sp>
      <p:sp>
        <p:nvSpPr>
          <p:cNvPr id="3" name="Content Placeholder 2"/>
          <p:cNvSpPr>
            <a:spLocks noGrp="1"/>
          </p:cNvSpPr>
          <p:nvPr>
            <p:ph idx="1"/>
          </p:nvPr>
        </p:nvSpPr>
        <p:spPr/>
        <p:txBody>
          <a:bodyPr>
            <a:normAutofit/>
          </a:bodyPr>
          <a:lstStyle/>
          <a:p>
            <a:r>
              <a:rPr lang="en-US" smtClean="0"/>
              <a:t>Another example of aggregating data would be to list the current semester’s courses, the majors, and the number of students in each major.  (You would filter the data for the current year and semester in the WHERE clause.)</a:t>
            </a:r>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4</a:t>
            </a:fld>
            <a:endParaRPr kumimoji="0" lang="en-US"/>
          </a:p>
        </p:txBody>
      </p:sp>
      <p:graphicFrame>
        <p:nvGraphicFramePr>
          <p:cNvPr id="5" name="Table 4"/>
          <p:cNvGraphicFramePr>
            <a:graphicFrameLocks noGrp="1"/>
          </p:cNvGraphicFramePr>
          <p:nvPr/>
        </p:nvGraphicFramePr>
        <p:xfrm>
          <a:off x="1219201" y="3581400"/>
          <a:ext cx="4191000" cy="2667000"/>
        </p:xfrm>
        <a:graphic>
          <a:graphicData uri="http://schemas.openxmlformats.org/drawingml/2006/table">
            <a:tbl>
              <a:tblPr firstRow="1" bandRow="1">
                <a:tableStyleId>{5C22544A-7EE6-4342-B048-85BDC9FD1C3A}</a:tableStyleId>
              </a:tblPr>
              <a:tblGrid>
                <a:gridCol w="1133303"/>
                <a:gridCol w="992566"/>
                <a:gridCol w="2065131"/>
              </a:tblGrid>
              <a:tr h="381000">
                <a:tc>
                  <a:txBody>
                    <a:bodyPr/>
                    <a:lstStyle/>
                    <a:p>
                      <a:r>
                        <a:rPr lang="en-US" sz="1400" smtClean="0"/>
                        <a:t>Course</a:t>
                      </a:r>
                      <a:endParaRPr lang="en-US" sz="1400"/>
                    </a:p>
                  </a:txBody>
                  <a:tcPr/>
                </a:tc>
                <a:tc>
                  <a:txBody>
                    <a:bodyPr/>
                    <a:lstStyle/>
                    <a:p>
                      <a:r>
                        <a:rPr lang="en-US" sz="1400" smtClean="0"/>
                        <a:t>Major</a:t>
                      </a:r>
                      <a:endParaRPr lang="en-US" sz="1400"/>
                    </a:p>
                  </a:txBody>
                  <a:tcPr/>
                </a:tc>
                <a:tc>
                  <a:txBody>
                    <a:bodyPr/>
                    <a:lstStyle/>
                    <a:p>
                      <a:r>
                        <a:rPr lang="en-US" sz="1400" smtClean="0"/>
                        <a:t>Student Count</a:t>
                      </a:r>
                      <a:endParaRPr lang="en-US" sz="1400"/>
                    </a:p>
                  </a:txBody>
                  <a:tcPr/>
                </a:tc>
              </a:tr>
              <a:tr h="381000">
                <a:tc>
                  <a:txBody>
                    <a:bodyPr/>
                    <a:lstStyle/>
                    <a:p>
                      <a:r>
                        <a:rPr lang="en-US" sz="1400" smtClean="0"/>
                        <a:t>ENG301</a:t>
                      </a:r>
                      <a:endParaRPr lang="en-US" sz="1400"/>
                    </a:p>
                  </a:txBody>
                  <a:tcPr/>
                </a:tc>
                <a:tc>
                  <a:txBody>
                    <a:bodyPr/>
                    <a:lstStyle/>
                    <a:p>
                      <a:r>
                        <a:rPr lang="en-US" sz="1400" smtClean="0"/>
                        <a:t>HIST</a:t>
                      </a:r>
                      <a:endParaRPr lang="en-US" sz="1400"/>
                    </a:p>
                  </a:txBody>
                  <a:tcPr/>
                </a:tc>
                <a:tc>
                  <a:txBody>
                    <a:bodyPr/>
                    <a:lstStyle/>
                    <a:p>
                      <a:r>
                        <a:rPr lang="en-US" sz="1400" smtClean="0"/>
                        <a:t>17</a:t>
                      </a:r>
                      <a:endParaRPr lang="en-US" sz="1400"/>
                    </a:p>
                  </a:txBody>
                  <a:tcPr/>
                </a:tc>
              </a:tr>
              <a:tr h="381000">
                <a:tc>
                  <a:txBody>
                    <a:bodyPr/>
                    <a:lstStyle/>
                    <a:p>
                      <a:endParaRPr lang="en-US" sz="1400"/>
                    </a:p>
                  </a:txBody>
                  <a:tcPr/>
                </a:tc>
                <a:tc>
                  <a:txBody>
                    <a:bodyPr/>
                    <a:lstStyle/>
                    <a:p>
                      <a:r>
                        <a:rPr lang="en-US" sz="1400" smtClean="0"/>
                        <a:t>EDUC</a:t>
                      </a:r>
                      <a:endParaRPr lang="en-US" sz="1400"/>
                    </a:p>
                  </a:txBody>
                  <a:tcPr/>
                </a:tc>
                <a:tc>
                  <a:txBody>
                    <a:bodyPr/>
                    <a:lstStyle/>
                    <a:p>
                      <a:r>
                        <a:rPr lang="en-US" sz="1400" smtClean="0"/>
                        <a:t>19</a:t>
                      </a:r>
                      <a:endParaRPr lang="en-US" sz="1400"/>
                    </a:p>
                  </a:txBody>
                  <a:tcPr/>
                </a:tc>
              </a:tr>
              <a:tr h="381000">
                <a:tc>
                  <a:txBody>
                    <a:bodyPr/>
                    <a:lstStyle/>
                    <a:p>
                      <a:endParaRPr lang="en-US" sz="1400"/>
                    </a:p>
                  </a:txBody>
                  <a:tcPr/>
                </a:tc>
                <a:tc>
                  <a:txBody>
                    <a:bodyPr/>
                    <a:lstStyle/>
                    <a:p>
                      <a:r>
                        <a:rPr lang="en-US" sz="1400" smtClean="0"/>
                        <a:t>BUS</a:t>
                      </a:r>
                      <a:endParaRPr lang="en-US" sz="1400"/>
                    </a:p>
                  </a:txBody>
                  <a:tcPr/>
                </a:tc>
                <a:tc>
                  <a:txBody>
                    <a:bodyPr/>
                    <a:lstStyle/>
                    <a:p>
                      <a:r>
                        <a:rPr lang="en-US" sz="1400" smtClean="0"/>
                        <a:t>10</a:t>
                      </a:r>
                      <a:endParaRPr lang="en-US" sz="1400"/>
                    </a:p>
                  </a:txBody>
                  <a:tcPr/>
                </a:tc>
              </a:tr>
              <a:tr h="381000">
                <a:tc>
                  <a:txBody>
                    <a:bodyPr/>
                    <a:lstStyle/>
                    <a:p>
                      <a:r>
                        <a:rPr lang="en-US" sz="1400" smtClean="0"/>
                        <a:t>MAT301</a:t>
                      </a:r>
                      <a:endParaRPr lang="en-US" sz="1400"/>
                    </a:p>
                  </a:txBody>
                  <a:tcPr/>
                </a:tc>
                <a:tc>
                  <a:txBody>
                    <a:bodyPr/>
                    <a:lstStyle/>
                    <a:p>
                      <a:r>
                        <a:rPr lang="en-US" sz="1400" smtClean="0"/>
                        <a:t>MATH</a:t>
                      </a:r>
                      <a:endParaRPr lang="en-US" sz="1400"/>
                    </a:p>
                  </a:txBody>
                  <a:tcPr/>
                </a:tc>
                <a:tc>
                  <a:txBody>
                    <a:bodyPr/>
                    <a:lstStyle/>
                    <a:p>
                      <a:r>
                        <a:rPr lang="en-US" sz="1400" smtClean="0"/>
                        <a:t>15</a:t>
                      </a:r>
                      <a:endParaRPr lang="en-US" sz="1400"/>
                    </a:p>
                  </a:txBody>
                  <a:tcPr/>
                </a:tc>
              </a:tr>
              <a:tr h="381000">
                <a:tc>
                  <a:txBody>
                    <a:bodyPr/>
                    <a:lstStyle/>
                    <a:p>
                      <a:endParaRPr lang="en-US" sz="1400"/>
                    </a:p>
                  </a:txBody>
                  <a:tcPr/>
                </a:tc>
                <a:tc>
                  <a:txBody>
                    <a:bodyPr/>
                    <a:lstStyle/>
                    <a:p>
                      <a:r>
                        <a:rPr lang="en-US" sz="1400" smtClean="0"/>
                        <a:t>BUS</a:t>
                      </a:r>
                      <a:endParaRPr lang="en-US" sz="1400"/>
                    </a:p>
                  </a:txBody>
                  <a:tcPr/>
                </a:tc>
                <a:tc>
                  <a:txBody>
                    <a:bodyPr/>
                    <a:lstStyle/>
                    <a:p>
                      <a:r>
                        <a:rPr lang="en-US" sz="1400" smtClean="0"/>
                        <a:t>8</a:t>
                      </a:r>
                      <a:endParaRPr lang="en-US" sz="1400"/>
                    </a:p>
                  </a:txBody>
                  <a:tcPr/>
                </a:tc>
              </a:tr>
              <a:tr h="381000">
                <a:tc>
                  <a:txBody>
                    <a:bodyPr/>
                    <a:lstStyle/>
                    <a:p>
                      <a:endParaRPr lang="en-US" sz="1400"/>
                    </a:p>
                  </a:txBody>
                  <a:tcPr/>
                </a:tc>
                <a:tc>
                  <a:txBody>
                    <a:bodyPr/>
                    <a:lstStyle/>
                    <a:p>
                      <a:r>
                        <a:rPr lang="en-US" sz="1400" smtClean="0"/>
                        <a:t>EEG</a:t>
                      </a:r>
                      <a:endParaRPr lang="en-US" sz="1400"/>
                    </a:p>
                  </a:txBody>
                  <a:tcPr/>
                </a:tc>
                <a:tc>
                  <a:txBody>
                    <a:bodyPr/>
                    <a:lstStyle/>
                    <a:p>
                      <a:r>
                        <a:rPr lang="en-US" sz="1400" smtClean="0"/>
                        <a:t>12</a:t>
                      </a:r>
                      <a:endParaRPr lang="en-US" sz="140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 BY clause</a:t>
            </a:r>
            <a:endParaRPr lang="en-US"/>
          </a:p>
        </p:txBody>
      </p:sp>
      <p:sp>
        <p:nvSpPr>
          <p:cNvPr id="3" name="Content Placeholder 2"/>
          <p:cNvSpPr>
            <a:spLocks noGrp="1"/>
          </p:cNvSpPr>
          <p:nvPr>
            <p:ph idx="1"/>
          </p:nvPr>
        </p:nvSpPr>
        <p:spPr>
          <a:xfrm>
            <a:off x="457200" y="1447800"/>
            <a:ext cx="7924800" cy="4648200"/>
          </a:xfrm>
        </p:spPr>
        <p:txBody>
          <a:bodyPr>
            <a:normAutofit/>
          </a:bodyPr>
          <a:lstStyle/>
          <a:p>
            <a:r>
              <a:rPr lang="en-US" smtClean="0"/>
              <a:t>The GROUP BY clause determines how data is grouped or aggregated.  This comes after the WHERE clause, if one is used.</a:t>
            </a:r>
          </a:p>
          <a:p>
            <a:r>
              <a:rPr lang="en-US" smtClean="0"/>
              <a:t>Aggregate functions—such as count, average, sum—are in the SELECT clause.</a:t>
            </a:r>
          </a:p>
          <a:p>
            <a:pPr>
              <a:buNone/>
            </a:pPr>
            <a:endParaRPr lang="en-US" smtClean="0"/>
          </a:p>
          <a:p>
            <a:pPr>
              <a:buNone/>
            </a:pPr>
            <a:r>
              <a:rPr lang="en-US" sz="1400" smtClean="0">
                <a:latin typeface="Courier New" pitchFamily="49" charset="0"/>
                <a:cs typeface="Courier New" pitchFamily="49" charset="0"/>
              </a:rPr>
              <a:t>/* Show how many students are on each team. */</a:t>
            </a:r>
          </a:p>
          <a:p>
            <a:pPr>
              <a:buNone/>
            </a:pPr>
            <a:r>
              <a:rPr lang="en-US" sz="1400" smtClean="0">
                <a:latin typeface="Courier New" pitchFamily="49" charset="0"/>
                <a:cs typeface="Courier New" pitchFamily="49" charset="0"/>
              </a:rPr>
              <a:t>select std_teamID, count(*) as 'Student Count'</a:t>
            </a:r>
          </a:p>
          <a:p>
            <a:pPr>
              <a:buNone/>
            </a:pPr>
            <a:r>
              <a:rPr lang="en-US" sz="1400" smtClean="0">
                <a:latin typeface="Courier New" pitchFamily="49" charset="0"/>
                <a:cs typeface="Courier New" pitchFamily="49" charset="0"/>
              </a:rPr>
              <a:t>from students</a:t>
            </a:r>
          </a:p>
          <a:p>
            <a:pPr>
              <a:buNone/>
            </a:pPr>
            <a:r>
              <a:rPr lang="en-US" sz="1600" b="1" smtClean="0">
                <a:solidFill>
                  <a:schemeClr val="tx2">
                    <a:lumMod val="60000"/>
                    <a:lumOff val="40000"/>
                  </a:schemeClr>
                </a:solidFill>
                <a:latin typeface="Courier New" pitchFamily="49" charset="0"/>
                <a:cs typeface="Courier New" pitchFamily="49" charset="0"/>
              </a:rPr>
              <a:t>group by std_teamID</a:t>
            </a:r>
            <a:r>
              <a:rPr lang="en-US" sz="1400" smtClean="0">
                <a:latin typeface="Courier New" pitchFamily="49" charset="0"/>
                <a:cs typeface="Courier New" pitchFamily="49" charset="0"/>
              </a:rPr>
              <a:t>;</a:t>
            </a:r>
            <a:endParaRPr lang="en-US" sz="2000" smtClean="0">
              <a:latin typeface="Courier New" pitchFamily="49" charset="0"/>
              <a:cs typeface="Courier New" pitchFamily="49" charset="0"/>
            </a:endParaRPr>
          </a:p>
          <a:p>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5</a:t>
            </a:fld>
            <a:endParaRPr kumimoji="0" lang="en-US"/>
          </a:p>
        </p:txBody>
      </p:sp>
      <p:pic>
        <p:nvPicPr>
          <p:cNvPr id="1027" name="Picture 3"/>
          <p:cNvPicPr>
            <a:picLocks noChangeAspect="1" noChangeArrowheads="1"/>
          </p:cNvPicPr>
          <p:nvPr/>
        </p:nvPicPr>
        <p:blipFill>
          <a:blip r:embed="rId3" cstate="print"/>
          <a:srcRect/>
          <a:stretch>
            <a:fillRect/>
          </a:stretch>
        </p:blipFill>
        <p:spPr bwMode="auto">
          <a:xfrm>
            <a:off x="4267200" y="4400774"/>
            <a:ext cx="3667125" cy="201907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blinds(horizontal)">
                                      <p:cBhvr>
                                        <p:cTn id="10" dur="500"/>
                                        <p:tgtEl>
                                          <p:spTgt spid="3">
                                            <p:txEl>
                                              <p:pRg st="4" end="4"/>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6" end="6"/>
                                            </p:txEl>
                                          </p:spTgt>
                                        </p:tgtEl>
                                        <p:attrNameLst>
                                          <p:attrName>style.visibility</p:attrName>
                                        </p:attrNameLst>
                                      </p:cBhvr>
                                      <p:to>
                                        <p:strVal val="visible"/>
                                      </p:to>
                                    </p:set>
                                    <p:animEffect transition="in" filter="blinds(horizontal)">
                                      <p:cBhvr>
                                        <p:cTn id="16" dur="500"/>
                                        <p:tgtEl>
                                          <p:spTgt spid="3">
                                            <p:txEl>
                                              <p:pRg st="6" end="6"/>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nodeType="clickEffect">
                                  <p:stCondLst>
                                    <p:cond delay="0"/>
                                  </p:stCondLst>
                                  <p:childTnLst>
                                    <p:set>
                                      <p:cBhvr>
                                        <p:cTn id="20" dur="1" fill="hold">
                                          <p:stCondLst>
                                            <p:cond delay="0"/>
                                          </p:stCondLst>
                                        </p:cTn>
                                        <p:tgtEl>
                                          <p:spTgt spid="1027"/>
                                        </p:tgtEl>
                                        <p:attrNameLst>
                                          <p:attrName>style.visibility</p:attrName>
                                        </p:attrNameLst>
                                      </p:cBhvr>
                                      <p:to>
                                        <p:strVal val="visible"/>
                                      </p:to>
                                    </p:set>
                                    <p:animEffect transition="in" filter="blinds(horizontal)">
                                      <p:cBhvr>
                                        <p:cTn id="21"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Grouping with more fields in the SELECT clause and GROUP BY clause.</a:t>
            </a:r>
            <a:endParaRPr lang="en-US"/>
          </a:p>
        </p:txBody>
      </p:sp>
      <p:sp>
        <p:nvSpPr>
          <p:cNvPr id="3" name="Content Placeholder 2"/>
          <p:cNvSpPr>
            <a:spLocks noGrp="1"/>
          </p:cNvSpPr>
          <p:nvPr>
            <p:ph idx="1"/>
          </p:nvPr>
        </p:nvSpPr>
        <p:spPr>
          <a:xfrm>
            <a:off x="457200" y="1447800"/>
            <a:ext cx="8077200" cy="4648200"/>
          </a:xfrm>
        </p:spPr>
        <p:txBody>
          <a:bodyPr>
            <a:normAutofit/>
          </a:bodyPr>
          <a:lstStyle/>
          <a:p>
            <a:r>
              <a:rPr lang="en-US" smtClean="0"/>
              <a:t>Fields in the GROUP BY clause: </a:t>
            </a:r>
          </a:p>
          <a:p>
            <a:pPr lvl="1"/>
            <a:r>
              <a:rPr lang="en-US" smtClean="0"/>
              <a:t>The GROUP BY clause needs to include any fields in the SELECT clause that are not aggregate functions.</a:t>
            </a:r>
          </a:p>
          <a:p>
            <a:pPr>
              <a:buNone/>
            </a:pPr>
            <a:endParaRPr lang="en-US" smtClean="0"/>
          </a:p>
          <a:p>
            <a:pPr>
              <a:buNone/>
            </a:pPr>
            <a:r>
              <a:rPr lang="en-US" sz="1400" smtClean="0">
                <a:latin typeface="Courier New" pitchFamily="49" charset="0"/>
                <a:cs typeface="Courier New" pitchFamily="49" charset="0"/>
              </a:rPr>
              <a:t>/* Show how many students are on each team.  Show the full team name. */</a:t>
            </a:r>
          </a:p>
          <a:p>
            <a:pPr>
              <a:buNone/>
            </a:pPr>
            <a:endParaRPr lang="en-US" sz="1400" smtClean="0">
              <a:latin typeface="Courier New" pitchFamily="49" charset="0"/>
              <a:cs typeface="Courier New" pitchFamily="49" charset="0"/>
            </a:endParaRPr>
          </a:p>
          <a:p>
            <a:pPr>
              <a:buNone/>
            </a:pPr>
            <a:r>
              <a:rPr lang="en-US" sz="1400" smtClean="0">
                <a:latin typeface="Courier New" pitchFamily="49" charset="0"/>
                <a:cs typeface="Courier New" pitchFamily="49" charset="0"/>
              </a:rPr>
              <a:t>select </a:t>
            </a:r>
            <a:r>
              <a:rPr lang="en-US" sz="1600" b="1" smtClean="0">
                <a:solidFill>
                  <a:schemeClr val="accent2">
                    <a:lumMod val="75000"/>
                  </a:schemeClr>
                </a:solidFill>
                <a:latin typeface="Courier New" pitchFamily="49" charset="0"/>
                <a:cs typeface="Courier New" pitchFamily="49" charset="0"/>
              </a:rPr>
              <a:t>teams.teamID</a:t>
            </a:r>
            <a:r>
              <a:rPr lang="en-US" sz="1600" b="1" smtClean="0">
                <a:solidFill>
                  <a:schemeClr val="tx2">
                    <a:lumMod val="60000"/>
                    <a:lumOff val="40000"/>
                  </a:schemeClr>
                </a:solidFill>
                <a:latin typeface="Courier New" pitchFamily="49" charset="0"/>
                <a:cs typeface="Courier New" pitchFamily="49" charset="0"/>
              </a:rPr>
              <a:t>, </a:t>
            </a:r>
            <a:r>
              <a:rPr lang="en-US" sz="1600" b="1" smtClean="0">
                <a:solidFill>
                  <a:schemeClr val="accent2">
                    <a:lumMod val="75000"/>
                  </a:schemeClr>
                </a:solidFill>
                <a:latin typeface="Courier New" pitchFamily="49" charset="0"/>
                <a:cs typeface="Courier New" pitchFamily="49" charset="0"/>
              </a:rPr>
              <a:t>team_name</a:t>
            </a:r>
            <a:r>
              <a:rPr lang="en-US" sz="1400" smtClean="0">
                <a:latin typeface="Courier New" pitchFamily="49" charset="0"/>
                <a:cs typeface="Courier New" pitchFamily="49" charset="0"/>
              </a:rPr>
              <a:t>, count(*) as 'Student Count'</a:t>
            </a:r>
          </a:p>
          <a:p>
            <a:pPr>
              <a:buNone/>
            </a:pPr>
            <a:r>
              <a:rPr lang="en-US" sz="1400" smtClean="0">
                <a:latin typeface="Courier New" pitchFamily="49" charset="0"/>
                <a:cs typeface="Courier New" pitchFamily="49" charset="0"/>
              </a:rPr>
              <a:t>from teams, students</a:t>
            </a:r>
          </a:p>
          <a:p>
            <a:pPr>
              <a:buNone/>
            </a:pPr>
            <a:r>
              <a:rPr lang="en-US" sz="1400" smtClean="0">
                <a:latin typeface="Courier New" pitchFamily="49" charset="0"/>
                <a:cs typeface="Courier New" pitchFamily="49" charset="0"/>
              </a:rPr>
              <a:t>where teams.teamID = students.std_teamID</a:t>
            </a:r>
          </a:p>
          <a:p>
            <a:pPr>
              <a:buNone/>
            </a:pPr>
            <a:r>
              <a:rPr lang="en-US" sz="1600" b="1" smtClean="0">
                <a:solidFill>
                  <a:schemeClr val="tx2">
                    <a:lumMod val="60000"/>
                    <a:lumOff val="40000"/>
                  </a:schemeClr>
                </a:solidFill>
                <a:latin typeface="Courier New" pitchFamily="49" charset="0"/>
                <a:cs typeface="Courier New" pitchFamily="49" charset="0"/>
              </a:rPr>
              <a:t>group by </a:t>
            </a:r>
            <a:r>
              <a:rPr lang="en-US" sz="1600" b="1" smtClean="0">
                <a:solidFill>
                  <a:schemeClr val="accent2">
                    <a:lumMod val="75000"/>
                  </a:schemeClr>
                </a:solidFill>
                <a:latin typeface="Courier New" pitchFamily="49" charset="0"/>
                <a:cs typeface="Courier New" pitchFamily="49" charset="0"/>
              </a:rPr>
              <a:t>teams.teamID</a:t>
            </a:r>
            <a:r>
              <a:rPr lang="en-US" sz="1600" b="1" smtClean="0">
                <a:solidFill>
                  <a:schemeClr val="tx2">
                    <a:lumMod val="60000"/>
                    <a:lumOff val="40000"/>
                  </a:schemeClr>
                </a:solidFill>
                <a:latin typeface="Courier New" pitchFamily="49" charset="0"/>
                <a:cs typeface="Courier New" pitchFamily="49" charset="0"/>
              </a:rPr>
              <a:t>, </a:t>
            </a:r>
            <a:r>
              <a:rPr lang="en-US" sz="1600" b="1" smtClean="0">
                <a:solidFill>
                  <a:schemeClr val="accent2">
                    <a:lumMod val="75000"/>
                  </a:schemeClr>
                </a:solidFill>
                <a:latin typeface="Courier New" pitchFamily="49" charset="0"/>
                <a:cs typeface="Courier New" pitchFamily="49" charset="0"/>
              </a:rPr>
              <a:t>team_name</a:t>
            </a:r>
            <a:r>
              <a:rPr lang="en-US" sz="1400" smtClean="0">
                <a:latin typeface="Courier New" pitchFamily="49" charset="0"/>
                <a:cs typeface="Courier New" pitchFamily="49" charset="0"/>
              </a:rPr>
              <a:t>;</a:t>
            </a:r>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6</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5181600" y="3962400"/>
            <a:ext cx="3038395" cy="19812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blinds(horizontal)">
                                      <p:cBhvr>
                                        <p:cTn id="7" dur="500"/>
                                        <p:tgtEl>
                                          <p:spTgt spid="3">
                                            <p:txEl>
                                              <p:pRg st="3" end="3"/>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blinds(horizontal)">
                                      <p:cBhvr>
                                        <p:cTn id="10" dur="500"/>
                                        <p:tgtEl>
                                          <p:spTgt spid="3">
                                            <p:txEl>
                                              <p:pRg st="5" end="5"/>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blinds(horizontal)">
                                      <p:cBhvr>
                                        <p:cTn id="13" dur="500"/>
                                        <p:tgtEl>
                                          <p:spTgt spid="3">
                                            <p:txEl>
                                              <p:pRg st="6" end="6"/>
                                            </p:txEl>
                                          </p:spTgt>
                                        </p:tgtEl>
                                      </p:cBhvr>
                                    </p:animEffect>
                                  </p:childTnLst>
                                </p:cTn>
                              </p:par>
                              <p:par>
                                <p:cTn id="14" presetID="3" presetClass="entr" presetSubtype="10" fill="hold" nodeType="withEffect">
                                  <p:stCondLst>
                                    <p:cond delay="0"/>
                                  </p:stCondLst>
                                  <p:childTnLst>
                                    <p:set>
                                      <p:cBhvr>
                                        <p:cTn id="15" dur="1" fill="hold">
                                          <p:stCondLst>
                                            <p:cond delay="0"/>
                                          </p:stCondLst>
                                        </p:cTn>
                                        <p:tgtEl>
                                          <p:spTgt spid="3">
                                            <p:txEl>
                                              <p:pRg st="7" end="7"/>
                                            </p:txEl>
                                          </p:spTgt>
                                        </p:tgtEl>
                                        <p:attrNameLst>
                                          <p:attrName>style.visibility</p:attrName>
                                        </p:attrNameLst>
                                      </p:cBhvr>
                                      <p:to>
                                        <p:strVal val="visible"/>
                                      </p:to>
                                    </p:set>
                                    <p:animEffect transition="in" filter="blinds(horizontal)">
                                      <p:cBhvr>
                                        <p:cTn id="16" dur="500"/>
                                        <p:tgtEl>
                                          <p:spTgt spid="3">
                                            <p:txEl>
                                              <p:pRg st="7" end="7"/>
                                            </p:txEl>
                                          </p:spTgt>
                                        </p:tgtEl>
                                      </p:cBhvr>
                                    </p:animEffect>
                                  </p:childTnLst>
                                </p:cTn>
                              </p:par>
                              <p:par>
                                <p:cTn id="17" presetID="3" presetClass="entr" presetSubtype="1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animEffect transition="in" filter="blinds(horizontal)">
                                      <p:cBhvr>
                                        <p:cTn id="19" dur="500"/>
                                        <p:tgtEl>
                                          <p:spTgt spid="3">
                                            <p:txEl>
                                              <p:pRg st="8" end="8"/>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3" presetClass="entr" presetSubtype="10" fill="hold" nodeType="clickEffect">
                                  <p:stCondLst>
                                    <p:cond delay="0"/>
                                  </p:stCondLst>
                                  <p:childTnLst>
                                    <p:set>
                                      <p:cBhvr>
                                        <p:cTn id="23" dur="1" fill="hold">
                                          <p:stCondLst>
                                            <p:cond delay="0"/>
                                          </p:stCondLst>
                                        </p:cTn>
                                        <p:tgtEl>
                                          <p:spTgt spid="2051"/>
                                        </p:tgtEl>
                                        <p:attrNameLst>
                                          <p:attrName>style.visibility</p:attrName>
                                        </p:attrNameLst>
                                      </p:cBhvr>
                                      <p:to>
                                        <p:strVal val="visible"/>
                                      </p:to>
                                    </p:set>
                                    <p:animEffect transition="in" filter="blinds(horizontal)">
                                      <p:cBhvr>
                                        <p:cTn id="24" dur="500"/>
                                        <p:tgtEl>
                                          <p:spTgt spid="20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Just a comment for now …</a:t>
            </a:r>
            <a:endParaRPr lang="en-US"/>
          </a:p>
        </p:txBody>
      </p:sp>
      <p:sp>
        <p:nvSpPr>
          <p:cNvPr id="3" name="Content Placeholder 2"/>
          <p:cNvSpPr>
            <a:spLocks noGrp="1"/>
          </p:cNvSpPr>
          <p:nvPr>
            <p:ph idx="1"/>
          </p:nvPr>
        </p:nvSpPr>
        <p:spPr>
          <a:xfrm>
            <a:off x="457200" y="1447800"/>
            <a:ext cx="8077200" cy="4648200"/>
          </a:xfrm>
        </p:spPr>
        <p:txBody>
          <a:bodyPr>
            <a:normAutofit/>
          </a:bodyPr>
          <a:lstStyle/>
          <a:p>
            <a:r>
              <a:rPr lang="en-US" smtClean="0"/>
              <a:t>Did you notice in the past two queries that one showed “null” for students without a team but the other query only shows students on teams?</a:t>
            </a:r>
          </a:p>
          <a:p>
            <a:r>
              <a:rPr lang="en-US" smtClean="0"/>
              <a:t>When you join two tables, by default, you only get output for data that is found in both tables.  The students without a team “disappear” because there’s no team ID value to link the student to the TEAMS table.</a:t>
            </a:r>
          </a:p>
          <a:p>
            <a:pPr>
              <a:buNone/>
            </a:pPr>
            <a:endParaRPr lang="en-US" smtClean="0"/>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7</a:t>
            </a:fld>
            <a:endParaRPr kumimoji="0" lang="en-US"/>
          </a:p>
        </p:txBody>
      </p:sp>
      <p:pic>
        <p:nvPicPr>
          <p:cNvPr id="2051" name="Picture 3"/>
          <p:cNvPicPr>
            <a:picLocks noChangeAspect="1" noChangeArrowheads="1"/>
          </p:cNvPicPr>
          <p:nvPr/>
        </p:nvPicPr>
        <p:blipFill>
          <a:blip r:embed="rId3" cstate="print"/>
          <a:srcRect/>
          <a:stretch>
            <a:fillRect/>
          </a:stretch>
        </p:blipFill>
        <p:spPr bwMode="auto">
          <a:xfrm>
            <a:off x="4876800" y="4550333"/>
            <a:ext cx="2954762" cy="1926667"/>
          </a:xfrm>
          <a:prstGeom prst="rect">
            <a:avLst/>
          </a:prstGeom>
          <a:noFill/>
          <a:ln w="9525">
            <a:noFill/>
            <a:miter lim="800000"/>
            <a:headEnd/>
            <a:tailEnd/>
          </a:ln>
        </p:spPr>
      </p:pic>
      <p:pic>
        <p:nvPicPr>
          <p:cNvPr id="3074" name="Picture 2"/>
          <p:cNvPicPr>
            <a:picLocks noChangeAspect="1" noChangeArrowheads="1"/>
          </p:cNvPicPr>
          <p:nvPr/>
        </p:nvPicPr>
        <p:blipFill>
          <a:blip r:embed="rId4" cstate="print"/>
          <a:srcRect/>
          <a:stretch>
            <a:fillRect/>
          </a:stretch>
        </p:blipFill>
        <p:spPr bwMode="auto">
          <a:xfrm>
            <a:off x="902924" y="4582714"/>
            <a:ext cx="3440476" cy="1894286"/>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Using other aggregate functions</a:t>
            </a:r>
            <a:endParaRPr lang="en-US"/>
          </a:p>
        </p:txBody>
      </p:sp>
      <p:sp>
        <p:nvSpPr>
          <p:cNvPr id="3" name="Content Placeholder 2"/>
          <p:cNvSpPr>
            <a:spLocks noGrp="1"/>
          </p:cNvSpPr>
          <p:nvPr>
            <p:ph idx="1"/>
          </p:nvPr>
        </p:nvSpPr>
        <p:spPr>
          <a:xfrm>
            <a:off x="457200" y="1447800"/>
            <a:ext cx="8077200" cy="4648200"/>
          </a:xfrm>
        </p:spPr>
        <p:txBody>
          <a:bodyPr>
            <a:normAutofit/>
          </a:bodyPr>
          <a:lstStyle/>
          <a:p>
            <a:r>
              <a:rPr lang="en-US" smtClean="0"/>
              <a:t>To see some of the other aggregate functions, let’s look at a student’s evaluation scores—average, maximum and minimum.</a:t>
            </a:r>
          </a:p>
          <a:p>
            <a:r>
              <a:rPr lang="en-US" smtClean="0"/>
              <a:t>First, let’s review the data model to see what tables we will use.  We’ll use 3 tables but only display information from 2.</a:t>
            </a:r>
          </a:p>
          <a:p>
            <a:pPr>
              <a:buNone/>
            </a:pPr>
            <a:endParaRPr lang="en-US" smtClean="0"/>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8</a:t>
            </a:fld>
            <a:endParaRPr kumimoji="0" lang="en-US"/>
          </a:p>
        </p:txBody>
      </p:sp>
      <p:pic>
        <p:nvPicPr>
          <p:cNvPr id="7" name="Picture 6" descr="ST_logical_ERD.jpg"/>
          <p:cNvPicPr>
            <a:picLocks noChangeAspect="1"/>
          </p:cNvPicPr>
          <p:nvPr/>
        </p:nvPicPr>
        <p:blipFill>
          <a:blip r:embed="rId3" cstate="print"/>
          <a:stretch>
            <a:fillRect/>
          </a:stretch>
        </p:blipFill>
        <p:spPr>
          <a:xfrm>
            <a:off x="762000" y="4142601"/>
            <a:ext cx="4772025" cy="1809750"/>
          </a:xfrm>
          <a:prstGeom prst="rect">
            <a:avLst/>
          </a:prstGeom>
        </p:spPr>
      </p:pic>
      <p:sp>
        <p:nvSpPr>
          <p:cNvPr id="8" name="Rounded Rectangle 7"/>
          <p:cNvSpPr/>
          <p:nvPr/>
        </p:nvSpPr>
        <p:spPr>
          <a:xfrm>
            <a:off x="2209800" y="4142601"/>
            <a:ext cx="1371600" cy="685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p:nvSpPr>
        <p:spPr>
          <a:xfrm>
            <a:off x="2209800" y="5285601"/>
            <a:ext cx="1295400" cy="6858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accent2">
                  <a:lumMod val="75000"/>
                </a:schemeClr>
              </a:solidFill>
            </a:endParaRPr>
          </a:p>
        </p:txBody>
      </p:sp>
      <p:sp>
        <p:nvSpPr>
          <p:cNvPr id="10" name="Rounded Rectangle 9"/>
          <p:cNvSpPr/>
          <p:nvPr/>
        </p:nvSpPr>
        <p:spPr>
          <a:xfrm>
            <a:off x="3886200" y="5209401"/>
            <a:ext cx="1752600" cy="7620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9600" y="4932402"/>
            <a:ext cx="1828800" cy="276999"/>
          </a:xfrm>
          <a:prstGeom prst="rect">
            <a:avLst/>
          </a:prstGeom>
          <a:noFill/>
        </p:spPr>
        <p:txBody>
          <a:bodyPr wrap="square" rtlCol="0">
            <a:spAutoFit/>
          </a:bodyPr>
          <a:lstStyle/>
          <a:p>
            <a:r>
              <a:rPr lang="en-US" sz="1200" smtClean="0">
                <a:solidFill>
                  <a:schemeClr val="tx2">
                    <a:lumMod val="60000"/>
                    <a:lumOff val="40000"/>
                  </a:schemeClr>
                </a:solidFill>
              </a:rPr>
              <a:t>Stdid = evaluateeID</a:t>
            </a:r>
            <a:endParaRPr lang="en-US" sz="1200">
              <a:solidFill>
                <a:schemeClr val="tx2">
                  <a:lumMod val="60000"/>
                  <a:lumOff val="40000"/>
                </a:schemeClr>
              </a:solidFill>
            </a:endParaRPr>
          </a:p>
        </p:txBody>
      </p:sp>
      <p:sp>
        <p:nvSpPr>
          <p:cNvPr id="12" name="TextBox 11"/>
          <p:cNvSpPr txBox="1"/>
          <p:nvPr/>
        </p:nvSpPr>
        <p:spPr>
          <a:xfrm>
            <a:off x="2209800" y="6047601"/>
            <a:ext cx="4419600" cy="276999"/>
          </a:xfrm>
          <a:prstGeom prst="rect">
            <a:avLst/>
          </a:prstGeom>
          <a:noFill/>
        </p:spPr>
        <p:txBody>
          <a:bodyPr wrap="square" rtlCol="0">
            <a:spAutoFit/>
          </a:bodyPr>
          <a:lstStyle/>
          <a:p>
            <a:r>
              <a:rPr lang="en-US" sz="1200" smtClean="0">
                <a:solidFill>
                  <a:schemeClr val="tx2">
                    <a:lumMod val="60000"/>
                    <a:lumOff val="40000"/>
                  </a:schemeClr>
                </a:solidFill>
              </a:rPr>
              <a:t>evaluations.Eval_ID = eval_items_scores.Eval_ID</a:t>
            </a:r>
            <a:endParaRPr lang="en-US" sz="1200">
              <a:solidFill>
                <a:schemeClr val="tx2">
                  <a:lumMod val="60000"/>
                  <a:lumOff val="40000"/>
                </a:schemeClr>
              </a:solidFill>
            </a:endParaRPr>
          </a:p>
        </p:txBody>
      </p:sp>
      <p:sp>
        <p:nvSpPr>
          <p:cNvPr id="13" name="Rounded Rectangle 12"/>
          <p:cNvSpPr/>
          <p:nvPr/>
        </p:nvSpPr>
        <p:spPr>
          <a:xfrm>
            <a:off x="2514600" y="4648200"/>
            <a:ext cx="228600" cy="838200"/>
          </a:xfrm>
          <a:prstGeom prst="round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blinds(horizontal)">
                                      <p:cBhvr>
                                        <p:cTn id="11" dur="500"/>
                                        <p:tgtEl>
                                          <p:spTgt spid="7"/>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linds(horizontal)">
                                      <p:cBhvr>
                                        <p:cTn id="16" dur="500"/>
                                        <p:tgtEl>
                                          <p:spTgt spid="8"/>
                                        </p:tgtEl>
                                      </p:cBhvr>
                                    </p:animEffect>
                                  </p:childTnLst>
                                </p:cTn>
                              </p:par>
                            </p:childTnLst>
                          </p:cTn>
                        </p:par>
                        <p:par>
                          <p:cTn id="17" fill="hold">
                            <p:stCondLst>
                              <p:cond delay="500"/>
                            </p:stCondLst>
                            <p:childTnLst>
                              <p:par>
                                <p:cTn id="18" presetID="3" presetClass="entr" presetSubtype="10" fill="hold" grpId="0" nodeType="after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blinds(horizontal)">
                                      <p:cBhvr>
                                        <p:cTn id="20" dur="500"/>
                                        <p:tgtEl>
                                          <p:spTgt spid="9"/>
                                        </p:tgtEl>
                                      </p:cBhvr>
                                    </p:animEffect>
                                  </p:childTnLst>
                                </p:cTn>
                              </p:par>
                            </p:childTnLst>
                          </p:cTn>
                        </p:par>
                        <p:par>
                          <p:cTn id="21" fill="hold">
                            <p:stCondLst>
                              <p:cond delay="1000"/>
                            </p:stCondLst>
                            <p:childTnLst>
                              <p:par>
                                <p:cTn id="22" presetID="3" presetClass="entr" presetSubtype="10" fill="hold" grpId="0"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linds(horizontal)">
                                      <p:cBhvr>
                                        <p:cTn id="24" dur="500"/>
                                        <p:tgtEl>
                                          <p:spTgt spid="13"/>
                                        </p:tgtEl>
                                      </p:cBhvr>
                                    </p:animEffect>
                                  </p:childTnLst>
                                </p:cTn>
                              </p:par>
                            </p:childTnLst>
                          </p:cTn>
                        </p:par>
                        <p:par>
                          <p:cTn id="25" fill="hold">
                            <p:stCondLst>
                              <p:cond delay="1500"/>
                            </p:stCondLst>
                            <p:childTnLst>
                              <p:par>
                                <p:cTn id="26" presetID="3" presetClass="entr" presetSubtype="10" fill="hold" grpId="0" nodeType="after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blinds(horizontal)">
                                      <p:cBhvr>
                                        <p:cTn id="28" dur="500"/>
                                        <p:tgtEl>
                                          <p:spTgt spid="1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blinds(horizontal)">
                                      <p:cBhvr>
                                        <p:cTn id="33" dur="500"/>
                                        <p:tgtEl>
                                          <p:spTgt spid="10"/>
                                        </p:tgtEl>
                                      </p:cBhvr>
                                    </p:animEffect>
                                  </p:childTnLst>
                                </p:cTn>
                              </p:par>
                            </p:childTnLst>
                          </p:cTn>
                        </p:par>
                        <p:par>
                          <p:cTn id="34" fill="hold">
                            <p:stCondLst>
                              <p:cond delay="500"/>
                            </p:stCondLst>
                            <p:childTnLst>
                              <p:par>
                                <p:cTn id="35" presetID="3" presetClass="entr" presetSubtype="10"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linds(horizontal)">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P spid="1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Aggregate functions: average, maximum, minimum</a:t>
            </a:r>
            <a:endParaRPr lang="en-US"/>
          </a:p>
        </p:txBody>
      </p:sp>
      <p:sp>
        <p:nvSpPr>
          <p:cNvPr id="3" name="Content Placeholder 2"/>
          <p:cNvSpPr>
            <a:spLocks noGrp="1"/>
          </p:cNvSpPr>
          <p:nvPr>
            <p:ph idx="1"/>
          </p:nvPr>
        </p:nvSpPr>
        <p:spPr>
          <a:xfrm>
            <a:off x="457200" y="1447800"/>
            <a:ext cx="8077200" cy="4648200"/>
          </a:xfrm>
        </p:spPr>
        <p:txBody>
          <a:bodyPr>
            <a:normAutofit/>
          </a:bodyPr>
          <a:lstStyle/>
          <a:p>
            <a:r>
              <a:rPr lang="en-US" smtClean="0"/>
              <a:t>To see some of the other aggregate functions, let’s look at a student’s evaluation scores—average, maximum and minimum.</a:t>
            </a:r>
          </a:p>
          <a:p>
            <a:pPr>
              <a:buNone/>
            </a:pPr>
            <a:endParaRPr lang="en-US" smtClean="0"/>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a:t>9</a:t>
            </a:fld>
            <a:endParaRPr kumimoji="0" lang="en-US"/>
          </a:p>
        </p:txBody>
      </p:sp>
      <p:pic>
        <p:nvPicPr>
          <p:cNvPr id="4099" name="Picture 3"/>
          <p:cNvPicPr>
            <a:picLocks noChangeAspect="1" noChangeArrowheads="1"/>
          </p:cNvPicPr>
          <p:nvPr/>
        </p:nvPicPr>
        <p:blipFill>
          <a:blip r:embed="rId3" cstate="print"/>
          <a:srcRect/>
          <a:stretch>
            <a:fillRect/>
          </a:stretch>
        </p:blipFill>
        <p:spPr bwMode="auto">
          <a:xfrm>
            <a:off x="1219200" y="2819400"/>
            <a:ext cx="4476750" cy="3400425"/>
          </a:xfrm>
          <a:prstGeom prst="rect">
            <a:avLst/>
          </a:prstGeom>
          <a:noFill/>
          <a:ln w="9525">
            <a:noFill/>
            <a:miter lim="800000"/>
            <a:headEnd/>
            <a:tailEnd/>
          </a:ln>
        </p:spPr>
      </p:pic>
      <p:sp>
        <p:nvSpPr>
          <p:cNvPr id="11" name="TextBox 10"/>
          <p:cNvSpPr txBox="1"/>
          <p:nvPr/>
        </p:nvSpPr>
        <p:spPr>
          <a:xfrm>
            <a:off x="5791200" y="2971800"/>
            <a:ext cx="2438400" cy="523220"/>
          </a:xfrm>
          <a:prstGeom prst="rect">
            <a:avLst/>
          </a:prstGeom>
          <a:noFill/>
        </p:spPr>
        <p:txBody>
          <a:bodyPr wrap="square" rtlCol="0">
            <a:spAutoFit/>
          </a:bodyPr>
          <a:lstStyle/>
          <a:p>
            <a:r>
              <a:rPr lang="en-US" sz="1400" smtClean="0">
                <a:solidFill>
                  <a:schemeClr val="tx2">
                    <a:lumMod val="60000"/>
                    <a:lumOff val="40000"/>
                  </a:schemeClr>
                </a:solidFill>
              </a:rPr>
              <a:t>Used column aliases for clearer output.</a:t>
            </a:r>
            <a:endParaRPr lang="en-US" sz="1400">
              <a:solidFill>
                <a:schemeClr val="tx2">
                  <a:lumMod val="60000"/>
                  <a:lumOff val="40000"/>
                </a:schemeClr>
              </a:solidFill>
            </a:endParaRPr>
          </a:p>
        </p:txBody>
      </p:sp>
      <p:sp>
        <p:nvSpPr>
          <p:cNvPr id="12" name="TextBox 11"/>
          <p:cNvSpPr txBox="1"/>
          <p:nvPr/>
        </p:nvSpPr>
        <p:spPr>
          <a:xfrm>
            <a:off x="5791200" y="3505200"/>
            <a:ext cx="2438400" cy="523220"/>
          </a:xfrm>
          <a:prstGeom prst="rect">
            <a:avLst/>
          </a:prstGeom>
          <a:noFill/>
        </p:spPr>
        <p:txBody>
          <a:bodyPr wrap="square" rtlCol="0">
            <a:spAutoFit/>
          </a:bodyPr>
          <a:lstStyle/>
          <a:p>
            <a:r>
              <a:rPr lang="en-US" sz="1400" smtClean="0">
                <a:solidFill>
                  <a:schemeClr val="tx2">
                    <a:lumMod val="60000"/>
                    <a:lumOff val="40000"/>
                  </a:schemeClr>
                </a:solidFill>
              </a:rPr>
              <a:t>Two JOINs joined the 3 tables.</a:t>
            </a:r>
            <a:endParaRPr lang="en-US" sz="1400">
              <a:solidFill>
                <a:schemeClr val="tx2">
                  <a:lumMod val="60000"/>
                  <a:lumOff val="40000"/>
                </a:schemeClr>
              </a:solidFill>
            </a:endParaRPr>
          </a:p>
        </p:txBody>
      </p:sp>
      <p:sp>
        <p:nvSpPr>
          <p:cNvPr id="13" name="TextBox 12"/>
          <p:cNvSpPr txBox="1"/>
          <p:nvPr/>
        </p:nvSpPr>
        <p:spPr>
          <a:xfrm>
            <a:off x="5791200" y="4035623"/>
            <a:ext cx="2438400" cy="954107"/>
          </a:xfrm>
          <a:prstGeom prst="rect">
            <a:avLst/>
          </a:prstGeom>
          <a:noFill/>
        </p:spPr>
        <p:txBody>
          <a:bodyPr wrap="square" rtlCol="0">
            <a:spAutoFit/>
          </a:bodyPr>
          <a:lstStyle/>
          <a:p>
            <a:r>
              <a:rPr lang="en-US" sz="1400" smtClean="0">
                <a:solidFill>
                  <a:schemeClr val="tx2">
                    <a:lumMod val="60000"/>
                    <a:lumOff val="40000"/>
                  </a:schemeClr>
                </a:solidFill>
              </a:rPr>
              <a:t>GROUP BY has each column in the SELECT clause that isn’t an aggregate function.</a:t>
            </a:r>
            <a:endParaRPr lang="en-US" sz="1400">
              <a:solidFill>
                <a:schemeClr val="tx2">
                  <a:lumMod val="60000"/>
                  <a:lumOff val="4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099"/>
                                        </p:tgtEl>
                                        <p:attrNameLst>
                                          <p:attrName>style.visibility</p:attrName>
                                        </p:attrNameLst>
                                      </p:cBhvr>
                                      <p:to>
                                        <p:strVal val="visible"/>
                                      </p:to>
                                    </p:set>
                                    <p:animEffect transition="in" filter="blinds(horizontal)">
                                      <p:cBhvr>
                                        <p:cTn id="7" dur="500"/>
                                        <p:tgtEl>
                                          <p:spTgt spid="4099"/>
                                        </p:tgtEl>
                                      </p:cBhvr>
                                    </p:animEffect>
                                  </p:childTnLst>
                                </p:cTn>
                              </p:par>
                            </p:childTnLst>
                          </p:cTn>
                        </p:par>
                        <p:par>
                          <p:cTn id="8" fill="hold">
                            <p:stCondLst>
                              <p:cond delay="500"/>
                            </p:stCondLst>
                            <p:childTnLst>
                              <p:par>
                                <p:cTn id="9" presetID="3" presetClass="entr" presetSubtype="10"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blinds(horizontal)">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3" presetClass="entr" presetSubtype="10" fill="hold" grpId="0" nodeType="click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blinds(horizontal)">
                                      <p:cBhvr>
                                        <p:cTn id="16" dur="500"/>
                                        <p:tgtEl>
                                          <p:spTgt spid="12"/>
                                        </p:tgtEl>
                                      </p:cBhvr>
                                    </p:animEffect>
                                  </p:childTnLst>
                                </p:cTn>
                              </p:par>
                            </p:childTnLst>
                          </p:cTn>
                        </p:par>
                      </p:childTnLst>
                    </p:cTn>
                  </p:par>
                  <p:par>
                    <p:cTn id="17" fill="hold">
                      <p:stCondLst>
                        <p:cond delay="indefinite"/>
                      </p:stCondLst>
                      <p:childTnLst>
                        <p:par>
                          <p:cTn id="18" fill="hold">
                            <p:stCondLst>
                              <p:cond delay="0"/>
                            </p:stCondLst>
                            <p:childTnLst>
                              <p:par>
                                <p:cTn id="19" presetID="3" presetClass="entr" presetSubtype="1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c_DB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mec_DB_template</Template>
  <TotalTime>911</TotalTime>
  <Words>828</Words>
  <Application>Microsoft Office PowerPoint</Application>
  <PresentationFormat>On-screen Show (4:3)</PresentationFormat>
  <Paragraphs>158</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mec_DB_template</vt:lpstr>
      <vt:lpstr>SQL Fundamentals</vt:lpstr>
      <vt:lpstr>What you’ll need …</vt:lpstr>
      <vt:lpstr>Aggregates</vt:lpstr>
      <vt:lpstr>Aggregates</vt:lpstr>
      <vt:lpstr>GROUP BY clause</vt:lpstr>
      <vt:lpstr>Grouping with more fields in the SELECT clause and GROUP BY clause.</vt:lpstr>
      <vt:lpstr>Just a comment for now …</vt:lpstr>
      <vt:lpstr>Using other aggregate functions</vt:lpstr>
      <vt:lpstr>Aggregate functions: average, maximum, minimum</vt:lpstr>
      <vt:lpstr>Compare detailed data versus aggregate data for a student.</vt:lpstr>
      <vt:lpstr>A few more aggregate functions.</vt:lpstr>
      <vt:lpstr>What was covered …</vt:lpstr>
      <vt:lpstr>Resources</vt:lpstr>
    </vt:vector>
  </TitlesOfParts>
  <Company>New Mexico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Database Fundamentals</dc:title>
  <dc:creator>Kreie - NMSU</dc:creator>
  <cp:lastModifiedBy>Kreie</cp:lastModifiedBy>
  <cp:revision>121</cp:revision>
  <dcterms:created xsi:type="dcterms:W3CDTF">2010-07-09T15:49:05Z</dcterms:created>
  <dcterms:modified xsi:type="dcterms:W3CDTF">2011-06-07T17:12:10Z</dcterms:modified>
</cp:coreProperties>
</file>