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64" r:id="rId4"/>
    <p:sldId id="263" r:id="rId5"/>
    <p:sldId id="283" r:id="rId6"/>
    <p:sldId id="284" r:id="rId7"/>
    <p:sldId id="285" r:id="rId8"/>
    <p:sldId id="286" r:id="rId9"/>
    <p:sldId id="287" r:id="rId10"/>
    <p:sldId id="288" r:id="rId11"/>
    <p:sldId id="272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Self-joins, </a:t>
            </a:r>
          </a:p>
          <a:p>
            <a:r>
              <a:rPr lang="en-US" smtClean="0"/>
              <a:t>2 joins between 2 tables, </a:t>
            </a:r>
          </a:p>
          <a:p>
            <a:r>
              <a:rPr lang="en-US" smtClean="0"/>
              <a:t>and </a:t>
            </a:r>
            <a:r>
              <a:rPr lang="en-US" smtClean="0"/>
              <a:t>table aliases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need for table aliases:</a:t>
            </a:r>
            <a:br>
              <a:rPr lang="en-US" smtClean="0"/>
            </a:br>
            <a:r>
              <a:rPr lang="en-US" smtClean="0"/>
              <a:t>Two joins between two tables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5720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evaluatees and evaluators. Show the evaluation ID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student IDs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and full names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 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We’ll use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EVALUATEE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EVALUATOR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as the table aliases for the STUDENTS table.</a:t>
            </a:r>
          </a:p>
          <a:p>
            <a:pPr marL="0" indent="0"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select eval_ID,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evaluatee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.stdid as "Evaluatee ID",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evaluatee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.stdfname + '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' </a:t>
            </a: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1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evaluatee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.stdlname as "Evaluatee ID",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evaluator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.stdid as "Evaluator ID",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evaluator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.stdfname + '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' </a:t>
            </a: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evaluator.stdlname as "Evaluator ID"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from students </a:t>
            </a:r>
            <a:r>
              <a:rPr lang="en-US" sz="11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evaluatee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, students </a:t>
            </a:r>
            <a:r>
              <a:rPr lang="en-US" sz="11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evaluator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evaluations</a:t>
            </a: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1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evaluatee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.stdid = evaluations.evaluateeID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and </a:t>
            </a:r>
            <a:r>
              <a:rPr lang="en-US" sz="11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evaluator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.stdid = evaluations.evaluatorID</a:t>
            </a:r>
          </a:p>
          <a:p>
            <a:pPr marL="0" indent="0"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order by evaluateeID;</a:t>
            </a:r>
          </a:p>
          <a:p>
            <a:pPr marL="0" indent="0">
              <a:buNone/>
            </a:pPr>
            <a:endParaRPr lang="en-US" sz="105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9" name="Rectangle 150"/>
          <p:cNvSpPr>
            <a:spLocks noChangeArrowheads="1"/>
          </p:cNvSpPr>
          <p:nvPr/>
        </p:nvSpPr>
        <p:spPr bwMode="auto">
          <a:xfrm>
            <a:off x="6096000" y="1600200"/>
            <a:ext cx="1447800" cy="609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C00000"/>
                </a:solidFill>
                <a:latin typeface="Arial" charset="0"/>
              </a:rPr>
              <a:t>STUDENTS</a:t>
            </a:r>
            <a:endParaRPr lang="en-US" sz="1200" b="1" dirty="0">
              <a:solidFill>
                <a:srgbClr val="C00000"/>
              </a:solidFill>
              <a:latin typeface="Arial" charset="0"/>
            </a:endParaRPr>
          </a:p>
        </p:txBody>
      </p:sp>
      <p:grpSp>
        <p:nvGrpSpPr>
          <p:cNvPr id="4" name="Group 66"/>
          <p:cNvGrpSpPr/>
          <p:nvPr/>
        </p:nvGrpSpPr>
        <p:grpSpPr>
          <a:xfrm rot="5400000">
            <a:off x="6019800" y="2590800"/>
            <a:ext cx="914400" cy="152400"/>
            <a:chOff x="5105400" y="55626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257800" y="5638800"/>
              <a:ext cx="4572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56"/>
            <p:cNvSpPr>
              <a:spLocks noChangeArrowheads="1"/>
            </p:cNvSpPr>
            <p:nvPr/>
          </p:nvSpPr>
          <p:spPr bwMode="auto">
            <a:xfrm>
              <a:off x="5715000" y="5562600"/>
              <a:ext cx="152400" cy="152400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157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58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Line 159"/>
            <p:cNvSpPr>
              <a:spLocks noChangeShapeType="1"/>
            </p:cNvSpPr>
            <p:nvPr/>
          </p:nvSpPr>
          <p:spPr bwMode="auto">
            <a:xfrm flipV="1">
              <a:off x="5867400" y="55626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" name="Line 192"/>
            <p:cNvSpPr>
              <a:spLocks noChangeShapeType="1"/>
            </p:cNvSpPr>
            <p:nvPr/>
          </p:nvSpPr>
          <p:spPr bwMode="auto">
            <a:xfrm>
              <a:off x="52578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93"/>
            <p:cNvSpPr>
              <a:spLocks noChangeShapeType="1"/>
            </p:cNvSpPr>
            <p:nvPr/>
          </p:nvSpPr>
          <p:spPr bwMode="auto">
            <a:xfrm>
              <a:off x="51816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" name="Line 194"/>
            <p:cNvSpPr>
              <a:spLocks noChangeShapeType="1"/>
            </p:cNvSpPr>
            <p:nvPr/>
          </p:nvSpPr>
          <p:spPr bwMode="auto">
            <a:xfrm>
              <a:off x="5105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9" name="Rectangle 150"/>
          <p:cNvSpPr>
            <a:spLocks noChangeArrowheads="1"/>
          </p:cNvSpPr>
          <p:nvPr/>
        </p:nvSpPr>
        <p:spPr bwMode="auto">
          <a:xfrm>
            <a:off x="6096000" y="3124200"/>
            <a:ext cx="1447800" cy="609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C00000"/>
                </a:solidFill>
                <a:latin typeface="Arial" charset="0"/>
              </a:rPr>
              <a:t>EVALUATIONS</a:t>
            </a:r>
            <a:endParaRPr lang="en-US" sz="1200" b="1" dirty="0">
              <a:solidFill>
                <a:srgbClr val="C00000"/>
              </a:solidFill>
              <a:latin typeface="Arial" charset="0"/>
            </a:endParaRPr>
          </a:p>
        </p:txBody>
      </p:sp>
      <p:grpSp>
        <p:nvGrpSpPr>
          <p:cNvPr id="5" name="Group 83"/>
          <p:cNvGrpSpPr/>
          <p:nvPr/>
        </p:nvGrpSpPr>
        <p:grpSpPr>
          <a:xfrm rot="5400000">
            <a:off x="6705600" y="2590800"/>
            <a:ext cx="914400" cy="152400"/>
            <a:chOff x="5105400" y="5562600"/>
            <a:chExt cx="914400" cy="1524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638800"/>
              <a:ext cx="4572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156"/>
            <p:cNvSpPr>
              <a:spLocks noChangeArrowheads="1"/>
            </p:cNvSpPr>
            <p:nvPr/>
          </p:nvSpPr>
          <p:spPr bwMode="auto">
            <a:xfrm>
              <a:off x="5715000" y="5562600"/>
              <a:ext cx="152400" cy="152400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" name="Line 157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" name="Line 158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" name="Line 159"/>
            <p:cNvSpPr>
              <a:spLocks noChangeShapeType="1"/>
            </p:cNvSpPr>
            <p:nvPr/>
          </p:nvSpPr>
          <p:spPr bwMode="auto">
            <a:xfrm flipV="1">
              <a:off x="5867400" y="55626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Line 192"/>
            <p:cNvSpPr>
              <a:spLocks noChangeShapeType="1"/>
            </p:cNvSpPr>
            <p:nvPr/>
          </p:nvSpPr>
          <p:spPr bwMode="auto">
            <a:xfrm>
              <a:off x="52578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4" name="Line 193"/>
            <p:cNvSpPr>
              <a:spLocks noChangeShapeType="1"/>
            </p:cNvSpPr>
            <p:nvPr/>
          </p:nvSpPr>
          <p:spPr bwMode="auto">
            <a:xfrm>
              <a:off x="51816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" name="Line 194"/>
            <p:cNvSpPr>
              <a:spLocks noChangeShapeType="1"/>
            </p:cNvSpPr>
            <p:nvPr/>
          </p:nvSpPr>
          <p:spPr bwMode="auto">
            <a:xfrm>
              <a:off x="5105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486400" y="2514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Evaluatee</a:t>
            </a:r>
            <a:endParaRPr lang="en-US" sz="120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162800" y="2514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Evaluator</a:t>
            </a:r>
            <a:endParaRPr lang="en-US" sz="120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4885" y="3962401"/>
            <a:ext cx="3805715" cy="2379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Unary relationship</a:t>
            </a:r>
          </a:p>
          <a:p>
            <a:r>
              <a:rPr lang="en-US" smtClean="0"/>
              <a:t>Self-join in a query</a:t>
            </a:r>
          </a:p>
          <a:p>
            <a:r>
              <a:rPr lang="en-US" smtClean="0"/>
              <a:t>Table aliases</a:t>
            </a:r>
            <a:endParaRPr lang="en-US" smtClean="0"/>
          </a:p>
          <a:p>
            <a:r>
              <a:rPr lang="en-US" smtClean="0"/>
              <a:t>Joining the same two tables twice in a query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fontScale="925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If there is something besides the self-join and table alias topics </a:t>
            </a:r>
            <a:r>
              <a:rPr lang="en-US" smtClean="0"/>
              <a:t>that </a:t>
            </a:r>
            <a:r>
              <a:rPr lang="en-US" smtClean="0"/>
              <a:t>you’re not familiar with in this presentation, please review earlier lessons in this SQL Fundamental series.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29718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Self-joins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 </a:t>
            </a:r>
            <a:r>
              <a:rPr lang="en-US" u="sng" smtClean="0"/>
              <a:t>unary</a:t>
            </a:r>
            <a:r>
              <a:rPr lang="en-US" smtClean="0"/>
              <a:t> relationship occurs when an entity (table) is related to itself.  This is not that unusual in a database, by the way.</a:t>
            </a:r>
          </a:p>
          <a:p>
            <a:r>
              <a:rPr lang="en-US" smtClean="0"/>
              <a:t>For this presentation we’ll use the Student-Teams database and we’ll also use a simple one-table example created just for this lesson.</a:t>
            </a:r>
          </a:p>
          <a:p>
            <a:r>
              <a:rPr lang="en-US" smtClean="0"/>
              <a:t>EMPLOYEE</a:t>
            </a:r>
            <a:r>
              <a:rPr lang="en-US" smtClean="0"/>
              <a:t>:  The ERD shown here shows that the employee table has a one-to-many relationship with itself.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799" y="4724400"/>
            <a:ext cx="24669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EMPLOYEE – A unary relationship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953000" cy="4876800"/>
          </a:xfrm>
        </p:spPr>
        <p:txBody>
          <a:bodyPr>
            <a:normAutofit/>
          </a:bodyPr>
          <a:lstStyle/>
          <a:p>
            <a:r>
              <a:rPr lang="en-US" sz="2000" smtClean="0"/>
              <a:t>Why is the employee related to itself?</a:t>
            </a:r>
            <a:endParaRPr lang="en-US" sz="2000" smtClean="0"/>
          </a:p>
          <a:p>
            <a:pPr lvl="1"/>
            <a:r>
              <a:rPr lang="en-US" sz="1800" smtClean="0"/>
              <a:t>An employee may report to another employee (supervisor).  </a:t>
            </a:r>
          </a:p>
          <a:p>
            <a:pPr lvl="1"/>
            <a:r>
              <a:rPr lang="en-US" sz="1800" smtClean="0"/>
              <a:t>An employee may supervise zero to many employee (</a:t>
            </a:r>
            <a:r>
              <a:rPr lang="en-US" sz="1800" smtClean="0"/>
              <a:t>subordinates</a:t>
            </a:r>
            <a:r>
              <a:rPr lang="en-US" sz="1800" smtClean="0"/>
              <a:t>).</a:t>
            </a:r>
          </a:p>
          <a:p>
            <a:r>
              <a:rPr lang="en-US" sz="2000" smtClean="0"/>
              <a:t>In the EMPLOYEE table example, emp_ID is the primary key.</a:t>
            </a:r>
          </a:p>
          <a:p>
            <a:r>
              <a:rPr lang="en-US" sz="2000" smtClean="0"/>
              <a:t>Emp_Supv is the foreign key (this is the supervisor’s employee ID). </a:t>
            </a:r>
          </a:p>
          <a:p>
            <a:r>
              <a:rPr lang="en-US" sz="2000" smtClean="0"/>
              <a:t>SELF-JOIN: If we want a list of employees and the names of their supervisors, we’ll have to JOIN the EMPLOYEE table to itself to get this list.</a:t>
            </a: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3043" y="2971800"/>
            <a:ext cx="254985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EMPLOYEE – Create table &amp; insert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86600" cy="4876800"/>
          </a:xfrm>
        </p:spPr>
        <p:txBody>
          <a:bodyPr>
            <a:normAutofit/>
          </a:bodyPr>
          <a:lstStyle/>
          <a:p>
            <a:r>
              <a:rPr lang="en-US" smtClean="0"/>
              <a:t>To prepare for the self-join, create the employee table and insert data.  (The SQL script is provided to instructors.)</a:t>
            </a:r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  <a:p>
            <a:r>
              <a:rPr lang="en-US" smtClean="0"/>
              <a:t>Insert data.</a:t>
            </a: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7" name="TextBox 6"/>
          <p:cNvSpPr txBox="1"/>
          <p:nvPr/>
        </p:nvSpPr>
        <p:spPr>
          <a:xfrm>
            <a:off x="2971800" y="2743200"/>
            <a:ext cx="5334000" cy="132343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1000" smtClean="0"/>
              <a:t>CREATE TABLE dbo.employee(</a:t>
            </a:r>
          </a:p>
          <a:p>
            <a:r>
              <a:rPr lang="en-US" sz="1000" smtClean="0"/>
              <a:t>	emp_ID </a:t>
            </a:r>
            <a:r>
              <a:rPr lang="en-US" sz="1000" smtClean="0"/>
              <a:t>varchar(4) NOT NULL,</a:t>
            </a:r>
          </a:p>
          <a:p>
            <a:r>
              <a:rPr lang="en-US" sz="1000" smtClean="0"/>
              <a:t>	emp_Fname varchar(10) NULL,</a:t>
            </a:r>
          </a:p>
          <a:p>
            <a:r>
              <a:rPr lang="en-US" sz="1000" smtClean="0"/>
              <a:t>	emp_Lname varchar(10) NULL,</a:t>
            </a:r>
          </a:p>
          <a:p>
            <a:r>
              <a:rPr lang="en-US" sz="1000" smtClean="0"/>
              <a:t>	emp_Supv varchar(4) NULL,</a:t>
            </a:r>
          </a:p>
          <a:p>
            <a:r>
              <a:rPr lang="en-US" sz="1000" smtClean="0"/>
              <a:t> CONSTRAINT PK_employee PRIMARY KEY(emp_ID) ,</a:t>
            </a:r>
          </a:p>
          <a:p>
            <a:r>
              <a:rPr lang="en-US" sz="1000" smtClean="0"/>
              <a:t> </a:t>
            </a:r>
            <a:r>
              <a:rPr lang="en-US" sz="1000" smtClean="0"/>
              <a:t>CONSTRAINT </a:t>
            </a:r>
            <a:r>
              <a:rPr lang="en-US" sz="1000" smtClean="0"/>
              <a:t>FK_supervisor FOREIGN KEY(emp_Supv</a:t>
            </a:r>
            <a:r>
              <a:rPr lang="en-US" sz="1000" smtClean="0"/>
              <a:t>) </a:t>
            </a:r>
            <a:r>
              <a:rPr lang="en-US" sz="1000" smtClean="0"/>
              <a:t>REFERENCES </a:t>
            </a:r>
            <a:r>
              <a:rPr lang="en-US" sz="1000" smtClean="0"/>
              <a:t>employee(emp_ID));</a:t>
            </a:r>
            <a:endParaRPr lang="en-US" sz="1000"/>
          </a:p>
        </p:txBody>
      </p:sp>
      <p:sp>
        <p:nvSpPr>
          <p:cNvPr id="8" name="TextBox 7"/>
          <p:cNvSpPr txBox="1"/>
          <p:nvPr/>
        </p:nvSpPr>
        <p:spPr>
          <a:xfrm>
            <a:off x="609600" y="4495800"/>
            <a:ext cx="3657600" cy="1785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US" sz="1000" smtClean="0"/>
              <a:t>insert into employee</a:t>
            </a:r>
          </a:p>
          <a:p>
            <a:r>
              <a:rPr lang="en-US" sz="1000" smtClean="0"/>
              <a:t>  (emp_id, emp_fname, emp_lname, emp_supv)</a:t>
            </a:r>
          </a:p>
          <a:p>
            <a:r>
              <a:rPr lang="en-US" sz="1000" smtClean="0"/>
              <a:t>  values ('1050', 'Carlo', 'Mora', NULL);</a:t>
            </a:r>
          </a:p>
          <a:p>
            <a:endParaRPr lang="en-US" sz="1000" smtClean="0"/>
          </a:p>
          <a:p>
            <a:r>
              <a:rPr lang="en-US" sz="1000" smtClean="0"/>
              <a:t>insert into employee</a:t>
            </a:r>
          </a:p>
          <a:p>
            <a:r>
              <a:rPr lang="en-US" sz="1000" smtClean="0"/>
              <a:t>  (emp_id, emp_fname, emp_lname, emp_supv)</a:t>
            </a:r>
          </a:p>
          <a:p>
            <a:r>
              <a:rPr lang="en-US" sz="1000" smtClean="0"/>
              <a:t>  values ('1062', 'Robert', 'Block', 1050);</a:t>
            </a:r>
          </a:p>
          <a:p>
            <a:endParaRPr lang="en-US" sz="1000" smtClean="0"/>
          </a:p>
          <a:p>
            <a:r>
              <a:rPr lang="en-US" sz="1000" smtClean="0"/>
              <a:t>insert into employee</a:t>
            </a:r>
          </a:p>
          <a:p>
            <a:r>
              <a:rPr lang="en-US" sz="1000" smtClean="0"/>
              <a:t>  (emp_id, emp_fname, emp_lname, emp_supv)</a:t>
            </a:r>
          </a:p>
          <a:p>
            <a:r>
              <a:rPr lang="en-US" sz="1000" smtClean="0"/>
              <a:t>  values ('1063', 'Teresa', 'Roberts', 1062);</a:t>
            </a:r>
            <a:endParaRPr lang="en-US" sz="1000"/>
          </a:p>
        </p:txBody>
      </p:sp>
      <p:sp>
        <p:nvSpPr>
          <p:cNvPr id="9" name="TextBox 8"/>
          <p:cNvSpPr txBox="1"/>
          <p:nvPr/>
        </p:nvSpPr>
        <p:spPr>
          <a:xfrm>
            <a:off x="4495800" y="4495800"/>
            <a:ext cx="3657600" cy="17851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US" sz="1000" smtClean="0"/>
              <a:t>insert into employee</a:t>
            </a:r>
          </a:p>
          <a:p>
            <a:r>
              <a:rPr lang="en-US" sz="1000" smtClean="0"/>
              <a:t>  (emp_id, emp_fname, emp_lname, emp_supv)</a:t>
            </a:r>
          </a:p>
          <a:p>
            <a:r>
              <a:rPr lang="en-US" sz="1000" smtClean="0"/>
              <a:t>  values ('1077', 'Carla', 'Stevens', 1050);</a:t>
            </a:r>
          </a:p>
          <a:p>
            <a:endParaRPr lang="en-US" sz="1000" smtClean="0"/>
          </a:p>
          <a:p>
            <a:r>
              <a:rPr lang="en-US" sz="1000" smtClean="0"/>
              <a:t>insert into employee</a:t>
            </a:r>
          </a:p>
          <a:p>
            <a:r>
              <a:rPr lang="en-US" sz="1000" smtClean="0"/>
              <a:t>  (emp_id, emp_fname, emp_lname, emp_supv)</a:t>
            </a:r>
          </a:p>
          <a:p>
            <a:r>
              <a:rPr lang="en-US" sz="1000" smtClean="0"/>
              <a:t>  values ('1080', 'Wilma', 'Washington', 1050);</a:t>
            </a:r>
          </a:p>
          <a:p>
            <a:endParaRPr lang="en-US" sz="1000" smtClean="0"/>
          </a:p>
          <a:p>
            <a:r>
              <a:rPr lang="en-US" sz="1000" smtClean="0"/>
              <a:t>insert into employee</a:t>
            </a:r>
          </a:p>
          <a:p>
            <a:r>
              <a:rPr lang="en-US" sz="1000" smtClean="0"/>
              <a:t>  (emp_id, emp_fname, emp_lname, emp_supv)</a:t>
            </a:r>
          </a:p>
          <a:p>
            <a:r>
              <a:rPr lang="en-US" sz="1000" smtClean="0"/>
              <a:t>  values ('1081', 'Rory', 'Block', 1062);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EMPLOYEE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391400" cy="4876800"/>
          </a:xfrm>
        </p:spPr>
        <p:txBody>
          <a:bodyPr>
            <a:normAutofit fontScale="92500"/>
          </a:bodyPr>
          <a:lstStyle/>
          <a:p>
            <a:r>
              <a:rPr lang="en-US" smtClean="0"/>
              <a:t>If you look at the employee data, you can figure out that Robert Block’s supervisor is Carlo Mora.  </a:t>
            </a:r>
          </a:p>
          <a:p>
            <a:r>
              <a:rPr lang="en-US" smtClean="0"/>
              <a:t>Carla Stevens and Wilma Washington also report to Carlo Mora.</a:t>
            </a:r>
          </a:p>
          <a:p>
            <a:pPr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Select * from employee;</a:t>
            </a: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mtClean="0"/>
              <a:t>How can we get the list of employees and their </a:t>
            </a:r>
            <a:r>
              <a:rPr lang="en-US" smtClean="0"/>
              <a:t>supervisors</a:t>
            </a:r>
            <a:r>
              <a:rPr lang="en-US" smtClean="0"/>
              <a:t>?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124200"/>
            <a:ext cx="29622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>
          <a:xfrm>
            <a:off x="5181600" y="4038600"/>
            <a:ext cx="533400" cy="2286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5715000" y="4152900"/>
            <a:ext cx="1447800" cy="1143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3"/>
          </p:cNvCxnSpPr>
          <p:nvPr/>
        </p:nvCxnSpPr>
        <p:spPr>
          <a:xfrm>
            <a:off x="5715000" y="4152900"/>
            <a:ext cx="1524000" cy="4953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5715000" y="4152900"/>
            <a:ext cx="1524000" cy="6858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EMPLOYEE twice in a query.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876800"/>
          </a:xfrm>
        </p:spPr>
        <p:txBody>
          <a:bodyPr>
            <a:normAutofit lnSpcReduction="10000"/>
          </a:bodyPr>
          <a:lstStyle/>
          <a:p>
            <a:r>
              <a:rPr lang="en-US" sz="2000" smtClean="0"/>
              <a:t>We will use the EMPLOYEE table twice in the query.  In order to do this we have to rename the table—give it an alias.  </a:t>
            </a:r>
          </a:p>
          <a:p>
            <a:r>
              <a:rPr lang="en-US" sz="2000" smtClean="0"/>
              <a:t>When we list the table in the FROM clause the table name is immediately followed by the table alias. </a:t>
            </a:r>
          </a:p>
          <a:p>
            <a:r>
              <a:rPr lang="en-US" sz="2000" smtClean="0"/>
              <a:t>We’ll use </a:t>
            </a:r>
            <a:r>
              <a:rPr lang="en-US" sz="2000" i="1" smtClean="0"/>
              <a:t>sub (subordinate) </a:t>
            </a:r>
            <a:r>
              <a:rPr lang="en-US" sz="2000" smtClean="0"/>
              <a:t>and </a:t>
            </a:r>
            <a:r>
              <a:rPr lang="en-US" sz="2000" i="1" smtClean="0"/>
              <a:t>supv (supervisor)</a:t>
            </a:r>
            <a:r>
              <a:rPr lang="en-US" sz="2000" smtClean="0"/>
              <a:t>.  </a:t>
            </a:r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...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 </a:t>
            </a:r>
            <a:r>
              <a:rPr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sz="16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sz="16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supv</a:t>
            </a:r>
            <a:endParaRPr lang="en-US" sz="1400" b="1" smtClean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smtClean="0"/>
              <a:t>You </a:t>
            </a:r>
            <a:r>
              <a:rPr lang="en-US" sz="1800" smtClean="0"/>
              <a:t>should decide on the aliases before typing the </a:t>
            </a:r>
            <a:r>
              <a:rPr lang="en-US" sz="1800" smtClean="0"/>
              <a:t>SELECT </a:t>
            </a:r>
            <a:r>
              <a:rPr lang="en-US" sz="1800" smtClean="0"/>
              <a:t>clause because you’ll use them in the SELECT clause.</a:t>
            </a: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.emp_id as "Sub ID",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.emp_fname + ' ' +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.emp_lname as "Subordinate",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.emp_id as "Supv ID",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.emp_fname + ' ' +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.emp_lname as "Supervisor"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 employee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.emp_supv =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.emp_id;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Self-join output: List of employees and their supervisors.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1628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.emp_id as "Sub ID",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.emp_fname + ' ' +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.emp_lname as "Subordinate",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.emp_id as "Supv ID",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.emp_fname + ' ' +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.emp_lname as "Supervisor"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 employee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40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.emp_supv = </a:t>
            </a:r>
            <a:r>
              <a:rPr lang="en-US" sz="140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supv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.emp_id;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276600"/>
            <a:ext cx="456247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need for table aliases:</a:t>
            </a:r>
            <a:br>
              <a:rPr lang="en-US" smtClean="0"/>
            </a:br>
            <a:r>
              <a:rPr lang="en-US" smtClean="0"/>
              <a:t>Two joins between two tables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47244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The Student-Teams database has two tables with two relationships.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To get the names of evaluatees and evaluators, we’ll need to use the STUDENTS table twice—one for each relationship to EVALUATIONS.</a:t>
            </a:r>
            <a:endParaRPr lang="en-US" smtClean="0"/>
          </a:p>
          <a:p>
            <a:pPr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8" name="Rectangle 150"/>
          <p:cNvSpPr>
            <a:spLocks noChangeArrowheads="1"/>
          </p:cNvSpPr>
          <p:nvPr/>
        </p:nvSpPr>
        <p:spPr bwMode="auto">
          <a:xfrm>
            <a:off x="2362200" y="2438400"/>
            <a:ext cx="121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TEAMS</a:t>
            </a:r>
            <a:endParaRPr lang="en-US" sz="1200" dirty="0">
              <a:latin typeface="Arial" charset="0"/>
            </a:endParaRPr>
          </a:p>
        </p:txBody>
      </p:sp>
      <p:sp>
        <p:nvSpPr>
          <p:cNvPr id="9" name="Rectangle 150"/>
          <p:cNvSpPr>
            <a:spLocks noChangeArrowheads="1"/>
          </p:cNvSpPr>
          <p:nvPr/>
        </p:nvSpPr>
        <p:spPr bwMode="auto">
          <a:xfrm>
            <a:off x="4495800" y="2438400"/>
            <a:ext cx="1447800" cy="609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C00000"/>
                </a:solidFill>
                <a:latin typeface="Arial" charset="0"/>
              </a:rPr>
              <a:t>STUDENTS</a:t>
            </a:r>
            <a:endParaRPr lang="en-US" sz="1200" b="1" dirty="0">
              <a:solidFill>
                <a:srgbClr val="C00000"/>
              </a:solidFill>
              <a:latin typeface="Arial" charset="0"/>
            </a:endParaRPr>
          </a:p>
        </p:txBody>
      </p:sp>
      <p:grpSp>
        <p:nvGrpSpPr>
          <p:cNvPr id="10" name="Group 66"/>
          <p:cNvGrpSpPr/>
          <p:nvPr/>
        </p:nvGrpSpPr>
        <p:grpSpPr>
          <a:xfrm rot="5400000">
            <a:off x="4419600" y="3429000"/>
            <a:ext cx="914400" cy="152400"/>
            <a:chOff x="5105400" y="55626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257800" y="5638800"/>
              <a:ext cx="4572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56"/>
            <p:cNvSpPr>
              <a:spLocks noChangeArrowheads="1"/>
            </p:cNvSpPr>
            <p:nvPr/>
          </p:nvSpPr>
          <p:spPr bwMode="auto">
            <a:xfrm>
              <a:off x="5715000" y="5562600"/>
              <a:ext cx="152400" cy="152400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Line 157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" name="Line 158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" name="Line 159"/>
            <p:cNvSpPr>
              <a:spLocks noChangeShapeType="1"/>
            </p:cNvSpPr>
            <p:nvPr/>
          </p:nvSpPr>
          <p:spPr bwMode="auto">
            <a:xfrm flipV="1">
              <a:off x="5867400" y="55626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" name="Line 192"/>
            <p:cNvSpPr>
              <a:spLocks noChangeShapeType="1"/>
            </p:cNvSpPr>
            <p:nvPr/>
          </p:nvSpPr>
          <p:spPr bwMode="auto">
            <a:xfrm>
              <a:off x="52578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Line 193"/>
            <p:cNvSpPr>
              <a:spLocks noChangeShapeType="1"/>
            </p:cNvSpPr>
            <p:nvPr/>
          </p:nvSpPr>
          <p:spPr bwMode="auto">
            <a:xfrm>
              <a:off x="51816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" name="Line 194"/>
            <p:cNvSpPr>
              <a:spLocks noChangeShapeType="1"/>
            </p:cNvSpPr>
            <p:nvPr/>
          </p:nvSpPr>
          <p:spPr bwMode="auto">
            <a:xfrm>
              <a:off x="5105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9" name="Rectangle 150"/>
          <p:cNvSpPr>
            <a:spLocks noChangeArrowheads="1"/>
          </p:cNvSpPr>
          <p:nvPr/>
        </p:nvSpPr>
        <p:spPr bwMode="auto">
          <a:xfrm>
            <a:off x="4495800" y="3962400"/>
            <a:ext cx="1447800" cy="6096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smtClean="0">
                <a:solidFill>
                  <a:srgbClr val="C00000"/>
                </a:solidFill>
                <a:latin typeface="Arial" charset="0"/>
              </a:rPr>
              <a:t>EVALUATIONS</a:t>
            </a:r>
            <a:endParaRPr lang="en-US" sz="1200" b="1" dirty="0">
              <a:solidFill>
                <a:srgbClr val="C00000"/>
              </a:solidFill>
              <a:latin typeface="Arial" charset="0"/>
            </a:endParaRPr>
          </a:p>
        </p:txBody>
      </p:sp>
      <p:cxnSp>
        <p:nvCxnSpPr>
          <p:cNvPr id="20" name="Straight Connector 19"/>
          <p:cNvCxnSpPr>
            <a:stCxn id="54" idx="6"/>
          </p:cNvCxnSpPr>
          <p:nvPr/>
        </p:nvCxnSpPr>
        <p:spPr>
          <a:xfrm>
            <a:off x="3886200" y="27432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156"/>
          <p:cNvSpPr>
            <a:spLocks noChangeArrowheads="1"/>
          </p:cNvSpPr>
          <p:nvPr/>
        </p:nvSpPr>
        <p:spPr bwMode="auto">
          <a:xfrm>
            <a:off x="4191000" y="26670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Line 157"/>
          <p:cNvSpPr>
            <a:spLocks noChangeShapeType="1"/>
          </p:cNvSpPr>
          <p:nvPr/>
        </p:nvSpPr>
        <p:spPr bwMode="auto">
          <a:xfrm>
            <a:off x="43434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Line 158"/>
          <p:cNvSpPr>
            <a:spLocks noChangeShapeType="1"/>
          </p:cNvSpPr>
          <p:nvPr/>
        </p:nvSpPr>
        <p:spPr bwMode="auto">
          <a:xfrm>
            <a:off x="4343400" y="27432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" name="Line 159"/>
          <p:cNvSpPr>
            <a:spLocks noChangeShapeType="1"/>
          </p:cNvSpPr>
          <p:nvPr/>
        </p:nvSpPr>
        <p:spPr bwMode="auto">
          <a:xfrm flipV="1">
            <a:off x="4343400" y="2667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Line 193"/>
          <p:cNvSpPr>
            <a:spLocks noChangeShapeType="1"/>
          </p:cNvSpPr>
          <p:nvPr/>
        </p:nvSpPr>
        <p:spPr bwMode="auto">
          <a:xfrm>
            <a:off x="36576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" name="Line 194"/>
          <p:cNvSpPr>
            <a:spLocks noChangeShapeType="1"/>
          </p:cNvSpPr>
          <p:nvPr/>
        </p:nvSpPr>
        <p:spPr bwMode="auto">
          <a:xfrm>
            <a:off x="35814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7" name="Group 83"/>
          <p:cNvGrpSpPr/>
          <p:nvPr/>
        </p:nvGrpSpPr>
        <p:grpSpPr>
          <a:xfrm rot="5400000">
            <a:off x="5105400" y="3429000"/>
            <a:ext cx="914400" cy="152400"/>
            <a:chOff x="5105400" y="5562600"/>
            <a:chExt cx="914400" cy="1524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638800"/>
              <a:ext cx="4572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156"/>
            <p:cNvSpPr>
              <a:spLocks noChangeArrowheads="1"/>
            </p:cNvSpPr>
            <p:nvPr/>
          </p:nvSpPr>
          <p:spPr bwMode="auto">
            <a:xfrm>
              <a:off x="5715000" y="5562600"/>
              <a:ext cx="152400" cy="152400"/>
            </a:xfrm>
            <a:prstGeom prst="ellips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" name="Line 157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" name="Line 158"/>
            <p:cNvSpPr>
              <a:spLocks noChangeShapeType="1"/>
            </p:cNvSpPr>
            <p:nvPr/>
          </p:nvSpPr>
          <p:spPr bwMode="auto">
            <a:xfrm>
              <a:off x="5867400" y="56388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" name="Line 159"/>
            <p:cNvSpPr>
              <a:spLocks noChangeShapeType="1"/>
            </p:cNvSpPr>
            <p:nvPr/>
          </p:nvSpPr>
          <p:spPr bwMode="auto">
            <a:xfrm flipV="1">
              <a:off x="5867400" y="5562600"/>
              <a:ext cx="152400" cy="762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Line 192"/>
            <p:cNvSpPr>
              <a:spLocks noChangeShapeType="1"/>
            </p:cNvSpPr>
            <p:nvPr/>
          </p:nvSpPr>
          <p:spPr bwMode="auto">
            <a:xfrm>
              <a:off x="52578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4" name="Line 193"/>
            <p:cNvSpPr>
              <a:spLocks noChangeShapeType="1"/>
            </p:cNvSpPr>
            <p:nvPr/>
          </p:nvSpPr>
          <p:spPr bwMode="auto">
            <a:xfrm>
              <a:off x="5181600" y="5562600"/>
              <a:ext cx="0" cy="15240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" name="Line 194"/>
            <p:cNvSpPr>
              <a:spLocks noChangeShapeType="1"/>
            </p:cNvSpPr>
            <p:nvPr/>
          </p:nvSpPr>
          <p:spPr bwMode="auto">
            <a:xfrm>
              <a:off x="5105400" y="5638800"/>
              <a:ext cx="152400" cy="0"/>
            </a:xfrm>
            <a:prstGeom prst="line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6" name="Rectangle 150"/>
          <p:cNvSpPr>
            <a:spLocks noChangeArrowheads="1"/>
          </p:cNvSpPr>
          <p:nvPr/>
        </p:nvSpPr>
        <p:spPr bwMode="auto">
          <a:xfrm>
            <a:off x="6858000" y="3962400"/>
            <a:ext cx="1828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EVAL_ITEMS_SCORES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150"/>
          <p:cNvSpPr>
            <a:spLocks noChangeArrowheads="1"/>
          </p:cNvSpPr>
          <p:nvPr/>
        </p:nvSpPr>
        <p:spPr bwMode="auto">
          <a:xfrm>
            <a:off x="7010400" y="2438400"/>
            <a:ext cx="1524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smtClean="0">
                <a:latin typeface="Arial" charset="0"/>
              </a:rPr>
              <a:t>EVAL_ITEMS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Connector 37"/>
          <p:cNvCxnSpPr>
            <a:stCxn id="44" idx="0"/>
          </p:cNvCxnSpPr>
          <p:nvPr/>
        </p:nvCxnSpPr>
        <p:spPr>
          <a:xfrm rot="10800000" flipV="1">
            <a:off x="7772400" y="30480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156"/>
          <p:cNvSpPr>
            <a:spLocks noChangeArrowheads="1"/>
          </p:cNvSpPr>
          <p:nvPr/>
        </p:nvSpPr>
        <p:spPr bwMode="auto">
          <a:xfrm rot="5400000">
            <a:off x="7696200" y="36576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Line 157"/>
          <p:cNvSpPr>
            <a:spLocks noChangeShapeType="1"/>
          </p:cNvSpPr>
          <p:nvPr/>
        </p:nvSpPr>
        <p:spPr bwMode="auto">
          <a:xfrm rot="5400000">
            <a:off x="7696200" y="3886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" name="Line 158"/>
          <p:cNvSpPr>
            <a:spLocks noChangeShapeType="1"/>
          </p:cNvSpPr>
          <p:nvPr/>
        </p:nvSpPr>
        <p:spPr bwMode="auto">
          <a:xfrm rot="5400000">
            <a:off x="7658100" y="38481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2" name="Line 159"/>
          <p:cNvSpPr>
            <a:spLocks noChangeShapeType="1"/>
          </p:cNvSpPr>
          <p:nvPr/>
        </p:nvSpPr>
        <p:spPr bwMode="auto">
          <a:xfrm rot="5400000" flipV="1">
            <a:off x="7734300" y="38481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" name="Line 193"/>
          <p:cNvSpPr>
            <a:spLocks noChangeShapeType="1"/>
          </p:cNvSpPr>
          <p:nvPr/>
        </p:nvSpPr>
        <p:spPr bwMode="auto">
          <a:xfrm rot="5400000">
            <a:off x="7772400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" name="Line 194"/>
          <p:cNvSpPr>
            <a:spLocks noChangeShapeType="1"/>
          </p:cNvSpPr>
          <p:nvPr/>
        </p:nvSpPr>
        <p:spPr bwMode="auto">
          <a:xfrm rot="5400000">
            <a:off x="7696200" y="3124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45" name="Group 101"/>
          <p:cNvGrpSpPr/>
          <p:nvPr/>
        </p:nvGrpSpPr>
        <p:grpSpPr>
          <a:xfrm>
            <a:off x="5943600" y="4191000"/>
            <a:ext cx="914400" cy="152400"/>
            <a:chOff x="2209800" y="4267200"/>
            <a:chExt cx="914400" cy="1524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2362200" y="434340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156"/>
            <p:cNvSpPr>
              <a:spLocks noChangeArrowheads="1"/>
            </p:cNvSpPr>
            <p:nvPr/>
          </p:nvSpPr>
          <p:spPr bwMode="auto">
            <a:xfrm>
              <a:off x="2819400" y="4267200"/>
              <a:ext cx="152400" cy="152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8" name="Line 157"/>
            <p:cNvSpPr>
              <a:spLocks noChangeShapeType="1"/>
            </p:cNvSpPr>
            <p:nvPr/>
          </p:nvSpPr>
          <p:spPr bwMode="auto">
            <a:xfrm>
              <a:off x="2971800" y="43434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9" name="Line 158"/>
            <p:cNvSpPr>
              <a:spLocks noChangeShapeType="1"/>
            </p:cNvSpPr>
            <p:nvPr/>
          </p:nvSpPr>
          <p:spPr bwMode="auto">
            <a:xfrm>
              <a:off x="2971800" y="43434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0" name="Line 159"/>
            <p:cNvSpPr>
              <a:spLocks noChangeShapeType="1"/>
            </p:cNvSpPr>
            <p:nvPr/>
          </p:nvSpPr>
          <p:spPr bwMode="auto">
            <a:xfrm flipV="1">
              <a:off x="2971800" y="4267200"/>
              <a:ext cx="152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Line 192"/>
            <p:cNvSpPr>
              <a:spLocks noChangeShapeType="1"/>
            </p:cNvSpPr>
            <p:nvPr/>
          </p:nvSpPr>
          <p:spPr bwMode="auto">
            <a:xfrm>
              <a:off x="2362200" y="42672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2" name="Line 193"/>
            <p:cNvSpPr>
              <a:spLocks noChangeShapeType="1"/>
            </p:cNvSpPr>
            <p:nvPr/>
          </p:nvSpPr>
          <p:spPr bwMode="auto">
            <a:xfrm>
              <a:off x="2286000" y="42672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3" name="Line 194"/>
            <p:cNvSpPr>
              <a:spLocks noChangeShapeType="1"/>
            </p:cNvSpPr>
            <p:nvPr/>
          </p:nvSpPr>
          <p:spPr bwMode="auto">
            <a:xfrm>
              <a:off x="2209800" y="4343400"/>
              <a:ext cx="15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54" name="Oval 156"/>
          <p:cNvSpPr>
            <a:spLocks noChangeArrowheads="1"/>
          </p:cNvSpPr>
          <p:nvPr/>
        </p:nvSpPr>
        <p:spPr bwMode="auto">
          <a:xfrm>
            <a:off x="3733800" y="26670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Line 193"/>
          <p:cNvSpPr>
            <a:spLocks noChangeShapeType="1"/>
          </p:cNvSpPr>
          <p:nvPr/>
        </p:nvSpPr>
        <p:spPr bwMode="auto">
          <a:xfrm rot="5400000">
            <a:off x="77724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3886200" y="3352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Evaluatee</a:t>
            </a:r>
            <a:endParaRPr lang="en-US" sz="120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62600" y="3352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rgbClr val="C00000"/>
                </a:solidFill>
              </a:rPr>
              <a:t>Evaluator</a:t>
            </a:r>
            <a:endParaRPr lang="en-US" sz="12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818</TotalTime>
  <Words>1035</Words>
  <Application>Microsoft Office PowerPoint</Application>
  <PresentationFormat>On-screen Show (4:3)</PresentationFormat>
  <Paragraphs>196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mec_DB_template</vt:lpstr>
      <vt:lpstr>SQL Fundamentals</vt:lpstr>
      <vt:lpstr>What you’ll need …</vt:lpstr>
      <vt:lpstr>Self-joins</vt:lpstr>
      <vt:lpstr>EMPLOYEE – A unary relationship</vt:lpstr>
      <vt:lpstr>EMPLOYEE – Create table &amp; insert data</vt:lpstr>
      <vt:lpstr>EMPLOYEE data</vt:lpstr>
      <vt:lpstr>Using EMPLOYEE twice in a query.</vt:lpstr>
      <vt:lpstr>Self-join output: List of employees and their supervisors.</vt:lpstr>
      <vt:lpstr>Another need for table aliases: Two joins between two tables</vt:lpstr>
      <vt:lpstr>Another need for table aliases: Two joins between two tables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121</cp:revision>
  <dcterms:created xsi:type="dcterms:W3CDTF">2010-07-09T15:49:05Z</dcterms:created>
  <dcterms:modified xsi:type="dcterms:W3CDTF">2011-06-08T16:49:18Z</dcterms:modified>
</cp:coreProperties>
</file>