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2" r:id="rId3"/>
    <p:sldId id="264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72" r:id="rId14"/>
    <p:sldId id="25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2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CA9C3-8214-4BED-9725-80FD8A8C06E6}" type="datetimeFigureOut">
              <a:rPr lang="en-US" smtClean="0"/>
              <a:pPr/>
              <a:t>6/8/2011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83D88-CA8D-4C4E-A3E8-FC87F2571F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DA952-44F5-488A-89CC-9C06CB8ABE2F}" type="datetimeFigureOut">
              <a:rPr lang="en-US" smtClean="0"/>
              <a:pPr/>
              <a:t>6/8/2011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850DC6-43F6-4322-B992-A5F2B178F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>
            <a:normAutofit/>
          </a:bodyPr>
          <a:lstStyle>
            <a:lvl1pPr algn="r">
              <a:defRPr sz="36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348328" y="6553200"/>
            <a:ext cx="457200" cy="212725"/>
          </a:xfrm>
        </p:spPr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83880" cy="1051560"/>
          </a:xfrm>
        </p:spPr>
        <p:txBody>
          <a:bodyPr>
            <a:normAutofit/>
          </a:bodyPr>
          <a:lstStyle>
            <a:lvl1pPr>
              <a:defRPr sz="2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83880" cy="456895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48328" y="6553200"/>
            <a:ext cx="457200" cy="212725"/>
          </a:xfrm>
        </p:spPr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 userDrawn="1"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381000"/>
            <a:ext cx="8183880" cy="676656"/>
          </a:xfrm>
        </p:spPr>
        <p:txBody>
          <a:bodyPr lIns="91440" bIns="0" anchor="b">
            <a:normAutofit/>
          </a:bodyPr>
          <a:lstStyle>
            <a:lvl1pPr algn="l">
              <a:buNone/>
              <a:defRPr sz="2800" b="0" cap="none" baseline="0">
                <a:solidFill>
                  <a:schemeClr val="tx2">
                    <a:lumMod val="60000"/>
                    <a:lumOff val="40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1076868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tx2">
                    <a:lumMod val="60000"/>
                    <a:lumOff val="4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3392" y="1600200"/>
            <a:ext cx="3931920" cy="438912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3931920" cy="438912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1585278"/>
            <a:ext cx="3931920" cy="792162"/>
          </a:xfrm>
        </p:spPr>
        <p:txBody>
          <a:bodyPr lIns="146304" anchor="ctr">
            <a:norm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1585278"/>
            <a:ext cx="3931920" cy="792162"/>
          </a:xfrm>
        </p:spPr>
        <p:txBody>
          <a:bodyPr lIns="137160" anchor="ctr">
            <a:norm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2453640"/>
            <a:ext cx="3931920" cy="3489960"/>
          </a:xfrm>
        </p:spPr>
        <p:txBody>
          <a:bodyPr anchor="t">
            <a:normAutofit/>
          </a:bodyPr>
          <a:lstStyle>
            <a:lvl1pPr algn="l">
              <a:defRPr sz="1800"/>
            </a:lvl1pPr>
            <a:lvl2pPr algn="l">
              <a:defRPr sz="1600"/>
            </a:lvl2pPr>
            <a:lvl3pPr algn="l">
              <a:defRPr sz="1400"/>
            </a:lvl3pPr>
            <a:lvl4pPr algn="l">
              <a:defRPr sz="1200"/>
            </a:lvl4pPr>
            <a:lvl5pPr algn="l">
              <a:defRPr sz="12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2453640"/>
            <a:ext cx="3931920" cy="3489960"/>
          </a:xfrm>
        </p:spPr>
        <p:txBody>
          <a:bodyPr anchor="t">
            <a:normAutofit/>
          </a:bodyPr>
          <a:lstStyle>
            <a:lvl1pPr algn="l">
              <a:defRPr sz="1800"/>
            </a:lvl1pPr>
            <a:lvl2pPr algn="l">
              <a:defRPr sz="1600"/>
            </a:lvl2pPr>
            <a:lvl3pPr algn="l">
              <a:defRPr sz="1400"/>
            </a:lvl3pPr>
            <a:lvl4pPr algn="l">
              <a:defRPr sz="1200"/>
            </a:lvl4pPr>
            <a:lvl5pPr algn="l">
              <a:defRPr sz="12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153400" cy="4495800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553200"/>
            <a:ext cx="457200" cy="2127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2">
                    <a:lumMod val="75000"/>
                  </a:schemeClr>
                </a:solidFill>
              </a:defRPr>
            </a:lvl1pPr>
            <a:extLst/>
          </a:lstStyle>
          <a:p>
            <a:fld id="{91974DF9-AD47-4691-BA21-BBFCE3637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Date Placeholder 3"/>
          <p:cNvSpPr txBox="1">
            <a:spLocks/>
          </p:cNvSpPr>
          <p:nvPr/>
        </p:nvSpPr>
        <p:spPr>
          <a:xfrm>
            <a:off x="457200" y="6553200"/>
            <a:ext cx="4081128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Prepared by Jennifer Kreie, New Mexico State University</a:t>
            </a: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Footer Placeholder 4"/>
          <p:cNvSpPr txBox="1">
            <a:spLocks/>
          </p:cNvSpPr>
          <p:nvPr/>
        </p:nvSpPr>
        <p:spPr>
          <a:xfrm>
            <a:off x="5181600" y="6553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Hosted by the University of Arkansas</a:t>
            </a: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Footer Placeholder 4"/>
          <p:cNvSpPr txBox="1">
            <a:spLocks/>
          </p:cNvSpPr>
          <p:nvPr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28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4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nterprise.waltoncollege.uark.ed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facultyresourcecenter.com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enterprise.waltoncollege.uark.edu/mec.asp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sdn.microsoft.com/en-us/library/ms124659(v=sql.100).aspx" TargetMode="External"/><Relationship Id="rId5" Type="http://schemas.openxmlformats.org/officeDocument/2006/relationships/hyperlink" Target="http://msdn.microsoft.com/en-us/library/aa299742(v=SQL.80).aspx" TargetMode="External"/><Relationship Id="rId4" Type="http://schemas.openxmlformats.org/officeDocument/2006/relationships/hyperlink" Target="http://www.facultyresourcecenter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SQL Fundamentals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Set Operators:  UNION,</a:t>
            </a:r>
          </a:p>
          <a:p>
            <a:r>
              <a:rPr lang="en-US" smtClean="0"/>
              <a:t>INTERSECT,</a:t>
            </a:r>
          </a:p>
          <a:p>
            <a:r>
              <a:rPr lang="en-US" smtClean="0"/>
              <a:t>EXCEPT</a:t>
            </a: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</a:t>
            </a:fld>
            <a:endParaRPr kumimoji="0"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5715000"/>
            <a:ext cx="8305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Microsoft Enterprise Consortium: 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hlinkClick r:id="rId3"/>
              </a:rPr>
              <a:t>http://enterprise.waltoncollege.uark.edu</a:t>
            </a:r>
            <a:endParaRPr lang="en-US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Microsoft Faculty Connection/Faculty Resource Center 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http://www.facultyresourcecenter.com</a:t>
            </a:r>
            <a:endParaRPr lang="en-US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UNION example – p4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543800" cy="4568952"/>
          </a:xfrm>
        </p:spPr>
        <p:txBody>
          <a:bodyPr>
            <a:normAutofit lnSpcReduction="10000"/>
          </a:bodyPr>
          <a:lstStyle/>
          <a:p>
            <a:r>
              <a:rPr lang="en-US" sz="2000" smtClean="0"/>
              <a:t>Remove the evaluation item ID column.  This will reduce the list because some students were listed twice—once for CONTRIBUTE and once for RELIABLE.</a:t>
            </a:r>
          </a:p>
          <a:p>
            <a:r>
              <a:rPr lang="en-US" sz="2000" smtClean="0"/>
              <a:t>The output drops to 20 rows.</a:t>
            </a:r>
          </a:p>
          <a:p>
            <a:endParaRPr lang="en-US" sz="2000" smtClean="0"/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select stdid, stdfname, stdlname, </a:t>
            </a:r>
            <a:r>
              <a:rPr lang="en-US" sz="1200" strike="dblStrike" smtClean="0">
                <a:latin typeface="Courier New" pitchFamily="49" charset="0"/>
                <a:cs typeface="Courier New" pitchFamily="49" charset="0"/>
              </a:rPr>
              <a:t>eval_item_ID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, score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from students, evaluations, eval_items_scores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where stdid = evaluateeID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and evaluations.eval_ID = eval_items_scores.eval_ID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and eval_item_ID = 'CONTRIBUTE'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and score &gt;= 90</a:t>
            </a:r>
          </a:p>
          <a:p>
            <a:pPr>
              <a:buNone/>
            </a:pPr>
            <a:r>
              <a:rPr lang="en-US" sz="14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UNION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select stdid, stdfname, stdlname, </a:t>
            </a:r>
            <a:r>
              <a:rPr lang="en-US" sz="1200" strike="dblStrike" smtClean="0">
                <a:latin typeface="Courier New" pitchFamily="49" charset="0"/>
                <a:cs typeface="Courier New" pitchFamily="49" charset="0"/>
              </a:rPr>
              <a:t>eval_item_ID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, score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from students, evaluations, eval_items_scores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where stdid = evaluateeID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and evaluations.eval_ID = eval_items_scores.eval_ID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and eval_item_ID = 'RELIABLE'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and score &gt;= 90;</a:t>
            </a:r>
            <a:endParaRPr lang="en-US" sz="2000" smtClean="0"/>
          </a:p>
          <a:p>
            <a:pPr>
              <a:buNone/>
            </a:pPr>
            <a:endParaRPr lang="en-US" sz="200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10</a:t>
            </a:fld>
            <a:endParaRPr kumimoji="0"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685800"/>
            <a:ext cx="2520661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3429000"/>
            <a:ext cx="3050000" cy="1878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INTERSECT example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543800" cy="4568952"/>
          </a:xfrm>
        </p:spPr>
        <p:txBody>
          <a:bodyPr>
            <a:normAutofit/>
          </a:bodyPr>
          <a:lstStyle/>
          <a:p>
            <a:r>
              <a:rPr lang="en-US" sz="2000" smtClean="0"/>
              <a:t>Change UNION to INTERSECT. Now, we see which students got 90 or higher in both CONTRIBUTE and RELIABLE&gt;</a:t>
            </a:r>
          </a:p>
          <a:p>
            <a:endParaRPr lang="en-US" sz="2000" smtClean="0"/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select stdid, stdfname, stdlname, score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from students, evaluations, eval_items_scores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where stdid = evaluateeID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and evaluations.eval_ID = eval_items_scores.eval_ID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and eval_item_ID = 'CONTRIBUTE'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and score &gt;= 90</a:t>
            </a:r>
          </a:p>
          <a:p>
            <a:pPr>
              <a:buNone/>
            </a:pPr>
            <a:r>
              <a:rPr lang="en-US" sz="14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INTERSECT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select stdid, stdfname, stdlname, score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from students, evaluations, eval_items_scores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where stdid = evaluateeID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and evaluations.eval_ID = eval_items_scores.eval_ID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and eval_item_ID = 'RELIABLE'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and score &gt;= 90;</a:t>
            </a:r>
            <a:endParaRPr lang="en-US" sz="120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11</a:t>
            </a:fld>
            <a:endParaRPr kumimoji="0"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569786"/>
            <a:ext cx="1998317" cy="954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3810000"/>
            <a:ext cx="25908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EXCEPT example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543800" cy="4568952"/>
          </a:xfrm>
        </p:spPr>
        <p:txBody>
          <a:bodyPr>
            <a:normAutofit/>
          </a:bodyPr>
          <a:lstStyle/>
          <a:p>
            <a:r>
              <a:rPr lang="en-US" sz="2000" smtClean="0"/>
              <a:t>Now, use EXCEPT. We see which students got 90 or higher for CONTRIBUTE but didn’t for RELIABLE.</a:t>
            </a:r>
          </a:p>
          <a:p>
            <a:endParaRPr lang="en-US" sz="2000" smtClean="0"/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select stdid, stdfname, stdlname, score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from students, evaluations, eval_items_scores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where stdid = evaluateeID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and evaluations.eval_ID = eval_items_scores.eval_ID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and eval_item_ID = 'CONTRIBUTE'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and score &gt;= 90</a:t>
            </a:r>
          </a:p>
          <a:p>
            <a:pPr>
              <a:buNone/>
            </a:pPr>
            <a:r>
              <a:rPr lang="en-US" sz="14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EXCEPT</a:t>
            </a:r>
            <a:endParaRPr lang="en-US" sz="1400" b="1" smtClean="0">
              <a:solidFill>
                <a:schemeClr val="tx2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select stdid, stdfname, stdlname, score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from students, evaluations, eval_items_scores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where stdid = evaluateeID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and evaluations.eval_ID = eval_items_scores.eval_ID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and eval_item_ID = 'RELIABLE'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and score &gt;= 90;</a:t>
            </a:r>
            <a:endParaRPr lang="en-US" sz="120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12</a:t>
            </a:fld>
            <a:endParaRPr kumimoji="0"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685800"/>
            <a:ext cx="2208805" cy="81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65106" y="3048000"/>
            <a:ext cx="2388294" cy="1828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was covered …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Set Operators</a:t>
            </a:r>
            <a:endParaRPr lang="en-US" smtClean="0"/>
          </a:p>
          <a:p>
            <a:pPr lvl="1"/>
            <a:r>
              <a:rPr lang="en-US" smtClean="0"/>
              <a:t>UNION</a:t>
            </a:r>
          </a:p>
          <a:p>
            <a:pPr lvl="1"/>
            <a:r>
              <a:rPr lang="en-US" smtClean="0"/>
              <a:t>INTERSECT</a:t>
            </a:r>
          </a:p>
          <a:p>
            <a:pPr lvl="1"/>
            <a:r>
              <a:rPr lang="en-US" smtClean="0"/>
              <a:t>EXCEPT</a:t>
            </a:r>
          </a:p>
          <a:p>
            <a:r>
              <a:rPr lang="en-US" smtClean="0"/>
              <a:t>UNION compatible rule</a:t>
            </a:r>
          </a:p>
          <a:p>
            <a:pPr>
              <a:buNone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13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Resources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smtClean="0">
                <a:hlinkClick r:id="rId3"/>
              </a:rPr>
              <a:t>http://enterprise.waltoncollege.uark.edu/mec.asp</a:t>
            </a:r>
            <a:endParaRPr lang="en-US" sz="1600" smtClean="0"/>
          </a:p>
          <a:p>
            <a:r>
              <a:rPr lang="en-US" sz="1600" smtClean="0"/>
              <a:t>Microsoft Faculty Connection—Faculty Resource Center </a:t>
            </a:r>
            <a:r>
              <a:rPr lang="en-US" sz="1600" smtClean="0">
                <a:hlinkClick r:id="rId4"/>
              </a:rPr>
              <a:t>http://www.facultyresourcecenter.com/</a:t>
            </a:r>
            <a:endParaRPr lang="en-US" sz="1600" smtClean="0"/>
          </a:p>
          <a:p>
            <a:r>
              <a:rPr lang="en-US" sz="1600" smtClean="0"/>
              <a:t>Microsoft Transact-SQL Reference</a:t>
            </a:r>
          </a:p>
          <a:p>
            <a:r>
              <a:rPr lang="en-US" sz="1600" u="sng" smtClean="0">
                <a:hlinkClick r:id="rId5"/>
              </a:rPr>
              <a:t>http://msdn.microsoft.com/en-us/library/aa299742(v=SQL.80).aspx</a:t>
            </a:r>
            <a:endParaRPr lang="en-US" sz="1600" u="sng" smtClean="0"/>
          </a:p>
          <a:p>
            <a:r>
              <a:rPr lang="en-US" sz="1600" b="1" smtClean="0"/>
              <a:t>AdventureWorks Sample Database</a:t>
            </a:r>
          </a:p>
          <a:p>
            <a:r>
              <a:rPr lang="en-US" sz="1400" smtClean="0">
                <a:hlinkClick r:id="rId6"/>
              </a:rPr>
              <a:t>http://msdn.microsoft.com/en-us/library/ms124659%28v=sql.100%29.aspx</a:t>
            </a:r>
            <a:endParaRPr lang="en-US" sz="1400" smtClean="0"/>
          </a:p>
          <a:p>
            <a:endParaRPr lang="en-US" sz="1600" smtClean="0"/>
          </a:p>
          <a:p>
            <a:endParaRPr lang="en-US" sz="1600" smtClean="0"/>
          </a:p>
          <a:p>
            <a:endParaRPr lang="en-US" sz="1600" smtClean="0"/>
          </a:p>
          <a:p>
            <a:endParaRPr lang="en-US" sz="16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14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you’ll need …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077200" cy="4568952"/>
          </a:xfrm>
        </p:spPr>
        <p:txBody>
          <a:bodyPr>
            <a:normAutofit fontScale="92500"/>
          </a:bodyPr>
          <a:lstStyle/>
          <a:p>
            <a:r>
              <a:rPr lang="en-US" smtClean="0"/>
              <a:t>Log in to MEC for this lesson and into MSSMS (Microsoft SQL Server Management Studio).</a:t>
            </a:r>
          </a:p>
          <a:p>
            <a:pPr lvl="1"/>
            <a:r>
              <a:rPr lang="en-US" smtClean="0"/>
              <a:t>Be sure to select your account ID under Database in the Object Explorer pane, similar to the example shown here.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If there is something besides the topics for this </a:t>
            </a:r>
            <a:r>
              <a:rPr lang="en-US" smtClean="0"/>
              <a:t>preentation that </a:t>
            </a:r>
            <a:r>
              <a:rPr lang="en-US" smtClean="0"/>
              <a:t>you’re not familiar </a:t>
            </a:r>
            <a:r>
              <a:rPr lang="en-US" smtClean="0"/>
              <a:t>with, </a:t>
            </a:r>
            <a:r>
              <a:rPr lang="en-US" smtClean="0"/>
              <a:t>please review earlier lessons in this SQL Fundamental series.</a:t>
            </a:r>
          </a:p>
          <a:p>
            <a:pPr>
              <a:buNone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2</a:t>
            </a:fld>
            <a:endParaRPr kumimoji="0" lang="en-US"/>
          </a:p>
        </p:txBody>
      </p:sp>
      <p:pic>
        <p:nvPicPr>
          <p:cNvPr id="5" name="Picture 4" descr="MSSMS_DB_User_I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09800" y="2971800"/>
            <a:ext cx="1116013" cy="144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SET OPERATORS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There are 3 set operator commands:</a:t>
            </a:r>
            <a:endParaRPr lang="en-US" smtClean="0"/>
          </a:p>
          <a:p>
            <a:pPr lvl="1"/>
            <a:r>
              <a:rPr lang="en-US" smtClean="0"/>
              <a:t>UNION</a:t>
            </a:r>
          </a:p>
          <a:p>
            <a:pPr lvl="1"/>
            <a:r>
              <a:rPr lang="en-US" smtClean="0"/>
              <a:t>INTERSECT</a:t>
            </a:r>
          </a:p>
          <a:p>
            <a:pPr lvl="1"/>
            <a:r>
              <a:rPr lang="en-US" smtClean="0"/>
              <a:t>EXCEPT</a:t>
            </a:r>
            <a:endParaRPr lang="en-US" smtClean="0"/>
          </a:p>
          <a:p>
            <a:pPr>
              <a:buNone/>
            </a:pPr>
            <a:endParaRPr lang="en-US" smtClean="0"/>
          </a:p>
          <a:p>
            <a:r>
              <a:rPr lang="en-US" smtClean="0"/>
              <a:t>UNION combines two or more data sets.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pPr>
              <a:buNone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3</a:t>
            </a:fld>
            <a:endParaRPr kumimoji="0"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1524000" y="4114800"/>
            <a:ext cx="6324600" cy="990600"/>
            <a:chOff x="1524000" y="4114800"/>
            <a:chExt cx="6324600" cy="990600"/>
          </a:xfrm>
        </p:grpSpPr>
        <p:sp>
          <p:nvSpPr>
            <p:cNvPr id="5" name="Rectangle 4"/>
            <p:cNvSpPr/>
            <p:nvPr/>
          </p:nvSpPr>
          <p:spPr>
            <a:xfrm>
              <a:off x="1524000" y="4114800"/>
              <a:ext cx="1371600" cy="990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mtClean="0">
                  <a:solidFill>
                    <a:schemeClr val="tx2">
                      <a:lumMod val="75000"/>
                    </a:schemeClr>
                  </a:solidFill>
                </a:rPr>
                <a:t>A</a:t>
              </a:r>
              <a:endParaRPr lang="en-US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276600" y="4114800"/>
              <a:ext cx="1371600" cy="99060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mtClean="0">
                  <a:solidFill>
                    <a:srgbClr val="00B050"/>
                  </a:solidFill>
                </a:rPr>
                <a:t>B</a:t>
              </a:r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895600" y="4324290"/>
              <a:ext cx="609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smtClean="0"/>
                <a:t>+</a:t>
              </a:r>
              <a:endParaRPr lang="en-US" sz="2000" b="1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105400" y="4114800"/>
              <a:ext cx="2743200" cy="990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mtClean="0">
                  <a:solidFill>
                    <a:schemeClr val="tx2">
                      <a:lumMod val="75000"/>
                    </a:schemeClr>
                  </a:solidFill>
                </a:rPr>
                <a:t>A and B</a:t>
              </a:r>
              <a:endParaRPr lang="en-US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648200" y="4343400"/>
              <a:ext cx="609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smtClean="0"/>
                <a:t>=</a:t>
              </a:r>
              <a:endParaRPr lang="en-US" sz="20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Set Operators: UNION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UNION: If the data sets overlap (have common data), the duplicates are removed.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UNION compatible rule:  This rule applies to all 3 set operators.  </a:t>
            </a:r>
          </a:p>
          <a:p>
            <a:pPr lvl="1"/>
            <a:r>
              <a:rPr lang="en-US" smtClean="0"/>
              <a:t>The # of columns must be the same in both data sets.</a:t>
            </a:r>
          </a:p>
          <a:p>
            <a:pPr lvl="1"/>
            <a:r>
              <a:rPr lang="en-US" smtClean="0"/>
              <a:t>The column data types must be in the same sequence and compatible.  Example: Column 2 in both data sets must be have the same data type.</a:t>
            </a:r>
            <a:endParaRPr lang="en-US" smtClean="0"/>
          </a:p>
          <a:p>
            <a:pPr>
              <a:buNone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4</a:t>
            </a:fld>
            <a:endParaRPr kumimoji="0"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524000" y="2438400"/>
            <a:ext cx="5334000" cy="1600200"/>
            <a:chOff x="1524000" y="2438400"/>
            <a:chExt cx="5334000" cy="1600200"/>
          </a:xfrm>
        </p:grpSpPr>
        <p:sp>
          <p:nvSpPr>
            <p:cNvPr id="5" name="Rectangle 4"/>
            <p:cNvSpPr/>
            <p:nvPr/>
          </p:nvSpPr>
          <p:spPr>
            <a:xfrm>
              <a:off x="1524000" y="2438400"/>
              <a:ext cx="1371600" cy="990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mtClean="0">
                  <a:solidFill>
                    <a:schemeClr val="tx2">
                      <a:lumMod val="75000"/>
                    </a:schemeClr>
                  </a:solidFill>
                </a:rPr>
                <a:t>A</a:t>
              </a:r>
              <a:endParaRPr lang="en-US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438400" y="3048000"/>
              <a:ext cx="1371600" cy="99060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mtClean="0">
                  <a:solidFill>
                    <a:srgbClr val="00B050"/>
                  </a:solidFill>
                </a:rPr>
                <a:t>B</a:t>
              </a:r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895600" y="2647890"/>
              <a:ext cx="609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smtClean="0"/>
                <a:t>+</a:t>
              </a:r>
              <a:endParaRPr lang="en-US" sz="2000" b="1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495800" y="2667000"/>
              <a:ext cx="2362200" cy="990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mtClean="0">
                  <a:solidFill>
                    <a:schemeClr val="tx2">
                      <a:lumMod val="75000"/>
                    </a:schemeClr>
                  </a:solidFill>
                </a:rPr>
                <a:t>A and B</a:t>
              </a:r>
              <a:endParaRPr lang="en-US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038600" y="2895600"/>
              <a:ext cx="609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smtClean="0"/>
                <a:t>=</a:t>
              </a:r>
              <a:endParaRPr lang="en-US" sz="20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Set Operators: INTERSECT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INTERSECT: If the data sets overlap, only the overlap is in the result.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pPr>
              <a:buNone/>
            </a:pPr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pPr>
              <a:buNone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5</a:t>
            </a:fld>
            <a:endParaRPr kumimoji="0"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524000" y="2438400"/>
            <a:ext cx="3581400" cy="1600200"/>
            <a:chOff x="1524000" y="2438400"/>
            <a:chExt cx="3581400" cy="1600200"/>
          </a:xfrm>
        </p:grpSpPr>
        <p:sp>
          <p:nvSpPr>
            <p:cNvPr id="5" name="Rectangle 4"/>
            <p:cNvSpPr/>
            <p:nvPr/>
          </p:nvSpPr>
          <p:spPr>
            <a:xfrm>
              <a:off x="1524000" y="2438400"/>
              <a:ext cx="1447800" cy="10668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mtClean="0">
                  <a:solidFill>
                    <a:schemeClr val="tx2">
                      <a:lumMod val="75000"/>
                    </a:schemeClr>
                  </a:solidFill>
                </a:rPr>
                <a:t>A</a:t>
              </a:r>
              <a:endParaRPr lang="en-US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438400" y="3048000"/>
              <a:ext cx="1371600" cy="99060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mtClean="0">
                  <a:solidFill>
                    <a:srgbClr val="00B050"/>
                  </a:solidFill>
                </a:rPr>
                <a:t>B</a:t>
              </a:r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048000" y="2647890"/>
              <a:ext cx="609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smtClean="0"/>
                <a:t>+</a:t>
              </a:r>
              <a:endParaRPr lang="en-US" sz="2000" b="1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038600" y="2895600"/>
              <a:ext cx="609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smtClean="0"/>
                <a:t>=</a:t>
              </a:r>
              <a:endParaRPr lang="en-US" sz="2000" b="1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438400" y="3048000"/>
              <a:ext cx="533400" cy="457200"/>
            </a:xfrm>
            <a:prstGeom prst="rect">
              <a:avLst/>
            </a:prstGeom>
            <a:gradFill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572000" y="2895600"/>
              <a:ext cx="533400" cy="457200"/>
            </a:xfrm>
            <a:prstGeom prst="rect">
              <a:avLst/>
            </a:prstGeom>
            <a:gradFill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B05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Set Operators: EXCEPT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848600" cy="4568952"/>
          </a:xfrm>
        </p:spPr>
        <p:txBody>
          <a:bodyPr>
            <a:normAutofit/>
          </a:bodyPr>
          <a:lstStyle/>
          <a:p>
            <a:r>
              <a:rPr lang="en-US" smtClean="0"/>
              <a:t>EXCEPT: If the data sets overlap, only the portion not in common with the second data set is in the result.</a:t>
            </a:r>
          </a:p>
          <a:p>
            <a:pPr>
              <a:buNone/>
            </a:pPr>
            <a:endParaRPr lang="en-US" smtClean="0"/>
          </a:p>
          <a:p>
            <a:endParaRPr lang="en-US" smtClean="0"/>
          </a:p>
          <a:p>
            <a:pPr>
              <a:buNone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6</a:t>
            </a:fld>
            <a:endParaRPr kumimoji="0"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1524000" y="3124200"/>
            <a:ext cx="4648200" cy="1600200"/>
            <a:chOff x="1524000" y="3124200"/>
            <a:chExt cx="4648200" cy="1600200"/>
          </a:xfrm>
        </p:grpSpPr>
        <p:cxnSp>
          <p:nvCxnSpPr>
            <p:cNvPr id="15" name="Straight Connector 14"/>
            <p:cNvCxnSpPr/>
            <p:nvPr/>
          </p:nvCxnSpPr>
          <p:spPr>
            <a:xfrm rot="5400000">
              <a:off x="4191000" y="3657600"/>
              <a:ext cx="1066800" cy="0"/>
            </a:xfrm>
            <a:prstGeom prst="line">
              <a:avLst/>
            </a:prstGeom>
            <a:ln w="3492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>
              <a:off x="5867400" y="3429000"/>
              <a:ext cx="609600" cy="0"/>
            </a:xfrm>
            <a:prstGeom prst="line">
              <a:avLst/>
            </a:prstGeom>
            <a:ln w="3492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5410200" y="3962400"/>
              <a:ext cx="457200" cy="0"/>
            </a:xfrm>
            <a:prstGeom prst="line">
              <a:avLst/>
            </a:prstGeom>
            <a:ln w="3492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Rectangle 4"/>
            <p:cNvSpPr/>
            <p:nvPr/>
          </p:nvSpPr>
          <p:spPr>
            <a:xfrm>
              <a:off x="1524000" y="3124200"/>
              <a:ext cx="1447800" cy="10668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mtClean="0">
                  <a:solidFill>
                    <a:schemeClr val="tx2">
                      <a:lumMod val="75000"/>
                    </a:schemeClr>
                  </a:solidFill>
                </a:rPr>
                <a:t>A</a:t>
              </a:r>
              <a:endParaRPr lang="en-US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438400" y="3733800"/>
              <a:ext cx="1371600" cy="99060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mtClean="0">
                  <a:solidFill>
                    <a:srgbClr val="00B050"/>
                  </a:solidFill>
                </a:rPr>
                <a:t>B</a:t>
              </a:r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971800" y="3276600"/>
              <a:ext cx="609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smtClean="0"/>
                <a:t>+</a:t>
              </a:r>
              <a:endParaRPr lang="en-US" sz="2000" b="1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038600" y="3581400"/>
              <a:ext cx="609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smtClean="0"/>
                <a:t>=</a:t>
              </a:r>
              <a:endParaRPr lang="en-US" sz="2000" b="1"/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4724400" y="3124200"/>
              <a:ext cx="1447800" cy="0"/>
            </a:xfrm>
            <a:prstGeom prst="line">
              <a:avLst/>
            </a:prstGeom>
            <a:ln w="3492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4724400" y="4191000"/>
              <a:ext cx="914400" cy="0"/>
            </a:xfrm>
            <a:prstGeom prst="line">
              <a:avLst/>
            </a:prstGeom>
            <a:ln w="3492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5638800" y="3733800"/>
              <a:ext cx="533400" cy="0"/>
            </a:xfrm>
            <a:prstGeom prst="line">
              <a:avLst/>
            </a:prstGeom>
            <a:ln w="3492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UNION example – p1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543800" cy="4568952"/>
          </a:xfrm>
        </p:spPr>
        <p:txBody>
          <a:bodyPr>
            <a:normAutofit/>
          </a:bodyPr>
          <a:lstStyle/>
          <a:p>
            <a:r>
              <a:rPr lang="en-US" sz="2000" smtClean="0"/>
              <a:t>List students </a:t>
            </a:r>
            <a:r>
              <a:rPr lang="en-US" sz="2000" smtClean="0"/>
              <a:t>who got 90 or higher </a:t>
            </a:r>
            <a:r>
              <a:rPr lang="en-US" sz="2000" smtClean="0"/>
              <a:t>on </a:t>
            </a:r>
            <a:r>
              <a:rPr lang="en-US" sz="2000" smtClean="0"/>
              <a:t>their CONTRIBUTE </a:t>
            </a:r>
            <a:r>
              <a:rPr lang="en-US" sz="2000" smtClean="0"/>
              <a:t>evaluation item (they were </a:t>
            </a:r>
            <a:r>
              <a:rPr lang="en-US" sz="2000" smtClean="0"/>
              <a:t>evaluatees</a:t>
            </a:r>
            <a:r>
              <a:rPr lang="en-US" sz="2000" smtClean="0"/>
              <a:t>).</a:t>
            </a:r>
          </a:p>
          <a:p>
            <a:endParaRPr lang="en-US" sz="2000" smtClean="0"/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select stdid, stdfname, stdlname, eval_item_ID, score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from students, evaluations, eval_items_scores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where stdid = evaluateeID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and evaluations.eval_ID = eval_items_scores.eval_ID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and eval_item_ID 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'CONTRIBUTE'</a:t>
            </a:r>
            <a:endParaRPr lang="en-US" sz="12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and score &gt;= 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90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12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The output has 14 rows.</a:t>
            </a:r>
            <a:endParaRPr lang="en-US" sz="1200" smtClean="0">
              <a:latin typeface="Courier New" pitchFamily="49" charset="0"/>
              <a:cs typeface="Courier New" pitchFamily="49" charset="0"/>
            </a:endParaRPr>
          </a:p>
          <a:p>
            <a:endParaRPr lang="en-US" sz="2000" smtClean="0"/>
          </a:p>
          <a:p>
            <a:pPr>
              <a:buNone/>
            </a:pPr>
            <a:endParaRPr lang="en-US" sz="200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7</a:t>
            </a:fld>
            <a:endParaRPr kumimoji="0"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685800"/>
            <a:ext cx="2520661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" name="Group 19"/>
          <p:cNvGrpSpPr/>
          <p:nvPr/>
        </p:nvGrpSpPr>
        <p:grpSpPr>
          <a:xfrm>
            <a:off x="3962400" y="3429000"/>
            <a:ext cx="4114800" cy="2973333"/>
            <a:chOff x="3962400" y="3429000"/>
            <a:chExt cx="4114800" cy="2973333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962400" y="3429000"/>
              <a:ext cx="3966667" cy="2973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" name="Oval 18"/>
            <p:cNvSpPr/>
            <p:nvPr/>
          </p:nvSpPr>
          <p:spPr>
            <a:xfrm>
              <a:off x="7543800" y="6096000"/>
              <a:ext cx="533400" cy="304800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UNION example – p2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239000" cy="4568952"/>
          </a:xfrm>
        </p:spPr>
        <p:txBody>
          <a:bodyPr>
            <a:normAutofit/>
          </a:bodyPr>
          <a:lstStyle/>
          <a:p>
            <a:r>
              <a:rPr lang="en-US" sz="2000" smtClean="0"/>
              <a:t>List students </a:t>
            </a:r>
            <a:r>
              <a:rPr lang="en-US" sz="2000" smtClean="0"/>
              <a:t>who got 90 or higher </a:t>
            </a:r>
            <a:r>
              <a:rPr lang="en-US" sz="2000" smtClean="0"/>
              <a:t>on </a:t>
            </a:r>
            <a:r>
              <a:rPr lang="en-US" sz="2000" smtClean="0"/>
              <a:t>their RELIABLE </a:t>
            </a:r>
            <a:r>
              <a:rPr lang="en-US" sz="2000" smtClean="0"/>
              <a:t>evaluation item (they were </a:t>
            </a:r>
            <a:r>
              <a:rPr lang="en-US" sz="2000" smtClean="0"/>
              <a:t>evaluatees</a:t>
            </a:r>
            <a:r>
              <a:rPr lang="en-US" sz="2000" smtClean="0"/>
              <a:t>).</a:t>
            </a:r>
          </a:p>
          <a:p>
            <a:endParaRPr lang="en-US" sz="2000" smtClean="0"/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select stdid, stdfname, stdlname, eval_item_ID, score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from students, evaluations, eval_items_scores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where stdid = evaluateeID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and evaluations.eval_ID = eval_items_scores.eval_ID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and eval_item_ID 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'RELIABLE'</a:t>
            </a:r>
            <a:endParaRPr lang="en-US" sz="12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and score &gt;= 90;</a:t>
            </a:r>
          </a:p>
          <a:p>
            <a:endParaRPr lang="en-US" sz="2000" smtClean="0"/>
          </a:p>
          <a:p>
            <a:pPr>
              <a:buNone/>
            </a:pPr>
            <a:endParaRPr lang="en-US" sz="20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The output 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has 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11 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rows.</a:t>
            </a:r>
          </a:p>
          <a:p>
            <a:pPr>
              <a:buNone/>
            </a:pPr>
            <a:endParaRPr lang="en-US" sz="200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8</a:t>
            </a:fld>
            <a:endParaRPr kumimoji="0"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685800"/>
            <a:ext cx="2520661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5800" y="3429000"/>
            <a:ext cx="3277143" cy="2720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UNION example – p3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543800" cy="4568952"/>
          </a:xfrm>
        </p:spPr>
        <p:txBody>
          <a:bodyPr>
            <a:normAutofit/>
          </a:bodyPr>
          <a:lstStyle/>
          <a:p>
            <a:r>
              <a:rPr lang="en-US" sz="2000" smtClean="0"/>
              <a:t>UNION the lists to combine the output.</a:t>
            </a:r>
          </a:p>
          <a:p>
            <a:endParaRPr lang="en-US" sz="2000" smtClean="0"/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select stdid, stdfname, stdlname, eval_item_ID, score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from students, evaluations, eval_items_scores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where stdid = evaluateeID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and evaluations.eval_ID = eval_items_scores.eval_ID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and eval_item_ID = 'CONTRIBUTE'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and score &gt;= 90</a:t>
            </a:r>
          </a:p>
          <a:p>
            <a:pPr>
              <a:buNone/>
            </a:pPr>
            <a:r>
              <a:rPr lang="en-US" sz="14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UNION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select stdid, stdfname, stdlname, eval_item_ID, score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from students, evaluations, eval_items_scores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where stdid = evaluateeID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and evaluations.eval_ID = eval_items_scores.eval_ID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and eval_item_ID = 'RELIABLE'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and score &gt;= 90;</a:t>
            </a:r>
            <a:endParaRPr lang="en-US" sz="2000" smtClean="0"/>
          </a:p>
          <a:p>
            <a:pPr>
              <a:buNone/>
            </a:pPr>
            <a:endParaRPr lang="en-US" sz="200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9</a:t>
            </a:fld>
            <a:endParaRPr kumimoji="0"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685800"/>
            <a:ext cx="2520661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c_DB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mec_DB_template</Template>
  <TotalTime>854</TotalTime>
  <Words>949</Words>
  <Application>Microsoft Office PowerPoint</Application>
  <PresentationFormat>On-screen Show (4:3)</PresentationFormat>
  <Paragraphs>229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mec_DB_template</vt:lpstr>
      <vt:lpstr>SQL Fundamentals</vt:lpstr>
      <vt:lpstr>What you’ll need …</vt:lpstr>
      <vt:lpstr>SET OPERATORS</vt:lpstr>
      <vt:lpstr>Set Operators: UNION</vt:lpstr>
      <vt:lpstr>Set Operators: INTERSECT</vt:lpstr>
      <vt:lpstr>Set Operators: EXCEPT</vt:lpstr>
      <vt:lpstr>UNION example – p1</vt:lpstr>
      <vt:lpstr>UNION example – p2</vt:lpstr>
      <vt:lpstr>UNION example – p3</vt:lpstr>
      <vt:lpstr>UNION example – p4</vt:lpstr>
      <vt:lpstr>INTERSECT example</vt:lpstr>
      <vt:lpstr>EXCEPT example</vt:lpstr>
      <vt:lpstr>What was covered …</vt:lpstr>
      <vt:lpstr>Resources</vt:lpstr>
    </vt:vector>
  </TitlesOfParts>
  <Company>New Mexico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Fundamentals</dc:title>
  <dc:creator>Kreie - NMSU</dc:creator>
  <cp:lastModifiedBy>Kreie</cp:lastModifiedBy>
  <cp:revision>113</cp:revision>
  <dcterms:created xsi:type="dcterms:W3CDTF">2010-07-09T15:49:05Z</dcterms:created>
  <dcterms:modified xsi:type="dcterms:W3CDTF">2011-06-08T20:35:55Z</dcterms:modified>
</cp:coreProperties>
</file>