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4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72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Set Operators:  UNION,</a:t>
            </a:r>
          </a:p>
          <a:p>
            <a:r>
              <a:rPr lang="en-US" smtClean="0"/>
              <a:t>INTERSECT,</a:t>
            </a:r>
          </a:p>
          <a:p>
            <a:r>
              <a:rPr lang="en-US" smtClean="0"/>
              <a:t>EXCEPT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 example – p4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68952"/>
          </a:xfrm>
        </p:spPr>
        <p:txBody>
          <a:bodyPr>
            <a:normAutofit lnSpcReduction="10000"/>
          </a:bodyPr>
          <a:lstStyle/>
          <a:p>
            <a:r>
              <a:rPr lang="en-US" sz="2000" smtClean="0"/>
              <a:t>Remove the evaluation item ID column.  This will reduce the list because some students were listed twice—once for CONTRIBUTE and once for RELIABLE.</a:t>
            </a:r>
          </a:p>
          <a:p>
            <a:r>
              <a:rPr lang="en-US" sz="2000" smtClean="0"/>
              <a:t>The output drops to 20 rows.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</a:t>
            </a:r>
            <a:r>
              <a:rPr lang="en-US" sz="1200" strike="dblStrike" smtClean="0">
                <a:latin typeface="Courier New" pitchFamily="49" charset="0"/>
                <a:cs typeface="Courier New" pitchFamily="49" charset="0"/>
              </a:rPr>
              <a:t>eval_item_ID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'CONTRIBUTE'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</a:t>
            </a:r>
          </a:p>
          <a:p>
            <a:pPr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</a:t>
            </a:r>
            <a:r>
              <a:rPr lang="en-US" sz="1200" strike="dblStrike" smtClean="0">
                <a:latin typeface="Courier New" pitchFamily="49" charset="0"/>
                <a:cs typeface="Courier New" pitchFamily="49" charset="0"/>
              </a:rPr>
              <a:t>eval_item_ID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'RELIABLE'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90;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685800"/>
            <a:ext cx="252066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429000"/>
            <a:ext cx="3050000" cy="187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INTERSECT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68952"/>
          </a:xfrm>
        </p:spPr>
        <p:txBody>
          <a:bodyPr>
            <a:normAutofit/>
          </a:bodyPr>
          <a:lstStyle/>
          <a:p>
            <a:r>
              <a:rPr lang="en-US" sz="2000" smtClean="0"/>
              <a:t>Change UNION to INTERSECT. Now, we see which students got 90 or higher in both CONTRIBUTE and RELIABLE&gt;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'CONTRIBUTE'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</a:t>
            </a:r>
          </a:p>
          <a:p>
            <a:pPr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INTERSECT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'RELIABLE'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69786"/>
            <a:ext cx="1998317" cy="95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8100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68952"/>
          </a:xfrm>
        </p:spPr>
        <p:txBody>
          <a:bodyPr>
            <a:normAutofit/>
          </a:bodyPr>
          <a:lstStyle/>
          <a:p>
            <a:r>
              <a:rPr lang="en-US" sz="2000" smtClean="0"/>
              <a:t>Now, use EXCEPT. We see which students got 90 or higher for CONTRIBUTE but didn’t for RELIABLE.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'CONTRIBUTE'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</a:t>
            </a:r>
          </a:p>
          <a:p>
            <a:pPr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EXCEPT</a:t>
            </a:r>
            <a:endParaRPr lang="en-US" sz="1400" b="1" smtClean="0">
              <a:solidFill>
                <a:schemeClr val="tx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'RELIABLE'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85800"/>
            <a:ext cx="2208805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5106" y="3048000"/>
            <a:ext cx="2388294" cy="182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Set Operators</a:t>
            </a:r>
            <a:endParaRPr lang="en-US" smtClean="0"/>
          </a:p>
          <a:p>
            <a:pPr lvl="1"/>
            <a:r>
              <a:rPr lang="en-US" smtClean="0"/>
              <a:t>UNION</a:t>
            </a:r>
          </a:p>
          <a:p>
            <a:pPr lvl="1"/>
            <a:r>
              <a:rPr lang="en-US" smtClean="0"/>
              <a:t>INTERSECT</a:t>
            </a:r>
          </a:p>
          <a:p>
            <a:pPr lvl="1"/>
            <a:r>
              <a:rPr lang="en-US" smtClean="0"/>
              <a:t>EXCEPT</a:t>
            </a:r>
          </a:p>
          <a:p>
            <a:r>
              <a:rPr lang="en-US" smtClean="0"/>
              <a:t>UNION compatible rule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fontScale="925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If there is something besides the topics for this </a:t>
            </a:r>
            <a:r>
              <a:rPr lang="en-US" smtClean="0"/>
              <a:t>preentation that </a:t>
            </a:r>
            <a:r>
              <a:rPr lang="en-US" smtClean="0"/>
              <a:t>you’re not familiar </a:t>
            </a:r>
            <a:r>
              <a:rPr lang="en-US" smtClean="0"/>
              <a:t>with, </a:t>
            </a:r>
            <a:r>
              <a:rPr lang="en-US" smtClean="0"/>
              <a:t>please review earlier lessons in this SQL Fundamental series.</a:t>
            </a:r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There are 3 set operator commands:</a:t>
            </a:r>
            <a:endParaRPr lang="en-US" smtClean="0"/>
          </a:p>
          <a:p>
            <a:pPr lvl="1"/>
            <a:r>
              <a:rPr lang="en-US" smtClean="0"/>
              <a:t>UNION</a:t>
            </a:r>
          </a:p>
          <a:p>
            <a:pPr lvl="1"/>
            <a:r>
              <a:rPr lang="en-US" smtClean="0"/>
              <a:t>INTERSECT</a:t>
            </a:r>
          </a:p>
          <a:p>
            <a:pPr lvl="1"/>
            <a:r>
              <a:rPr lang="en-US" smtClean="0"/>
              <a:t>EXCEPT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 smtClean="0"/>
              <a:t>UNION combines two or more data sets.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4114800"/>
            <a:ext cx="6324600" cy="990600"/>
            <a:chOff x="1524000" y="4114800"/>
            <a:chExt cx="6324600" cy="990600"/>
          </a:xfrm>
        </p:grpSpPr>
        <p:sp>
          <p:nvSpPr>
            <p:cNvPr id="5" name="Rectangle 4"/>
            <p:cNvSpPr/>
            <p:nvPr/>
          </p:nvSpPr>
          <p:spPr>
            <a:xfrm>
              <a:off x="1524000" y="4114800"/>
              <a:ext cx="13716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76600" y="4114800"/>
              <a:ext cx="1371600" cy="990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rgbClr val="00B050"/>
                  </a:solidFill>
                </a:rPr>
                <a:t>B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432429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+</a:t>
              </a:r>
              <a:endParaRPr lang="en-US" sz="2000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4114800"/>
              <a:ext cx="2743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 and B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48200" y="43434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=</a:t>
              </a:r>
              <a:endParaRPr lang="en-US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Operators: UNION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UNION: If the data sets overlap (have common data), the duplicates are removed.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UNION compatible rule:  This rule applies to all 3 set operators.  </a:t>
            </a:r>
          </a:p>
          <a:p>
            <a:pPr lvl="1"/>
            <a:r>
              <a:rPr lang="en-US" smtClean="0"/>
              <a:t>The # of columns must be the same in both data sets.</a:t>
            </a:r>
          </a:p>
          <a:p>
            <a:pPr lvl="1"/>
            <a:r>
              <a:rPr lang="en-US" smtClean="0"/>
              <a:t>The column data types must be in the same sequence and compatible.  Example: Column 2 in both data sets must be have the same data type.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524000" y="2438400"/>
            <a:ext cx="5334000" cy="1600200"/>
            <a:chOff x="1524000" y="2438400"/>
            <a:chExt cx="5334000" cy="1600200"/>
          </a:xfrm>
        </p:grpSpPr>
        <p:sp>
          <p:nvSpPr>
            <p:cNvPr id="5" name="Rectangle 4"/>
            <p:cNvSpPr/>
            <p:nvPr/>
          </p:nvSpPr>
          <p:spPr>
            <a:xfrm>
              <a:off x="1524000" y="2438400"/>
              <a:ext cx="13716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8400" y="3048000"/>
              <a:ext cx="1371600" cy="990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rgbClr val="00B050"/>
                  </a:solidFill>
                </a:rPr>
                <a:t>B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95600" y="264789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+</a:t>
              </a:r>
              <a:endParaRPr lang="en-US" sz="2000" b="1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95800" y="2667000"/>
              <a:ext cx="2362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 and B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2895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=</a:t>
              </a:r>
              <a:endParaRPr lang="en-US" sz="20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Operators: INTERSECT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INTERSECT: If the data sets overlap, only the overlap is in the result.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24000" y="2438400"/>
            <a:ext cx="3581400" cy="1600200"/>
            <a:chOff x="1524000" y="2438400"/>
            <a:chExt cx="3581400" cy="1600200"/>
          </a:xfrm>
        </p:grpSpPr>
        <p:sp>
          <p:nvSpPr>
            <p:cNvPr id="5" name="Rectangle 4"/>
            <p:cNvSpPr/>
            <p:nvPr/>
          </p:nvSpPr>
          <p:spPr>
            <a:xfrm>
              <a:off x="1524000" y="2438400"/>
              <a:ext cx="1447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8400" y="3048000"/>
              <a:ext cx="1371600" cy="990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rgbClr val="00B050"/>
                  </a:solidFill>
                </a:rPr>
                <a:t>B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0" y="264789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+</a:t>
              </a:r>
              <a:endParaRPr lang="en-US" sz="20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2895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=</a:t>
              </a:r>
              <a:endParaRPr lang="en-US" sz="20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38400" y="3048000"/>
              <a:ext cx="533400" cy="457200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0" y="2895600"/>
              <a:ext cx="533400" cy="457200"/>
            </a:xfrm>
            <a:prstGeom prst="rect">
              <a:avLst/>
            </a:prstGeom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 Operators: EXCEPT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4568952"/>
          </a:xfrm>
        </p:spPr>
        <p:txBody>
          <a:bodyPr>
            <a:normAutofit/>
          </a:bodyPr>
          <a:lstStyle/>
          <a:p>
            <a:r>
              <a:rPr lang="en-US" smtClean="0"/>
              <a:t>EXCEPT: If the data sets overlap, only the portion not in common with the second data set is in the result.</a:t>
            </a:r>
          </a:p>
          <a:p>
            <a:pPr>
              <a:buNone/>
            </a:pPr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524000" y="3124200"/>
            <a:ext cx="4648200" cy="1600200"/>
            <a:chOff x="1524000" y="3124200"/>
            <a:chExt cx="4648200" cy="1600200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4191000" y="3657600"/>
              <a:ext cx="10668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5867400" y="3429000"/>
              <a:ext cx="6096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410200" y="3962400"/>
              <a:ext cx="4572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524000" y="3124200"/>
              <a:ext cx="1447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chemeClr val="tx2">
                      <a:lumMod val="75000"/>
                    </a:schemeClr>
                  </a:solidFill>
                </a:rPr>
                <a:t>A</a:t>
              </a:r>
              <a:endParaRPr lang="en-US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38400" y="3733800"/>
              <a:ext cx="1371600" cy="990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mtClean="0">
                  <a:solidFill>
                    <a:srgbClr val="00B050"/>
                  </a:solidFill>
                </a:rPr>
                <a:t>B</a:t>
              </a:r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71800" y="3276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+</a:t>
              </a:r>
              <a:endParaRPr lang="en-US" sz="2000" b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38600" y="35814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smtClean="0"/>
                <a:t>=</a:t>
              </a:r>
              <a:endParaRPr lang="en-US" sz="2000" b="1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724400" y="3124200"/>
              <a:ext cx="14478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4400" y="4191000"/>
              <a:ext cx="9144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638800" y="3733800"/>
              <a:ext cx="533400" cy="0"/>
            </a:xfrm>
            <a:prstGeom prst="line">
              <a:avLst/>
            </a:prstGeom>
            <a:ln w="349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 example – 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68952"/>
          </a:xfrm>
        </p:spPr>
        <p:txBody>
          <a:bodyPr>
            <a:normAutofit/>
          </a:bodyPr>
          <a:lstStyle/>
          <a:p>
            <a:r>
              <a:rPr lang="en-US" sz="2000" smtClean="0"/>
              <a:t>List students </a:t>
            </a:r>
            <a:r>
              <a:rPr lang="en-US" sz="2000" smtClean="0"/>
              <a:t>who got 90 or higher </a:t>
            </a:r>
            <a:r>
              <a:rPr lang="en-US" sz="2000" smtClean="0"/>
              <a:t>on </a:t>
            </a:r>
            <a:r>
              <a:rPr lang="en-US" sz="2000" smtClean="0"/>
              <a:t>their CONTRIBUTE </a:t>
            </a:r>
            <a:r>
              <a:rPr lang="en-US" sz="2000" smtClean="0"/>
              <a:t>evaluation item (they were </a:t>
            </a:r>
            <a:r>
              <a:rPr lang="en-US" sz="2000" smtClean="0"/>
              <a:t>evaluatees</a:t>
            </a:r>
            <a:r>
              <a:rPr lang="en-US" sz="2000" smtClean="0"/>
              <a:t>).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eval_item_ID,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'CONTRIBUTE'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90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output has 14 rows.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685800"/>
            <a:ext cx="252066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9"/>
          <p:cNvGrpSpPr/>
          <p:nvPr/>
        </p:nvGrpSpPr>
        <p:grpSpPr>
          <a:xfrm>
            <a:off x="3962400" y="3429000"/>
            <a:ext cx="4114800" cy="2973333"/>
            <a:chOff x="3962400" y="3429000"/>
            <a:chExt cx="4114800" cy="297333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62400" y="3429000"/>
              <a:ext cx="3966667" cy="297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Oval 18"/>
            <p:cNvSpPr/>
            <p:nvPr/>
          </p:nvSpPr>
          <p:spPr>
            <a:xfrm>
              <a:off x="7543800" y="6096000"/>
              <a:ext cx="533400" cy="3048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 example – 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568952"/>
          </a:xfrm>
        </p:spPr>
        <p:txBody>
          <a:bodyPr>
            <a:normAutofit/>
          </a:bodyPr>
          <a:lstStyle/>
          <a:p>
            <a:r>
              <a:rPr lang="en-US" sz="2000" smtClean="0"/>
              <a:t>List students </a:t>
            </a:r>
            <a:r>
              <a:rPr lang="en-US" sz="2000" smtClean="0"/>
              <a:t>who got 90 or higher </a:t>
            </a:r>
            <a:r>
              <a:rPr lang="en-US" sz="2000" smtClean="0"/>
              <a:t>on </a:t>
            </a:r>
            <a:r>
              <a:rPr lang="en-US" sz="2000" smtClean="0"/>
              <a:t>their RELIABLE </a:t>
            </a:r>
            <a:r>
              <a:rPr lang="en-US" sz="2000" smtClean="0"/>
              <a:t>evaluation item (they were </a:t>
            </a:r>
            <a:r>
              <a:rPr lang="en-US" sz="2000" smtClean="0"/>
              <a:t>evaluatees</a:t>
            </a:r>
            <a:r>
              <a:rPr lang="en-US" sz="2000" smtClean="0"/>
              <a:t>).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eval_item_ID,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'RELIABLE'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90;</a:t>
            </a:r>
          </a:p>
          <a:p>
            <a:endParaRPr lang="en-US" sz="2000" smtClean="0"/>
          </a:p>
          <a:p>
            <a:pPr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output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has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rows.</a:t>
            </a:r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685800"/>
            <a:ext cx="252066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429000"/>
            <a:ext cx="3277143" cy="272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UNION example – p3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68952"/>
          </a:xfrm>
        </p:spPr>
        <p:txBody>
          <a:bodyPr>
            <a:normAutofit/>
          </a:bodyPr>
          <a:lstStyle/>
          <a:p>
            <a:r>
              <a:rPr lang="en-US" sz="2000" smtClean="0"/>
              <a:t>UNION the lists to combine the output.</a:t>
            </a:r>
          </a:p>
          <a:p>
            <a:endParaRPr lang="en-US" sz="2000" smtClean="0"/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eval_item_ID,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'CONTRIBUTE'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</a:t>
            </a:r>
          </a:p>
          <a:p>
            <a:pPr>
              <a:buNone/>
            </a:pPr>
            <a:r>
              <a:rPr lang="en-U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eval_item_ID, score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= evaluateeID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eval_item_ID = 'RELIABLE'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score &gt;= 90;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685800"/>
            <a:ext cx="252066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854</TotalTime>
  <Words>949</Words>
  <Application>Microsoft Office PowerPoint</Application>
  <PresentationFormat>On-screen Show (4:3)</PresentationFormat>
  <Paragraphs>229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mec_DB_template</vt:lpstr>
      <vt:lpstr>SQL Fundamentals</vt:lpstr>
      <vt:lpstr>What you’ll need …</vt:lpstr>
      <vt:lpstr>SET OPERATORS</vt:lpstr>
      <vt:lpstr>Set Operators: UNION</vt:lpstr>
      <vt:lpstr>Set Operators: INTERSECT</vt:lpstr>
      <vt:lpstr>Set Operators: EXCEPT</vt:lpstr>
      <vt:lpstr>UNION example – p1</vt:lpstr>
      <vt:lpstr>UNION example – p2</vt:lpstr>
      <vt:lpstr>UNION example – p3</vt:lpstr>
      <vt:lpstr>UNION example – p4</vt:lpstr>
      <vt:lpstr>INTERSECT example</vt:lpstr>
      <vt:lpstr>EXCEPT example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113</cp:revision>
  <dcterms:created xsi:type="dcterms:W3CDTF">2010-07-09T15:49:05Z</dcterms:created>
  <dcterms:modified xsi:type="dcterms:W3CDTF">2011-06-08T20:35:55Z</dcterms:modified>
</cp:coreProperties>
</file>