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62" r:id="rId3"/>
    <p:sldId id="263" r:id="rId4"/>
    <p:sldId id="275" r:id="rId5"/>
    <p:sldId id="276" r:id="rId6"/>
    <p:sldId id="278" r:id="rId7"/>
    <p:sldId id="277" r:id="rId8"/>
    <p:sldId id="271" r:id="rId9"/>
    <p:sldId id="272" r:id="rId10"/>
    <p:sldId id="25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3" d="100"/>
          <a:sy n="73" d="100"/>
        </p:scale>
        <p:origin x="-78" y="-7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Microsoft Enterprise Consortium</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0CA9C3-8214-4BED-9725-80FD8A8C06E6}" type="datetimeFigureOut">
              <a:rPr lang="en-US" smtClean="0"/>
              <a:pPr/>
              <a:t>1/3/2011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J Kreie, New Mexico State University</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583D88-CA8D-4C4E-A3E8-FC87F2571FCB}" type="slidenum">
              <a:rPr lang="en-US" smtClean="0"/>
              <a:pPr/>
              <a:t>‹#›</a:t>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Microsoft Enterprise Consortium</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DA952-44F5-488A-89CC-9C06CB8ABE2F}" type="datetimeFigureOut">
              <a:rPr lang="en-US" smtClean="0"/>
              <a:pPr/>
              <a:t>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J Kreie, New Mexico State University</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850DC6-43F6-4322-B992-A5F2B178F3B8}" type="slidenum">
              <a:rPr lang="en-US" smtClean="0"/>
              <a:pPr/>
              <a:t>‹#›</a:t>
            </a:fld>
            <a:endParaRPr lang="en-US"/>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normAutofit/>
          </a:bodyPr>
          <a:lstStyle>
            <a:lvl1pPr algn="r">
              <a:defRPr sz="36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accent1">
                    <a:lumMod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1" name="Slide Number Placeholder 10"/>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a:t>
            </a:fld>
            <a:endParaRPr kumimoji="0" lang="en-US"/>
          </a:p>
        </p:txBody>
      </p:sp>
      <p:sp>
        <p:nvSpPr>
          <p:cNvPr id="9" name="Footer Placeholder 4"/>
          <p:cNvSpPr txBox="1">
            <a:spLocks/>
          </p:cNvSpPr>
          <p:nvPr userDrawn="1"/>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1051560"/>
          </a:xfrm>
        </p:spPr>
        <p:txBody>
          <a:bodyPr>
            <a:normAutofit/>
          </a:bodyPr>
          <a:lstStyle>
            <a:lvl1pPr>
              <a:defRPr sz="280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457200" y="1447800"/>
            <a:ext cx="8183880" cy="4568952"/>
          </a:xfrm>
        </p:spPr>
        <p:txBody>
          <a:bodyPr>
            <a:normAutofit/>
          </a:bodyPr>
          <a:lstStyle>
            <a:lvl1pPr>
              <a:defRPr sz="2400"/>
            </a:lvl1pPr>
            <a:lvl2pPr>
              <a:defRPr sz="2000"/>
            </a:lvl2pPr>
            <a:lvl3pPr>
              <a:defRPr sz="2000"/>
            </a:lvl3pPr>
            <a:lvl4pPr>
              <a:defRPr sz="18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a:t>
            </a:fld>
            <a:endParaRPr kumimoji="0" lang="en-US"/>
          </a:p>
        </p:txBody>
      </p:sp>
      <p:sp>
        <p:nvSpPr>
          <p:cNvPr id="7" name="Footer Placeholder 4"/>
          <p:cNvSpPr txBox="1">
            <a:spLocks/>
          </p:cNvSpPr>
          <p:nvPr userDrawn="1"/>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Rounded Rectangle 13"/>
          <p:cNvSpPr/>
          <p:nvPr userDrawn="1"/>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381000"/>
            <a:ext cx="8183880" cy="676656"/>
          </a:xfrm>
        </p:spPr>
        <p:txBody>
          <a:bodyPr lIns="91440" bIns="0" anchor="b">
            <a:normAutofit/>
          </a:bodyPr>
          <a:lstStyle>
            <a:lvl1pPr algn="l">
              <a:buNone/>
              <a:defRPr sz="2800" b="0" cap="none" baseline="0">
                <a:solidFill>
                  <a:schemeClr val="tx2">
                    <a:lumMod val="60000"/>
                    <a:lumOff val="40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1076868"/>
            <a:ext cx="8183880" cy="420624"/>
          </a:xfrm>
        </p:spPr>
        <p:txBody>
          <a:bodyPr lIns="118872" tIns="0" anchor="t"/>
          <a:lstStyle>
            <a:lvl1pPr marL="0" marR="36576" indent="0" algn="l">
              <a:spcBef>
                <a:spcPts val="0"/>
              </a:spcBef>
              <a:spcAft>
                <a:spcPts val="0"/>
              </a:spcAft>
              <a:buNone/>
              <a:defRPr sz="1800" b="0">
                <a:solidFill>
                  <a:schemeClr val="tx2">
                    <a:lumMod val="60000"/>
                    <a:lumOff val="4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13" name="Slide Number Placeholder 12"/>
          <p:cNvSpPr>
            <a:spLocks noGrp="1"/>
          </p:cNvSpPr>
          <p:nvPr>
            <p:ph type="sldNum" sz="quarter" idx="11"/>
          </p:nvPr>
        </p:nvSpPr>
        <p:spPr/>
        <p:txBody>
          <a:bodyPr/>
          <a:lstStyle/>
          <a:p>
            <a:fld id="{91974DF9-AD47-4691-BA21-BBFCE3637A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83392" y="1600200"/>
            <a:ext cx="3931920" cy="4389120"/>
          </a:xfrm>
        </p:spPr>
        <p:txBody>
          <a:bodyPr>
            <a:normAutofit/>
          </a:bodyPr>
          <a:lstStyle>
            <a:lvl1pPr>
              <a:defRPr sz="2000"/>
            </a:lvl1pPr>
            <a:lvl2pPr>
              <a:defRPr sz="1800"/>
            </a:lvl2pPr>
            <a:lvl3pPr>
              <a:defRPr sz="1600"/>
            </a:lvl3pPr>
            <a:lvl4pPr>
              <a:defRPr sz="1400"/>
            </a:lvl4pPr>
            <a:lvl5pPr>
              <a:defRPr sz="1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24400" y="1600200"/>
            <a:ext cx="3931920" cy="4389120"/>
          </a:xfrm>
        </p:spPr>
        <p:txBody>
          <a:bodyPr>
            <a:normAutofit/>
          </a:bodyPr>
          <a:lstStyle>
            <a:lvl1pPr>
              <a:defRPr sz="2000"/>
            </a:lvl1pPr>
            <a:lvl2pPr>
              <a:defRPr sz="1800"/>
            </a:lvl2pPr>
            <a:lvl3pPr>
              <a:defRPr sz="1600"/>
            </a:lvl3pPr>
            <a:lvl4pPr>
              <a:defRPr sz="1400"/>
            </a:lvl4pPr>
            <a:lvl5pPr>
              <a:defRPr sz="1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1585278"/>
            <a:ext cx="3931920" cy="792162"/>
          </a:xfrm>
        </p:spPr>
        <p:txBody>
          <a:bodyPr lIns="146304" anchor="ctr">
            <a:normAutofit/>
          </a:bodyPr>
          <a:lstStyle>
            <a:lvl1pPr marL="0" indent="0" algn="l">
              <a:buNone/>
              <a:defRPr sz="18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1585278"/>
            <a:ext cx="3931920" cy="792162"/>
          </a:xfrm>
        </p:spPr>
        <p:txBody>
          <a:bodyPr lIns="137160" anchor="ctr">
            <a:normAutofit/>
          </a:bodyPr>
          <a:lstStyle>
            <a:lvl1pPr marL="0" indent="0" algn="l">
              <a:buNone/>
              <a:defRPr sz="18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2453640"/>
            <a:ext cx="3931920" cy="3489960"/>
          </a:xfrm>
        </p:spPr>
        <p:txBody>
          <a:bodyPr anchor="t">
            <a:normAutofit/>
          </a:bodyPr>
          <a:lstStyle>
            <a:lvl1pPr algn="l">
              <a:defRPr sz="1800"/>
            </a:lvl1pPr>
            <a:lvl2pPr algn="l">
              <a:defRPr sz="1600"/>
            </a:lvl2pPr>
            <a:lvl3pPr algn="l">
              <a:defRPr sz="1400"/>
            </a:lvl3pPr>
            <a:lvl4pPr algn="l">
              <a:defRPr sz="1200"/>
            </a:lvl4pPr>
            <a:lvl5pPr algn="l">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2453640"/>
            <a:ext cx="3931920" cy="3489960"/>
          </a:xfrm>
        </p:spPr>
        <p:txBody>
          <a:bodyPr anchor="t">
            <a:normAutofit/>
          </a:bodyPr>
          <a:lstStyle>
            <a:lvl1pPr algn="l">
              <a:defRPr sz="1800"/>
            </a:lvl1pPr>
            <a:lvl2pPr algn="l">
              <a:defRPr sz="1600"/>
            </a:lvl2pPr>
            <a:lvl3pPr algn="l">
              <a:defRPr sz="1400"/>
            </a:lvl3pPr>
            <a:lvl4pPr algn="l">
              <a:defRPr sz="1200"/>
            </a:lvl4pPr>
            <a:lvl5pPr algn="l">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Slide Number Placeholder 8"/>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5" name="Slide Number Placeholder 4"/>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 name="Slide Number Placeholder 3"/>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457200" y="38100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457200" y="1524000"/>
            <a:ext cx="8153400" cy="4495800"/>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5" name="Slide Number Placeholder 4"/>
          <p:cNvSpPr>
            <a:spLocks noGrp="1"/>
          </p:cNvSpPr>
          <p:nvPr>
            <p:ph type="sldNum" sz="quarter" idx="4"/>
          </p:nvPr>
        </p:nvSpPr>
        <p:spPr>
          <a:xfrm>
            <a:off x="8348328" y="6553200"/>
            <a:ext cx="457200" cy="212725"/>
          </a:xfrm>
          <a:prstGeom prst="rect">
            <a:avLst/>
          </a:prstGeom>
        </p:spPr>
        <p:txBody>
          <a:bodyPr vert="horz" anchor="b"/>
          <a:lstStyle>
            <a:lvl1pPr algn="r" eaLnBrk="1" latinLnBrk="0" hangingPunct="1">
              <a:defRPr kumimoji="0" sz="1000">
                <a:solidFill>
                  <a:schemeClr val="tx2">
                    <a:lumMod val="75000"/>
                  </a:schemeClr>
                </a:solidFill>
              </a:defRPr>
            </a:lvl1pPr>
            <a:extLst/>
          </a:lstStyle>
          <a:p>
            <a:fld id="{91974DF9-AD47-4691-BA21-BBFCE3637A9A}" type="slidenum">
              <a:rPr lang="en-US" smtClean="0"/>
              <a:pPr/>
              <a:t>‹#›</a:t>
            </a:fld>
            <a:endParaRPr lang="en-US"/>
          </a:p>
        </p:txBody>
      </p:sp>
      <p:sp>
        <p:nvSpPr>
          <p:cNvPr id="23" name="Date Placeholder 3"/>
          <p:cNvSpPr txBox="1">
            <a:spLocks/>
          </p:cNvSpPr>
          <p:nvPr/>
        </p:nvSpPr>
        <p:spPr>
          <a:xfrm>
            <a:off x="457200" y="6553200"/>
            <a:ext cx="4081128" cy="212725"/>
          </a:xfrm>
          <a:prstGeom prst="rect">
            <a:avLst/>
          </a:prstGeom>
        </p:spPr>
        <p:txBody>
          <a:bodyPr/>
          <a:lstStyle>
            <a:lvl1pPr>
              <a:defRPr/>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smtClean="0">
                <a:ln>
                  <a:noFill/>
                </a:ln>
                <a:solidFill>
                  <a:schemeClr val="accent1">
                    <a:lumMod val="75000"/>
                  </a:schemeClr>
                </a:solidFill>
                <a:effectLst/>
                <a:uLnTx/>
                <a:uFillTx/>
                <a:latin typeface="+mn-lt"/>
                <a:ea typeface="+mn-ea"/>
                <a:cs typeface="+mn-cs"/>
              </a:rPr>
              <a:t>Prepared by Jennifer Kreie, New Mexico State University</a:t>
            </a:r>
            <a:endParaRPr kumimoji="0" lang="en-US" sz="1050" b="0" i="0" u="none" strike="noStrike" kern="1200" cap="none" spc="0" normalizeH="0" baseline="0" noProof="0">
              <a:ln>
                <a:noFill/>
              </a:ln>
              <a:solidFill>
                <a:schemeClr val="accent1">
                  <a:lumMod val="75000"/>
                </a:schemeClr>
              </a:solidFill>
              <a:effectLst/>
              <a:uLnTx/>
              <a:uFillTx/>
              <a:latin typeface="+mn-lt"/>
              <a:ea typeface="+mn-ea"/>
              <a:cs typeface="+mn-cs"/>
            </a:endParaRPr>
          </a:p>
        </p:txBody>
      </p:sp>
      <p:sp>
        <p:nvSpPr>
          <p:cNvPr id="24" name="Footer Placeholder 4"/>
          <p:cNvSpPr txBox="1">
            <a:spLocks/>
          </p:cNvSpPr>
          <p:nvPr/>
        </p:nvSpPr>
        <p:spPr>
          <a:xfrm>
            <a:off x="5181600" y="6553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smtClean="0">
                <a:ln>
                  <a:noFill/>
                </a:ln>
                <a:solidFill>
                  <a:schemeClr val="accent1">
                    <a:lumMod val="75000"/>
                  </a:schemeClr>
                </a:solidFill>
                <a:effectLst/>
                <a:uLnTx/>
                <a:uFillTx/>
                <a:latin typeface="+mn-lt"/>
                <a:ea typeface="+mn-ea"/>
                <a:cs typeface="+mn-cs"/>
              </a:rPr>
              <a:t>Hosted by the University of Arkansas</a:t>
            </a:r>
            <a:endParaRPr kumimoji="0" lang="en-US" sz="1050" b="1" i="0" u="none" strike="noStrike" kern="1200" cap="none" spc="0" normalizeH="0" baseline="0" noProof="0" dirty="0">
              <a:ln>
                <a:noFill/>
              </a:ln>
              <a:solidFill>
                <a:schemeClr val="accent1">
                  <a:lumMod val="75000"/>
                </a:schemeClr>
              </a:solidFill>
              <a:effectLst/>
              <a:uLnTx/>
              <a:uFillTx/>
              <a:latin typeface="+mn-lt"/>
              <a:ea typeface="+mn-ea"/>
              <a:cs typeface="+mn-cs"/>
            </a:endParaRPr>
          </a:p>
        </p:txBody>
      </p:sp>
      <p:sp>
        <p:nvSpPr>
          <p:cNvPr id="25" name="Footer Placeholder 4"/>
          <p:cNvSpPr txBox="1">
            <a:spLocks/>
          </p:cNvSpPr>
          <p:nvPr/>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28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4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0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0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8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6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nterprise.waltoncollege.uark.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facultyresourcecenter.com/"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enterprise.waltoncollege.uark.edu/mec.as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msdn.microsoft.com/en-us/library/aa299742(v=SQL.80).aspx" TargetMode="External"/><Relationship Id="rId4" Type="http://schemas.openxmlformats.org/officeDocument/2006/relationships/hyperlink" Target="http://www.facultyresourcecenter.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SQL Fundamentals</a:t>
            </a:r>
            <a:endParaRPr lang="en-US"/>
          </a:p>
        </p:txBody>
      </p:sp>
      <p:sp>
        <p:nvSpPr>
          <p:cNvPr id="3" name="Subtitle 2"/>
          <p:cNvSpPr>
            <a:spLocks noGrp="1"/>
          </p:cNvSpPr>
          <p:nvPr>
            <p:ph type="subTitle" idx="1"/>
          </p:nvPr>
        </p:nvSpPr>
        <p:spPr/>
        <p:txBody>
          <a:bodyPr/>
          <a:lstStyle/>
          <a:p>
            <a:r>
              <a:rPr lang="en-US" smtClean="0"/>
              <a:t>Create Student-Team Database</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a:t>
            </a:fld>
            <a:endParaRPr kumimoji="0" lang="en-US"/>
          </a:p>
        </p:txBody>
      </p:sp>
      <p:sp>
        <p:nvSpPr>
          <p:cNvPr id="7" name="Footer Placeholder 4"/>
          <p:cNvSpPr txBox="1">
            <a:spLocks/>
          </p:cNvSpPr>
          <p:nvPr/>
        </p:nvSpPr>
        <p:spPr>
          <a:xfrm>
            <a:off x="381000" y="76200"/>
            <a:ext cx="3048000" cy="2127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
        <p:nvSpPr>
          <p:cNvPr id="8" name="Rectangle 7"/>
          <p:cNvSpPr/>
          <p:nvPr/>
        </p:nvSpPr>
        <p:spPr>
          <a:xfrm>
            <a:off x="381000" y="5715000"/>
            <a:ext cx="8305800" cy="461665"/>
          </a:xfrm>
          <a:prstGeom prst="rect">
            <a:avLst/>
          </a:prstGeom>
        </p:spPr>
        <p:txBody>
          <a:bodyPr wrap="square">
            <a:spAutoFit/>
          </a:bodyPr>
          <a:lstStyle/>
          <a:p>
            <a:r>
              <a:rPr lang="en-US" sz="1200" dirty="0" smtClean="0">
                <a:solidFill>
                  <a:schemeClr val="accent1">
                    <a:lumMod val="75000"/>
                  </a:schemeClr>
                </a:solidFill>
              </a:rPr>
              <a:t>Microsoft Enterprise Consortium: </a:t>
            </a:r>
            <a:r>
              <a:rPr lang="en-US" sz="1200" dirty="0" smtClean="0">
                <a:solidFill>
                  <a:schemeClr val="accent1">
                    <a:lumMod val="75000"/>
                  </a:schemeClr>
                </a:solidFill>
                <a:hlinkClick r:id="rId3"/>
              </a:rPr>
              <a:t>http://enterprise.waltoncollege.uark.edu</a:t>
            </a:r>
            <a:endParaRPr lang="en-US" sz="1200" dirty="0" smtClean="0">
              <a:solidFill>
                <a:schemeClr val="accent1">
                  <a:lumMod val="75000"/>
                </a:schemeClr>
              </a:solidFill>
            </a:endParaRPr>
          </a:p>
          <a:p>
            <a:r>
              <a:rPr lang="en-US" sz="1200" dirty="0" smtClean="0">
                <a:solidFill>
                  <a:schemeClr val="accent1">
                    <a:lumMod val="75000"/>
                  </a:schemeClr>
                </a:solidFill>
              </a:rPr>
              <a:t>Microsoft Faculty Connection/Faculty Resource Center </a:t>
            </a:r>
            <a:r>
              <a:rPr lang="en-US" sz="1200" dirty="0" smtClean="0">
                <a:solidFill>
                  <a:schemeClr val="accent1">
                    <a:lumMod val="75000"/>
                  </a:schemeClr>
                </a:solidFill>
                <a:hlinkClick r:id="rId4"/>
              </a:rPr>
              <a:t>http://www.facultyresourcecenter.com</a:t>
            </a:r>
            <a:endParaRPr lang="en-US" sz="12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Resources</a:t>
            </a:r>
            <a:endParaRPr lang="en-US"/>
          </a:p>
        </p:txBody>
      </p:sp>
      <p:sp>
        <p:nvSpPr>
          <p:cNvPr id="3" name="Content Placeholder 2"/>
          <p:cNvSpPr>
            <a:spLocks noGrp="1"/>
          </p:cNvSpPr>
          <p:nvPr>
            <p:ph idx="1"/>
          </p:nvPr>
        </p:nvSpPr>
        <p:spPr/>
        <p:txBody>
          <a:bodyPr>
            <a:normAutofit/>
          </a:bodyPr>
          <a:lstStyle/>
          <a:p>
            <a:r>
              <a:rPr lang="en-US" sz="1600" smtClean="0">
                <a:hlinkClick r:id="rId3"/>
              </a:rPr>
              <a:t>http://enterprise.waltoncollege.uark.edu/mec.asp</a:t>
            </a:r>
            <a:endParaRPr lang="en-US" sz="1600" smtClean="0"/>
          </a:p>
          <a:p>
            <a:r>
              <a:rPr lang="en-US" sz="1600" smtClean="0"/>
              <a:t>Microsoft Faculty Connection—Faculty Resource Center </a:t>
            </a:r>
            <a:r>
              <a:rPr lang="en-US" sz="1600" smtClean="0">
                <a:hlinkClick r:id="rId4"/>
              </a:rPr>
              <a:t>http://www.facultyresourcecenter.com/</a:t>
            </a:r>
            <a:endParaRPr lang="en-US" sz="1600" smtClean="0"/>
          </a:p>
          <a:p>
            <a:r>
              <a:rPr lang="en-US" sz="1600" smtClean="0"/>
              <a:t>Microsoft Transact-SQL Reference</a:t>
            </a:r>
          </a:p>
          <a:p>
            <a:r>
              <a:rPr lang="en-US" sz="1600" u="sng" smtClean="0">
                <a:hlinkClick r:id="rId5"/>
              </a:rPr>
              <a:t>http://msdn.microsoft.com/en-us/library/aa299742(v=SQL.80).aspx</a:t>
            </a:r>
            <a:endParaRPr lang="en-US" sz="1600" smtClean="0"/>
          </a:p>
          <a:p>
            <a:endParaRPr lang="en-US" sz="1600" smtClean="0"/>
          </a:p>
          <a:p>
            <a:endParaRPr lang="en-US" sz="1600" smtClean="0"/>
          </a:p>
          <a:p>
            <a:endParaRPr lang="en-US" sz="160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10</a:t>
            </a:fld>
            <a:endParaRPr kumimoji="0"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you’ll need …</a:t>
            </a:r>
            <a:endParaRPr lang="en-US"/>
          </a:p>
        </p:txBody>
      </p:sp>
      <p:sp>
        <p:nvSpPr>
          <p:cNvPr id="3" name="Content Placeholder 2"/>
          <p:cNvSpPr>
            <a:spLocks noGrp="1"/>
          </p:cNvSpPr>
          <p:nvPr>
            <p:ph idx="1"/>
          </p:nvPr>
        </p:nvSpPr>
        <p:spPr/>
        <p:txBody>
          <a:bodyPr>
            <a:normAutofit lnSpcReduction="10000"/>
          </a:bodyPr>
          <a:lstStyle/>
          <a:p>
            <a:r>
              <a:rPr lang="en-US" smtClean="0"/>
              <a:t>For this and other SQL lessons, you need a </a:t>
            </a:r>
            <a:r>
              <a:rPr lang="en-US" b="1" smtClean="0"/>
              <a:t>user account </a:t>
            </a:r>
            <a:r>
              <a:rPr lang="en-US" smtClean="0"/>
              <a:t>from the </a:t>
            </a:r>
            <a:r>
              <a:rPr lang="en-US" b="1" smtClean="0"/>
              <a:t>Microsoft Enterprise Consortium</a:t>
            </a:r>
            <a:r>
              <a:rPr lang="en-US" smtClean="0"/>
              <a:t>.  Get this account from your instructor.</a:t>
            </a:r>
          </a:p>
          <a:p>
            <a:r>
              <a:rPr lang="en-US" smtClean="0"/>
              <a:t>Log in to your account for this lesson.</a:t>
            </a:r>
          </a:p>
          <a:p>
            <a:r>
              <a:rPr lang="en-US" smtClean="0"/>
              <a:t>If you have not already done so, you need to create the Student-Team database and </a:t>
            </a:r>
            <a:r>
              <a:rPr lang="en-US" b="1" smtClean="0"/>
              <a:t>populate</a:t>
            </a:r>
            <a:r>
              <a:rPr lang="en-US" smtClean="0"/>
              <a:t> it with data (enter data in the tables).  </a:t>
            </a:r>
          </a:p>
          <a:p>
            <a:r>
              <a:rPr lang="en-US" smtClean="0"/>
              <a:t>Get the scripts (files with SQL commands) from your instructor.</a:t>
            </a:r>
          </a:p>
          <a:p>
            <a:r>
              <a:rPr lang="en-US" smtClean="0"/>
              <a:t>The next few slides describe the steps you need to take to build this database.</a:t>
            </a:r>
          </a:p>
          <a:p>
            <a:endParaRPr lang="en-US" smtClean="0"/>
          </a:p>
          <a:p>
            <a:pPr lvl="1"/>
            <a:endParaRPr lang="en-US" smtClean="0"/>
          </a:p>
          <a:p>
            <a:pPr lvl="1"/>
            <a:endParaRPr lang="en-US" smtClean="0"/>
          </a:p>
          <a:p>
            <a:endParaRPr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2</a:t>
            </a:fld>
            <a:endParaRPr kumimoji="0"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Object Explorer in MSSMS</a:t>
            </a:r>
            <a:endParaRPr lang="en-US"/>
          </a:p>
        </p:txBody>
      </p:sp>
      <p:sp>
        <p:nvSpPr>
          <p:cNvPr id="3" name="Content Placeholder 2"/>
          <p:cNvSpPr>
            <a:spLocks noGrp="1"/>
          </p:cNvSpPr>
          <p:nvPr>
            <p:ph idx="1"/>
          </p:nvPr>
        </p:nvSpPr>
        <p:spPr>
          <a:xfrm>
            <a:off x="457200" y="1447800"/>
            <a:ext cx="5715000" cy="4343400"/>
          </a:xfrm>
        </p:spPr>
        <p:txBody>
          <a:bodyPr>
            <a:normAutofit/>
          </a:bodyPr>
          <a:lstStyle/>
          <a:p>
            <a:r>
              <a:rPr lang="en-US" smtClean="0"/>
              <a:t>In the Object Explorer select and expand the Database section.</a:t>
            </a:r>
          </a:p>
          <a:p>
            <a:endParaRPr lang="en-US" smtClean="0"/>
          </a:p>
          <a:p>
            <a:endParaRPr lang="en-US" smtClean="0"/>
          </a:p>
          <a:p>
            <a:endParaRPr lang="en-US" smtClean="0"/>
          </a:p>
          <a:p>
            <a:r>
              <a:rPr lang="en-US" smtClean="0"/>
              <a:t>Locate your account ID in the list NOT the account shown here.</a:t>
            </a:r>
          </a:p>
          <a:p>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3</a:t>
            </a:fld>
            <a:endParaRPr kumimoji="0" lang="en-US"/>
          </a:p>
        </p:txBody>
      </p:sp>
      <p:pic>
        <p:nvPicPr>
          <p:cNvPr id="8" name="Picture 3"/>
          <p:cNvPicPr>
            <a:picLocks noChangeAspect="1" noChangeArrowheads="1"/>
          </p:cNvPicPr>
          <p:nvPr/>
        </p:nvPicPr>
        <p:blipFill>
          <a:blip r:embed="rId3" cstate="print"/>
          <a:srcRect/>
          <a:stretch>
            <a:fillRect/>
          </a:stretch>
        </p:blipFill>
        <p:spPr bwMode="auto">
          <a:xfrm>
            <a:off x="6248400" y="1219200"/>
            <a:ext cx="1687484" cy="1600200"/>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6248400" y="3276600"/>
            <a:ext cx="1657350" cy="215007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1028"/>
                                        </p:tgtEl>
                                        <p:attrNameLst>
                                          <p:attrName>style.visibility</p:attrName>
                                        </p:attrNameLst>
                                      </p:cBhvr>
                                      <p:to>
                                        <p:strVal val="visible"/>
                                      </p:to>
                                    </p:set>
                                    <p:animEffect transition="in" filter="blinds(horizontal)">
                                      <p:cBhvr>
                                        <p:cTn id="11"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SQL pane</a:t>
            </a:r>
            <a:endParaRPr lang="en-US"/>
          </a:p>
        </p:txBody>
      </p:sp>
      <p:sp>
        <p:nvSpPr>
          <p:cNvPr id="3" name="Content Placeholder 2"/>
          <p:cNvSpPr>
            <a:spLocks noGrp="1"/>
          </p:cNvSpPr>
          <p:nvPr>
            <p:ph idx="1"/>
          </p:nvPr>
        </p:nvSpPr>
        <p:spPr>
          <a:xfrm>
            <a:off x="457200" y="1447800"/>
            <a:ext cx="4267200" cy="3733800"/>
          </a:xfrm>
        </p:spPr>
        <p:txBody>
          <a:bodyPr>
            <a:normAutofit lnSpcReduction="10000"/>
          </a:bodyPr>
          <a:lstStyle/>
          <a:p>
            <a:r>
              <a:rPr lang="en-US" smtClean="0"/>
              <a:t>Either click New Query to open an SQL pane and paste in the contents of the “create” script OR … </a:t>
            </a:r>
          </a:p>
          <a:p>
            <a:endParaRPr lang="en-US" smtClean="0"/>
          </a:p>
          <a:p>
            <a:r>
              <a:rPr lang="en-US" smtClean="0"/>
              <a:t>Open the CREATE script file, which opens the SQL pane with the file contents.</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4</a:t>
            </a:fld>
            <a:endParaRPr kumimoji="0" lang="en-US"/>
          </a:p>
        </p:txBody>
      </p:sp>
      <p:pic>
        <p:nvPicPr>
          <p:cNvPr id="1030" name="Picture 6"/>
          <p:cNvPicPr>
            <a:picLocks noChangeAspect="1" noChangeArrowheads="1"/>
          </p:cNvPicPr>
          <p:nvPr/>
        </p:nvPicPr>
        <p:blipFill>
          <a:blip r:embed="rId3" cstate="print"/>
          <a:srcRect/>
          <a:stretch>
            <a:fillRect/>
          </a:stretch>
        </p:blipFill>
        <p:spPr bwMode="auto">
          <a:xfrm>
            <a:off x="5181600" y="1447800"/>
            <a:ext cx="3048000" cy="1470526"/>
          </a:xfrm>
          <a:prstGeom prst="rect">
            <a:avLst/>
          </a:prstGeom>
          <a:noFill/>
          <a:ln w="9525">
            <a:noFill/>
            <a:miter lim="800000"/>
            <a:headEnd/>
            <a:tailEnd/>
          </a:ln>
        </p:spPr>
      </p:pic>
      <p:pic>
        <p:nvPicPr>
          <p:cNvPr id="2051" name="Picture 3"/>
          <p:cNvPicPr>
            <a:picLocks noChangeAspect="1" noChangeArrowheads="1"/>
          </p:cNvPicPr>
          <p:nvPr/>
        </p:nvPicPr>
        <p:blipFill>
          <a:blip r:embed="rId4" cstate="print"/>
          <a:srcRect/>
          <a:stretch>
            <a:fillRect/>
          </a:stretch>
        </p:blipFill>
        <p:spPr bwMode="auto">
          <a:xfrm>
            <a:off x="5181600" y="3429000"/>
            <a:ext cx="3086100" cy="18764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2051"/>
                                        </p:tgtEl>
                                        <p:attrNameLst>
                                          <p:attrName>style.visibility</p:attrName>
                                        </p:attrNameLst>
                                      </p:cBhvr>
                                      <p:to>
                                        <p:strVal val="visible"/>
                                      </p:to>
                                    </p:set>
                                    <p:animEffect transition="in" filter="blinds(horizontal)">
                                      <p:cBhvr>
                                        <p:cTn id="11"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CREATE – Build tables &amp; relationships.</a:t>
            </a:r>
            <a:endParaRPr lang="en-US"/>
          </a:p>
        </p:txBody>
      </p:sp>
      <p:sp>
        <p:nvSpPr>
          <p:cNvPr id="3" name="Content Placeholder 2"/>
          <p:cNvSpPr>
            <a:spLocks noGrp="1"/>
          </p:cNvSpPr>
          <p:nvPr>
            <p:ph idx="1"/>
          </p:nvPr>
        </p:nvSpPr>
        <p:spPr>
          <a:xfrm>
            <a:off x="457200" y="1447800"/>
            <a:ext cx="7924800" cy="1524000"/>
          </a:xfrm>
        </p:spPr>
        <p:txBody>
          <a:bodyPr>
            <a:normAutofit lnSpcReduction="10000"/>
          </a:bodyPr>
          <a:lstStyle/>
          <a:p>
            <a:r>
              <a:rPr lang="en-US" smtClean="0"/>
              <a:t>The CREATE script contains several comments.  You should read these to learn more about the Student-Teams database and the SQL commands this script. </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5</a:t>
            </a:fld>
            <a:endParaRPr kumimoji="0" lang="en-US"/>
          </a:p>
        </p:txBody>
      </p:sp>
      <p:pic>
        <p:nvPicPr>
          <p:cNvPr id="3074" name="Picture 2"/>
          <p:cNvPicPr>
            <a:picLocks noChangeAspect="1" noChangeArrowheads="1"/>
          </p:cNvPicPr>
          <p:nvPr/>
        </p:nvPicPr>
        <p:blipFill>
          <a:blip r:embed="rId3" cstate="print"/>
          <a:srcRect/>
          <a:stretch>
            <a:fillRect/>
          </a:stretch>
        </p:blipFill>
        <p:spPr bwMode="auto">
          <a:xfrm>
            <a:off x="4876800" y="3124200"/>
            <a:ext cx="3467810" cy="2590800"/>
          </a:xfrm>
          <a:prstGeom prst="rect">
            <a:avLst/>
          </a:prstGeom>
          <a:noFill/>
          <a:ln w="9525">
            <a:noFill/>
            <a:miter lim="800000"/>
            <a:headEnd/>
            <a:tailEnd/>
          </a:ln>
        </p:spPr>
      </p:pic>
      <p:sp>
        <p:nvSpPr>
          <p:cNvPr id="8" name="Content Placeholder 2"/>
          <p:cNvSpPr txBox="1">
            <a:spLocks/>
          </p:cNvSpPr>
          <p:nvPr/>
        </p:nvSpPr>
        <p:spPr>
          <a:xfrm>
            <a:off x="457200" y="2971800"/>
            <a:ext cx="4419600" cy="3124200"/>
          </a:xfrm>
          <a:prstGeom prst="rect">
            <a:avLst/>
          </a:prstGeom>
        </p:spPr>
        <p:txBody>
          <a:bodyPr vert="horz" lIns="182880" tIns="91440">
            <a:normAutofit/>
          </a:bodyPr>
          <a:lstStyle/>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The commands in this file show:</a:t>
            </a:r>
          </a:p>
          <a:p>
            <a:pPr marL="548640" marR="0" lvl="1" indent="-201168" algn="l" defTabSz="914400" rtl="0" eaLnBrk="1" fontAlgn="auto" latinLnBrk="0" hangingPunct="1">
              <a:lnSpc>
                <a:spcPct val="100000"/>
              </a:lnSpc>
              <a:spcBef>
                <a:spcPts val="250"/>
              </a:spcBef>
              <a:spcAft>
                <a:spcPts val="0"/>
              </a:spcAft>
              <a:buClr>
                <a:schemeClr val="accent1"/>
              </a:buClr>
              <a:buSzPct val="100000"/>
              <a:buFont typeface="Verdana"/>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How to create a table by defining the columns it will contain.</a:t>
            </a:r>
          </a:p>
          <a:p>
            <a:pPr marL="548640" marR="0" lvl="1" indent="-201168" algn="l" defTabSz="914400" rtl="0" eaLnBrk="1" fontAlgn="auto" latinLnBrk="0" hangingPunct="1">
              <a:lnSpc>
                <a:spcPct val="100000"/>
              </a:lnSpc>
              <a:spcBef>
                <a:spcPts val="250"/>
              </a:spcBef>
              <a:spcAft>
                <a:spcPts val="0"/>
              </a:spcAft>
              <a:buClr>
                <a:schemeClr val="accent1"/>
              </a:buClr>
              <a:buSzPct val="100000"/>
              <a:buFont typeface="Verdana"/>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How to define a primary key field.</a:t>
            </a:r>
          </a:p>
          <a:p>
            <a:pPr marL="548640" marR="0" lvl="1" indent="-201168" algn="l" defTabSz="914400" rtl="0" eaLnBrk="1" fontAlgn="auto" latinLnBrk="0" hangingPunct="1">
              <a:lnSpc>
                <a:spcPct val="100000"/>
              </a:lnSpc>
              <a:spcBef>
                <a:spcPts val="250"/>
              </a:spcBef>
              <a:spcAft>
                <a:spcPts val="0"/>
              </a:spcAft>
              <a:buClr>
                <a:schemeClr val="accent1"/>
              </a:buClr>
              <a:buSzPct val="100000"/>
              <a:buFont typeface="Verdana"/>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How to define a foreign key field (a relationship).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blinds(horizontal)">
                                      <p:cBhvr>
                                        <p:cTn id="10" dur="500"/>
                                        <p:tgtEl>
                                          <p:spTgt spid="8">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blinds(horizontal)">
                                      <p:cBhvr>
                                        <p:cTn id="15" dur="500"/>
                                        <p:tgtEl>
                                          <p:spTgt spid="8">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8">
                                            <p:txEl>
                                              <p:pRg st="3" end="3"/>
                                            </p:txEl>
                                          </p:spTgt>
                                        </p:tgtEl>
                                        <p:attrNameLst>
                                          <p:attrName>style.visibility</p:attrName>
                                        </p:attrNameLst>
                                      </p:cBhvr>
                                      <p:to>
                                        <p:strVal val="visible"/>
                                      </p:to>
                                    </p:set>
                                    <p:animEffect transition="in" filter="blinds(horizontal)">
                                      <p:cBhvr>
                                        <p:cTn id="20"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Relationships and the CREATE TABLE  sequence.</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6</a:t>
            </a:fld>
            <a:endParaRPr kumimoji="0" lang="en-US"/>
          </a:p>
        </p:txBody>
      </p:sp>
      <p:sp>
        <p:nvSpPr>
          <p:cNvPr id="5" name="Content Placeholder 2"/>
          <p:cNvSpPr>
            <a:spLocks noGrp="1"/>
          </p:cNvSpPr>
          <p:nvPr>
            <p:ph idx="1"/>
          </p:nvPr>
        </p:nvSpPr>
        <p:spPr>
          <a:xfrm>
            <a:off x="457200" y="1447800"/>
            <a:ext cx="8305800" cy="2514600"/>
          </a:xfrm>
        </p:spPr>
        <p:txBody>
          <a:bodyPr>
            <a:normAutofit lnSpcReduction="10000"/>
          </a:bodyPr>
          <a:lstStyle/>
          <a:p>
            <a:r>
              <a:rPr lang="en-US" sz="2000" smtClean="0"/>
              <a:t>A data model shows the sequence in which tables are created in the database.  </a:t>
            </a:r>
          </a:p>
          <a:p>
            <a:r>
              <a:rPr lang="en-US" sz="2000" smtClean="0"/>
              <a:t>In a one-to-many relationship, the table on the “one” side is created first so that it already exists when the foreign key constraint is created in the “many” table.</a:t>
            </a:r>
          </a:p>
          <a:p>
            <a:r>
              <a:rPr lang="en-US" sz="2000" smtClean="0"/>
              <a:t>The CREATE TABLE statements in the script are listed in the correct order.  Execute these SQL commands.</a:t>
            </a:r>
          </a:p>
          <a:p>
            <a:r>
              <a:rPr lang="en-US" sz="2000" smtClean="0"/>
              <a:t>Click</a:t>
            </a:r>
          </a:p>
          <a:p>
            <a:endParaRPr lang="en-US" smtClean="0"/>
          </a:p>
          <a:p>
            <a:endParaRPr lang="en-US" smtClean="0"/>
          </a:p>
          <a:p>
            <a:endParaRPr lang="en-US" smtClean="0"/>
          </a:p>
        </p:txBody>
      </p:sp>
      <p:sp>
        <p:nvSpPr>
          <p:cNvPr id="62" name="TextBox 61"/>
          <p:cNvSpPr txBox="1"/>
          <p:nvPr/>
        </p:nvSpPr>
        <p:spPr>
          <a:xfrm>
            <a:off x="609600" y="4648200"/>
            <a:ext cx="3886200" cy="307777"/>
          </a:xfrm>
          <a:prstGeom prst="rect">
            <a:avLst/>
          </a:prstGeom>
          <a:noFill/>
        </p:spPr>
        <p:txBody>
          <a:bodyPr wrap="square" rtlCol="0">
            <a:spAutoFit/>
          </a:bodyPr>
          <a:lstStyle/>
          <a:p>
            <a:r>
              <a:rPr lang="en-US" sz="1400" smtClean="0">
                <a:solidFill>
                  <a:schemeClr val="accent1">
                    <a:lumMod val="75000"/>
                  </a:schemeClr>
                </a:solidFill>
              </a:rPr>
              <a:t>TEAMS is created before STUDENTS.</a:t>
            </a:r>
            <a:endParaRPr lang="en-US" sz="1400">
              <a:solidFill>
                <a:schemeClr val="accent1">
                  <a:lumMod val="75000"/>
                </a:schemeClr>
              </a:solidFill>
            </a:endParaRPr>
          </a:p>
        </p:txBody>
      </p:sp>
      <p:sp>
        <p:nvSpPr>
          <p:cNvPr id="63" name="TextBox 62"/>
          <p:cNvSpPr txBox="1"/>
          <p:nvPr/>
        </p:nvSpPr>
        <p:spPr>
          <a:xfrm>
            <a:off x="609600" y="5032177"/>
            <a:ext cx="3886200" cy="523220"/>
          </a:xfrm>
          <a:prstGeom prst="rect">
            <a:avLst/>
          </a:prstGeom>
          <a:noFill/>
        </p:spPr>
        <p:txBody>
          <a:bodyPr wrap="square" rtlCol="0">
            <a:spAutoFit/>
          </a:bodyPr>
          <a:lstStyle/>
          <a:p>
            <a:r>
              <a:rPr lang="en-US" sz="1400" smtClean="0">
                <a:solidFill>
                  <a:schemeClr val="accent1">
                    <a:lumMod val="75000"/>
                  </a:schemeClr>
                </a:solidFill>
              </a:rPr>
              <a:t>STUDENTS is created before EVALUATIONS.</a:t>
            </a:r>
            <a:endParaRPr lang="en-US" sz="1400">
              <a:solidFill>
                <a:schemeClr val="accent1">
                  <a:lumMod val="75000"/>
                </a:schemeClr>
              </a:solidFill>
            </a:endParaRPr>
          </a:p>
        </p:txBody>
      </p:sp>
      <p:sp>
        <p:nvSpPr>
          <p:cNvPr id="64" name="TextBox 63"/>
          <p:cNvSpPr txBox="1"/>
          <p:nvPr/>
        </p:nvSpPr>
        <p:spPr>
          <a:xfrm>
            <a:off x="609600" y="5561112"/>
            <a:ext cx="3886200" cy="523220"/>
          </a:xfrm>
          <a:prstGeom prst="rect">
            <a:avLst/>
          </a:prstGeom>
          <a:noFill/>
        </p:spPr>
        <p:txBody>
          <a:bodyPr wrap="square" rtlCol="0">
            <a:spAutoFit/>
          </a:bodyPr>
          <a:lstStyle/>
          <a:p>
            <a:r>
              <a:rPr lang="en-US" sz="1400" smtClean="0">
                <a:solidFill>
                  <a:schemeClr val="accent1">
                    <a:lumMod val="75000"/>
                  </a:schemeClr>
                </a:solidFill>
              </a:rPr>
              <a:t>EVAL_ITEMS and EVALUATIONS are created before EVAL_ITEMS_SCORES.</a:t>
            </a:r>
            <a:endParaRPr lang="en-US" sz="1400">
              <a:solidFill>
                <a:schemeClr val="accent1">
                  <a:lumMod val="75000"/>
                </a:schemeClr>
              </a:solidFill>
            </a:endParaRPr>
          </a:p>
        </p:txBody>
      </p:sp>
      <p:sp>
        <p:nvSpPr>
          <p:cNvPr id="65" name="Rectangle 150"/>
          <p:cNvSpPr>
            <a:spLocks noChangeArrowheads="1"/>
          </p:cNvSpPr>
          <p:nvPr/>
        </p:nvSpPr>
        <p:spPr bwMode="auto">
          <a:xfrm>
            <a:off x="2362200" y="3962400"/>
            <a:ext cx="1219200" cy="609600"/>
          </a:xfrm>
          <a:prstGeom prst="rect">
            <a:avLst/>
          </a:prstGeom>
          <a:noFill/>
          <a:ln w="9525">
            <a:solidFill>
              <a:schemeClr val="tx1"/>
            </a:solidFill>
            <a:miter lim="800000"/>
            <a:headEnd/>
            <a:tailEnd/>
          </a:ln>
          <a:effectLst/>
        </p:spPr>
        <p:txBody>
          <a:bodyPr wrap="none" anchor="ctr"/>
          <a:lstStyle/>
          <a:p>
            <a:pPr algn="ctr"/>
            <a:r>
              <a:rPr lang="en-US" sz="1200" smtClean="0">
                <a:latin typeface="Arial" charset="0"/>
              </a:rPr>
              <a:t>TEAMS</a:t>
            </a:r>
            <a:endParaRPr lang="en-US" sz="1200" dirty="0">
              <a:latin typeface="Arial" charset="0"/>
            </a:endParaRPr>
          </a:p>
        </p:txBody>
      </p:sp>
      <p:sp>
        <p:nvSpPr>
          <p:cNvPr id="66" name="Rectangle 150"/>
          <p:cNvSpPr>
            <a:spLocks noChangeArrowheads="1"/>
          </p:cNvSpPr>
          <p:nvPr/>
        </p:nvSpPr>
        <p:spPr bwMode="auto">
          <a:xfrm>
            <a:off x="4495800" y="3962400"/>
            <a:ext cx="1447800" cy="609600"/>
          </a:xfrm>
          <a:prstGeom prst="rect">
            <a:avLst/>
          </a:prstGeom>
          <a:noFill/>
          <a:ln w="9525">
            <a:solidFill>
              <a:schemeClr val="tx1"/>
            </a:solidFill>
            <a:miter lim="800000"/>
            <a:headEnd/>
            <a:tailEnd/>
          </a:ln>
          <a:effectLst/>
        </p:spPr>
        <p:txBody>
          <a:bodyPr wrap="none" anchor="ctr"/>
          <a:lstStyle/>
          <a:p>
            <a:pPr algn="ctr"/>
            <a:r>
              <a:rPr lang="en-US" sz="1200" smtClean="0">
                <a:latin typeface="Arial" charset="0"/>
              </a:rPr>
              <a:t>STUDENTS</a:t>
            </a:r>
            <a:endParaRPr lang="en-US" sz="1200" dirty="0">
              <a:latin typeface="Arial" charset="0"/>
            </a:endParaRPr>
          </a:p>
        </p:txBody>
      </p:sp>
      <p:grpSp>
        <p:nvGrpSpPr>
          <p:cNvPr id="3" name="Group 66"/>
          <p:cNvGrpSpPr/>
          <p:nvPr/>
        </p:nvGrpSpPr>
        <p:grpSpPr>
          <a:xfrm rot="5400000">
            <a:off x="4419600" y="4953000"/>
            <a:ext cx="914400" cy="152400"/>
            <a:chOff x="5105400" y="5562600"/>
            <a:chExt cx="914400" cy="152400"/>
          </a:xfrm>
        </p:grpSpPr>
        <p:cxnSp>
          <p:nvCxnSpPr>
            <p:cNvPr id="68" name="Straight Connector 67"/>
            <p:cNvCxnSpPr/>
            <p:nvPr/>
          </p:nvCxnSpPr>
          <p:spPr>
            <a:xfrm>
              <a:off x="5257800" y="5638800"/>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Oval 156"/>
            <p:cNvSpPr>
              <a:spLocks noChangeArrowheads="1"/>
            </p:cNvSpPr>
            <p:nvPr/>
          </p:nvSpPr>
          <p:spPr bwMode="auto">
            <a:xfrm>
              <a:off x="5715000" y="5562600"/>
              <a:ext cx="152400" cy="152400"/>
            </a:xfrm>
            <a:prstGeom prst="ellipse">
              <a:avLst/>
            </a:prstGeom>
            <a:noFill/>
            <a:ln w="9525">
              <a:solidFill>
                <a:schemeClr val="tx1"/>
              </a:solidFill>
              <a:round/>
              <a:headEnd/>
              <a:tailEnd/>
            </a:ln>
            <a:effectLst/>
          </p:spPr>
          <p:txBody>
            <a:bodyPr wrap="none" anchor="ctr"/>
            <a:lstStyle/>
            <a:p>
              <a:endParaRPr lang="en-US" dirty="0"/>
            </a:p>
          </p:txBody>
        </p:sp>
        <p:sp>
          <p:nvSpPr>
            <p:cNvPr id="70" name="Line 157"/>
            <p:cNvSpPr>
              <a:spLocks noChangeShapeType="1"/>
            </p:cNvSpPr>
            <p:nvPr/>
          </p:nvSpPr>
          <p:spPr bwMode="auto">
            <a:xfrm>
              <a:off x="5867400" y="5638800"/>
              <a:ext cx="152400" cy="0"/>
            </a:xfrm>
            <a:prstGeom prst="line">
              <a:avLst/>
            </a:prstGeom>
            <a:noFill/>
            <a:ln w="9525">
              <a:solidFill>
                <a:schemeClr val="tx1"/>
              </a:solidFill>
              <a:round/>
              <a:headEnd/>
              <a:tailEnd/>
            </a:ln>
            <a:effectLst/>
          </p:spPr>
          <p:txBody>
            <a:bodyPr wrap="none" anchor="ctr"/>
            <a:lstStyle/>
            <a:p>
              <a:endParaRPr lang="en-US" dirty="0"/>
            </a:p>
          </p:txBody>
        </p:sp>
        <p:sp>
          <p:nvSpPr>
            <p:cNvPr id="71" name="Line 158"/>
            <p:cNvSpPr>
              <a:spLocks noChangeShapeType="1"/>
            </p:cNvSpPr>
            <p:nvPr/>
          </p:nvSpPr>
          <p:spPr bwMode="auto">
            <a:xfrm>
              <a:off x="5867400" y="5638800"/>
              <a:ext cx="152400" cy="76200"/>
            </a:xfrm>
            <a:prstGeom prst="line">
              <a:avLst/>
            </a:prstGeom>
            <a:noFill/>
            <a:ln w="9525">
              <a:solidFill>
                <a:schemeClr val="tx1"/>
              </a:solidFill>
              <a:round/>
              <a:headEnd/>
              <a:tailEnd/>
            </a:ln>
            <a:effectLst/>
          </p:spPr>
          <p:txBody>
            <a:bodyPr wrap="none" anchor="ctr"/>
            <a:lstStyle/>
            <a:p>
              <a:endParaRPr lang="en-US" dirty="0"/>
            </a:p>
          </p:txBody>
        </p:sp>
        <p:sp>
          <p:nvSpPr>
            <p:cNvPr id="72" name="Line 159"/>
            <p:cNvSpPr>
              <a:spLocks noChangeShapeType="1"/>
            </p:cNvSpPr>
            <p:nvPr/>
          </p:nvSpPr>
          <p:spPr bwMode="auto">
            <a:xfrm flipV="1">
              <a:off x="5867400" y="5562600"/>
              <a:ext cx="152400" cy="76200"/>
            </a:xfrm>
            <a:prstGeom prst="line">
              <a:avLst/>
            </a:prstGeom>
            <a:noFill/>
            <a:ln w="9525">
              <a:solidFill>
                <a:schemeClr val="tx1"/>
              </a:solidFill>
              <a:round/>
              <a:headEnd/>
              <a:tailEnd/>
            </a:ln>
            <a:effectLst/>
          </p:spPr>
          <p:txBody>
            <a:bodyPr wrap="none" anchor="ctr"/>
            <a:lstStyle/>
            <a:p>
              <a:endParaRPr lang="en-US" dirty="0"/>
            </a:p>
          </p:txBody>
        </p:sp>
        <p:sp>
          <p:nvSpPr>
            <p:cNvPr id="73" name="Line 192"/>
            <p:cNvSpPr>
              <a:spLocks noChangeShapeType="1"/>
            </p:cNvSpPr>
            <p:nvPr/>
          </p:nvSpPr>
          <p:spPr bwMode="auto">
            <a:xfrm>
              <a:off x="5257800" y="5562600"/>
              <a:ext cx="0" cy="152400"/>
            </a:xfrm>
            <a:prstGeom prst="line">
              <a:avLst/>
            </a:prstGeom>
            <a:noFill/>
            <a:ln w="9525">
              <a:solidFill>
                <a:schemeClr val="tx1"/>
              </a:solidFill>
              <a:round/>
              <a:headEnd/>
              <a:tailEnd/>
            </a:ln>
            <a:effectLst/>
          </p:spPr>
          <p:txBody>
            <a:bodyPr wrap="none" anchor="ctr"/>
            <a:lstStyle/>
            <a:p>
              <a:endParaRPr lang="en-US" dirty="0"/>
            </a:p>
          </p:txBody>
        </p:sp>
        <p:sp>
          <p:nvSpPr>
            <p:cNvPr id="74" name="Line 193"/>
            <p:cNvSpPr>
              <a:spLocks noChangeShapeType="1"/>
            </p:cNvSpPr>
            <p:nvPr/>
          </p:nvSpPr>
          <p:spPr bwMode="auto">
            <a:xfrm>
              <a:off x="5181600" y="5562600"/>
              <a:ext cx="0" cy="152400"/>
            </a:xfrm>
            <a:prstGeom prst="line">
              <a:avLst/>
            </a:prstGeom>
            <a:noFill/>
            <a:ln w="9525">
              <a:solidFill>
                <a:schemeClr val="tx1"/>
              </a:solidFill>
              <a:round/>
              <a:headEnd/>
              <a:tailEnd/>
            </a:ln>
            <a:effectLst/>
          </p:spPr>
          <p:txBody>
            <a:bodyPr wrap="none" anchor="ctr"/>
            <a:lstStyle/>
            <a:p>
              <a:endParaRPr lang="en-US" dirty="0"/>
            </a:p>
          </p:txBody>
        </p:sp>
        <p:sp>
          <p:nvSpPr>
            <p:cNvPr id="75" name="Line 194"/>
            <p:cNvSpPr>
              <a:spLocks noChangeShapeType="1"/>
            </p:cNvSpPr>
            <p:nvPr/>
          </p:nvSpPr>
          <p:spPr bwMode="auto">
            <a:xfrm>
              <a:off x="5105400" y="5638800"/>
              <a:ext cx="152400" cy="0"/>
            </a:xfrm>
            <a:prstGeom prst="line">
              <a:avLst/>
            </a:prstGeom>
            <a:noFill/>
            <a:ln w="9525">
              <a:solidFill>
                <a:schemeClr val="tx1"/>
              </a:solidFill>
              <a:round/>
              <a:headEnd/>
              <a:tailEnd/>
            </a:ln>
            <a:effectLst/>
          </p:spPr>
          <p:txBody>
            <a:bodyPr wrap="none" anchor="ctr"/>
            <a:lstStyle/>
            <a:p>
              <a:endParaRPr lang="en-US" dirty="0"/>
            </a:p>
          </p:txBody>
        </p:sp>
      </p:grpSp>
      <p:sp>
        <p:nvSpPr>
          <p:cNvPr id="76" name="Rectangle 150"/>
          <p:cNvSpPr>
            <a:spLocks noChangeArrowheads="1"/>
          </p:cNvSpPr>
          <p:nvPr/>
        </p:nvSpPr>
        <p:spPr bwMode="auto">
          <a:xfrm>
            <a:off x="4495800" y="5486400"/>
            <a:ext cx="1447800" cy="609600"/>
          </a:xfrm>
          <a:prstGeom prst="rect">
            <a:avLst/>
          </a:prstGeom>
          <a:noFill/>
          <a:ln w="9525">
            <a:solidFill>
              <a:schemeClr val="tx1"/>
            </a:solidFill>
            <a:miter lim="800000"/>
            <a:headEnd/>
            <a:tailEnd/>
          </a:ln>
          <a:effectLst/>
        </p:spPr>
        <p:txBody>
          <a:bodyPr wrap="none" anchor="ctr"/>
          <a:lstStyle/>
          <a:p>
            <a:pPr algn="ctr"/>
            <a:r>
              <a:rPr lang="en-US" sz="1200" smtClean="0">
                <a:latin typeface="Arial" charset="0"/>
              </a:rPr>
              <a:t>EVALUATIONS</a:t>
            </a:r>
            <a:endParaRPr lang="en-US" sz="1200" dirty="0">
              <a:latin typeface="Arial" charset="0"/>
            </a:endParaRPr>
          </a:p>
        </p:txBody>
      </p:sp>
      <p:cxnSp>
        <p:nvCxnSpPr>
          <p:cNvPr id="77" name="Straight Connector 76"/>
          <p:cNvCxnSpPr>
            <a:stCxn id="111" idx="6"/>
          </p:cNvCxnSpPr>
          <p:nvPr/>
        </p:nvCxnSpPr>
        <p:spPr>
          <a:xfrm>
            <a:off x="3886200" y="4267200"/>
            <a:ext cx="30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Oval 156"/>
          <p:cNvSpPr>
            <a:spLocks noChangeArrowheads="1"/>
          </p:cNvSpPr>
          <p:nvPr/>
        </p:nvSpPr>
        <p:spPr bwMode="auto">
          <a:xfrm>
            <a:off x="4191000" y="4191000"/>
            <a:ext cx="152400" cy="152400"/>
          </a:xfrm>
          <a:prstGeom prst="ellipse">
            <a:avLst/>
          </a:prstGeom>
          <a:noFill/>
          <a:ln w="9525">
            <a:solidFill>
              <a:schemeClr val="tx1"/>
            </a:solidFill>
            <a:round/>
            <a:headEnd/>
            <a:tailEnd/>
          </a:ln>
          <a:effectLst/>
        </p:spPr>
        <p:txBody>
          <a:bodyPr wrap="none" anchor="ctr"/>
          <a:lstStyle/>
          <a:p>
            <a:endParaRPr lang="en-US" dirty="0"/>
          </a:p>
        </p:txBody>
      </p:sp>
      <p:sp>
        <p:nvSpPr>
          <p:cNvPr id="79" name="Line 157"/>
          <p:cNvSpPr>
            <a:spLocks noChangeShapeType="1"/>
          </p:cNvSpPr>
          <p:nvPr/>
        </p:nvSpPr>
        <p:spPr bwMode="auto">
          <a:xfrm>
            <a:off x="4343400" y="4267200"/>
            <a:ext cx="152400" cy="0"/>
          </a:xfrm>
          <a:prstGeom prst="line">
            <a:avLst/>
          </a:prstGeom>
          <a:noFill/>
          <a:ln w="9525">
            <a:solidFill>
              <a:schemeClr val="tx1"/>
            </a:solidFill>
            <a:round/>
            <a:headEnd/>
            <a:tailEnd/>
          </a:ln>
          <a:effectLst/>
        </p:spPr>
        <p:txBody>
          <a:bodyPr wrap="none" anchor="ctr"/>
          <a:lstStyle/>
          <a:p>
            <a:endParaRPr lang="en-US" dirty="0"/>
          </a:p>
        </p:txBody>
      </p:sp>
      <p:sp>
        <p:nvSpPr>
          <p:cNvPr id="80" name="Line 158"/>
          <p:cNvSpPr>
            <a:spLocks noChangeShapeType="1"/>
          </p:cNvSpPr>
          <p:nvPr/>
        </p:nvSpPr>
        <p:spPr bwMode="auto">
          <a:xfrm>
            <a:off x="4343400" y="4267200"/>
            <a:ext cx="152400" cy="76200"/>
          </a:xfrm>
          <a:prstGeom prst="line">
            <a:avLst/>
          </a:prstGeom>
          <a:noFill/>
          <a:ln w="9525">
            <a:solidFill>
              <a:schemeClr val="tx1"/>
            </a:solidFill>
            <a:round/>
            <a:headEnd/>
            <a:tailEnd/>
          </a:ln>
          <a:effectLst/>
        </p:spPr>
        <p:txBody>
          <a:bodyPr wrap="none" anchor="ctr"/>
          <a:lstStyle/>
          <a:p>
            <a:endParaRPr lang="en-US" dirty="0"/>
          </a:p>
        </p:txBody>
      </p:sp>
      <p:sp>
        <p:nvSpPr>
          <p:cNvPr id="81" name="Line 159"/>
          <p:cNvSpPr>
            <a:spLocks noChangeShapeType="1"/>
          </p:cNvSpPr>
          <p:nvPr/>
        </p:nvSpPr>
        <p:spPr bwMode="auto">
          <a:xfrm flipV="1">
            <a:off x="4343400" y="4191000"/>
            <a:ext cx="152400" cy="76200"/>
          </a:xfrm>
          <a:prstGeom prst="line">
            <a:avLst/>
          </a:prstGeom>
          <a:noFill/>
          <a:ln w="9525">
            <a:solidFill>
              <a:schemeClr val="tx1"/>
            </a:solidFill>
            <a:round/>
            <a:headEnd/>
            <a:tailEnd/>
          </a:ln>
          <a:effectLst/>
        </p:spPr>
        <p:txBody>
          <a:bodyPr wrap="none" anchor="ctr"/>
          <a:lstStyle/>
          <a:p>
            <a:endParaRPr lang="en-US" dirty="0"/>
          </a:p>
        </p:txBody>
      </p:sp>
      <p:sp>
        <p:nvSpPr>
          <p:cNvPr id="82" name="Line 193"/>
          <p:cNvSpPr>
            <a:spLocks noChangeShapeType="1"/>
          </p:cNvSpPr>
          <p:nvPr/>
        </p:nvSpPr>
        <p:spPr bwMode="auto">
          <a:xfrm>
            <a:off x="3657600" y="4191000"/>
            <a:ext cx="0" cy="152400"/>
          </a:xfrm>
          <a:prstGeom prst="line">
            <a:avLst/>
          </a:prstGeom>
          <a:noFill/>
          <a:ln w="9525">
            <a:solidFill>
              <a:schemeClr val="tx1"/>
            </a:solidFill>
            <a:round/>
            <a:headEnd/>
            <a:tailEnd/>
          </a:ln>
          <a:effectLst/>
        </p:spPr>
        <p:txBody>
          <a:bodyPr wrap="none" anchor="ctr"/>
          <a:lstStyle/>
          <a:p>
            <a:endParaRPr lang="en-US" dirty="0"/>
          </a:p>
        </p:txBody>
      </p:sp>
      <p:sp>
        <p:nvSpPr>
          <p:cNvPr id="83" name="Line 194"/>
          <p:cNvSpPr>
            <a:spLocks noChangeShapeType="1"/>
          </p:cNvSpPr>
          <p:nvPr/>
        </p:nvSpPr>
        <p:spPr bwMode="auto">
          <a:xfrm>
            <a:off x="3581400" y="4267200"/>
            <a:ext cx="152400" cy="0"/>
          </a:xfrm>
          <a:prstGeom prst="line">
            <a:avLst/>
          </a:prstGeom>
          <a:noFill/>
          <a:ln w="9525">
            <a:solidFill>
              <a:schemeClr val="tx1"/>
            </a:solidFill>
            <a:round/>
            <a:headEnd/>
            <a:tailEnd/>
          </a:ln>
          <a:effectLst/>
        </p:spPr>
        <p:txBody>
          <a:bodyPr wrap="none" anchor="ctr"/>
          <a:lstStyle/>
          <a:p>
            <a:endParaRPr lang="en-US" dirty="0"/>
          </a:p>
        </p:txBody>
      </p:sp>
      <p:grpSp>
        <p:nvGrpSpPr>
          <p:cNvPr id="4" name="Group 83"/>
          <p:cNvGrpSpPr/>
          <p:nvPr/>
        </p:nvGrpSpPr>
        <p:grpSpPr>
          <a:xfrm rot="5400000">
            <a:off x="5105400" y="4953000"/>
            <a:ext cx="914400" cy="152400"/>
            <a:chOff x="5105400" y="5562600"/>
            <a:chExt cx="914400" cy="152400"/>
          </a:xfrm>
        </p:grpSpPr>
        <p:cxnSp>
          <p:nvCxnSpPr>
            <p:cNvPr id="85" name="Straight Connector 84"/>
            <p:cNvCxnSpPr/>
            <p:nvPr/>
          </p:nvCxnSpPr>
          <p:spPr>
            <a:xfrm>
              <a:off x="5257800" y="5638800"/>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Oval 156"/>
            <p:cNvSpPr>
              <a:spLocks noChangeArrowheads="1"/>
            </p:cNvSpPr>
            <p:nvPr/>
          </p:nvSpPr>
          <p:spPr bwMode="auto">
            <a:xfrm>
              <a:off x="5715000" y="5562600"/>
              <a:ext cx="152400" cy="152400"/>
            </a:xfrm>
            <a:prstGeom prst="ellipse">
              <a:avLst/>
            </a:prstGeom>
            <a:noFill/>
            <a:ln w="9525">
              <a:solidFill>
                <a:schemeClr val="tx1"/>
              </a:solidFill>
              <a:round/>
              <a:headEnd/>
              <a:tailEnd/>
            </a:ln>
            <a:effectLst/>
          </p:spPr>
          <p:txBody>
            <a:bodyPr wrap="none" anchor="ctr"/>
            <a:lstStyle/>
            <a:p>
              <a:endParaRPr lang="en-US" dirty="0"/>
            </a:p>
          </p:txBody>
        </p:sp>
        <p:sp>
          <p:nvSpPr>
            <p:cNvPr id="87" name="Line 157"/>
            <p:cNvSpPr>
              <a:spLocks noChangeShapeType="1"/>
            </p:cNvSpPr>
            <p:nvPr/>
          </p:nvSpPr>
          <p:spPr bwMode="auto">
            <a:xfrm>
              <a:off x="5867400" y="5638800"/>
              <a:ext cx="152400" cy="0"/>
            </a:xfrm>
            <a:prstGeom prst="line">
              <a:avLst/>
            </a:prstGeom>
            <a:noFill/>
            <a:ln w="9525">
              <a:solidFill>
                <a:schemeClr val="tx1"/>
              </a:solidFill>
              <a:round/>
              <a:headEnd/>
              <a:tailEnd/>
            </a:ln>
            <a:effectLst/>
          </p:spPr>
          <p:txBody>
            <a:bodyPr wrap="none" anchor="ctr"/>
            <a:lstStyle/>
            <a:p>
              <a:endParaRPr lang="en-US" dirty="0"/>
            </a:p>
          </p:txBody>
        </p:sp>
        <p:sp>
          <p:nvSpPr>
            <p:cNvPr id="88" name="Line 158"/>
            <p:cNvSpPr>
              <a:spLocks noChangeShapeType="1"/>
            </p:cNvSpPr>
            <p:nvPr/>
          </p:nvSpPr>
          <p:spPr bwMode="auto">
            <a:xfrm>
              <a:off x="5867400" y="5638800"/>
              <a:ext cx="152400" cy="76200"/>
            </a:xfrm>
            <a:prstGeom prst="line">
              <a:avLst/>
            </a:prstGeom>
            <a:noFill/>
            <a:ln w="9525">
              <a:solidFill>
                <a:schemeClr val="tx1"/>
              </a:solidFill>
              <a:round/>
              <a:headEnd/>
              <a:tailEnd/>
            </a:ln>
            <a:effectLst/>
          </p:spPr>
          <p:txBody>
            <a:bodyPr wrap="none" anchor="ctr"/>
            <a:lstStyle/>
            <a:p>
              <a:endParaRPr lang="en-US" dirty="0"/>
            </a:p>
          </p:txBody>
        </p:sp>
        <p:sp>
          <p:nvSpPr>
            <p:cNvPr id="89" name="Line 159"/>
            <p:cNvSpPr>
              <a:spLocks noChangeShapeType="1"/>
            </p:cNvSpPr>
            <p:nvPr/>
          </p:nvSpPr>
          <p:spPr bwMode="auto">
            <a:xfrm flipV="1">
              <a:off x="5867400" y="5562600"/>
              <a:ext cx="152400" cy="76200"/>
            </a:xfrm>
            <a:prstGeom prst="line">
              <a:avLst/>
            </a:prstGeom>
            <a:noFill/>
            <a:ln w="9525">
              <a:solidFill>
                <a:schemeClr val="tx1"/>
              </a:solidFill>
              <a:round/>
              <a:headEnd/>
              <a:tailEnd/>
            </a:ln>
            <a:effectLst/>
          </p:spPr>
          <p:txBody>
            <a:bodyPr wrap="none" anchor="ctr"/>
            <a:lstStyle/>
            <a:p>
              <a:endParaRPr lang="en-US" dirty="0"/>
            </a:p>
          </p:txBody>
        </p:sp>
        <p:sp>
          <p:nvSpPr>
            <p:cNvPr id="90" name="Line 192"/>
            <p:cNvSpPr>
              <a:spLocks noChangeShapeType="1"/>
            </p:cNvSpPr>
            <p:nvPr/>
          </p:nvSpPr>
          <p:spPr bwMode="auto">
            <a:xfrm>
              <a:off x="5257800" y="5562600"/>
              <a:ext cx="0" cy="152400"/>
            </a:xfrm>
            <a:prstGeom prst="line">
              <a:avLst/>
            </a:prstGeom>
            <a:noFill/>
            <a:ln w="9525">
              <a:solidFill>
                <a:schemeClr val="tx1"/>
              </a:solidFill>
              <a:round/>
              <a:headEnd/>
              <a:tailEnd/>
            </a:ln>
            <a:effectLst/>
          </p:spPr>
          <p:txBody>
            <a:bodyPr wrap="none" anchor="ctr"/>
            <a:lstStyle/>
            <a:p>
              <a:endParaRPr lang="en-US" dirty="0"/>
            </a:p>
          </p:txBody>
        </p:sp>
        <p:sp>
          <p:nvSpPr>
            <p:cNvPr id="91" name="Line 193"/>
            <p:cNvSpPr>
              <a:spLocks noChangeShapeType="1"/>
            </p:cNvSpPr>
            <p:nvPr/>
          </p:nvSpPr>
          <p:spPr bwMode="auto">
            <a:xfrm>
              <a:off x="5181600" y="5562600"/>
              <a:ext cx="0" cy="152400"/>
            </a:xfrm>
            <a:prstGeom prst="line">
              <a:avLst/>
            </a:prstGeom>
            <a:noFill/>
            <a:ln w="9525">
              <a:solidFill>
                <a:schemeClr val="tx1"/>
              </a:solidFill>
              <a:round/>
              <a:headEnd/>
              <a:tailEnd/>
            </a:ln>
            <a:effectLst/>
          </p:spPr>
          <p:txBody>
            <a:bodyPr wrap="none" anchor="ctr"/>
            <a:lstStyle/>
            <a:p>
              <a:endParaRPr lang="en-US" dirty="0"/>
            </a:p>
          </p:txBody>
        </p:sp>
        <p:sp>
          <p:nvSpPr>
            <p:cNvPr id="92" name="Line 194"/>
            <p:cNvSpPr>
              <a:spLocks noChangeShapeType="1"/>
            </p:cNvSpPr>
            <p:nvPr/>
          </p:nvSpPr>
          <p:spPr bwMode="auto">
            <a:xfrm>
              <a:off x="5105400" y="5638800"/>
              <a:ext cx="152400" cy="0"/>
            </a:xfrm>
            <a:prstGeom prst="line">
              <a:avLst/>
            </a:prstGeom>
            <a:noFill/>
            <a:ln w="9525">
              <a:solidFill>
                <a:schemeClr val="tx1"/>
              </a:solidFill>
              <a:round/>
              <a:headEnd/>
              <a:tailEnd/>
            </a:ln>
            <a:effectLst/>
          </p:spPr>
          <p:txBody>
            <a:bodyPr wrap="none" anchor="ctr"/>
            <a:lstStyle/>
            <a:p>
              <a:endParaRPr lang="en-US" dirty="0"/>
            </a:p>
          </p:txBody>
        </p:sp>
      </p:grpSp>
      <p:sp>
        <p:nvSpPr>
          <p:cNvPr id="93" name="Rectangle 150"/>
          <p:cNvSpPr>
            <a:spLocks noChangeArrowheads="1"/>
          </p:cNvSpPr>
          <p:nvPr/>
        </p:nvSpPr>
        <p:spPr bwMode="auto">
          <a:xfrm>
            <a:off x="6858000" y="5486400"/>
            <a:ext cx="1828800" cy="609600"/>
          </a:xfrm>
          <a:prstGeom prst="rect">
            <a:avLst/>
          </a:prstGeom>
          <a:noFill/>
          <a:ln w="9525">
            <a:solidFill>
              <a:schemeClr val="tx1"/>
            </a:solidFill>
            <a:miter lim="800000"/>
            <a:headEnd/>
            <a:tailEnd/>
          </a:ln>
          <a:effectLst/>
        </p:spPr>
        <p:txBody>
          <a:bodyPr wrap="none" anchor="ctr"/>
          <a:lstStyle/>
          <a:p>
            <a:pPr algn="ctr"/>
            <a:r>
              <a:rPr lang="en-US" sz="1200" smtClean="0">
                <a:latin typeface="Arial" charset="0"/>
              </a:rPr>
              <a:t>EVAL_ITEMS_SCORES</a:t>
            </a:r>
            <a:endParaRPr lang="en-US" sz="1200" dirty="0">
              <a:latin typeface="Arial" charset="0"/>
            </a:endParaRPr>
          </a:p>
        </p:txBody>
      </p:sp>
      <p:sp>
        <p:nvSpPr>
          <p:cNvPr id="94" name="Rectangle 150"/>
          <p:cNvSpPr>
            <a:spLocks noChangeArrowheads="1"/>
          </p:cNvSpPr>
          <p:nvPr/>
        </p:nvSpPr>
        <p:spPr bwMode="auto">
          <a:xfrm>
            <a:off x="7010400" y="3962400"/>
            <a:ext cx="1524000" cy="609600"/>
          </a:xfrm>
          <a:prstGeom prst="rect">
            <a:avLst/>
          </a:prstGeom>
          <a:noFill/>
          <a:ln w="9525">
            <a:solidFill>
              <a:schemeClr val="tx1"/>
            </a:solidFill>
            <a:miter lim="800000"/>
            <a:headEnd/>
            <a:tailEnd/>
          </a:ln>
          <a:effectLst/>
        </p:spPr>
        <p:txBody>
          <a:bodyPr wrap="none" anchor="ctr"/>
          <a:lstStyle/>
          <a:p>
            <a:pPr algn="ctr"/>
            <a:r>
              <a:rPr lang="en-US" sz="1200" smtClean="0">
                <a:latin typeface="Arial" charset="0"/>
              </a:rPr>
              <a:t>EVAL_ITEMS</a:t>
            </a:r>
            <a:endParaRPr lang="en-US" sz="1200" dirty="0">
              <a:latin typeface="Arial" charset="0"/>
            </a:endParaRPr>
          </a:p>
        </p:txBody>
      </p:sp>
      <p:cxnSp>
        <p:nvCxnSpPr>
          <p:cNvPr id="95" name="Straight Connector 94"/>
          <p:cNvCxnSpPr>
            <a:stCxn id="101" idx="0"/>
          </p:cNvCxnSpPr>
          <p:nvPr/>
        </p:nvCxnSpPr>
        <p:spPr>
          <a:xfrm rot="10800000" flipV="1">
            <a:off x="7772400" y="4572000"/>
            <a:ext cx="0" cy="609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6" name="Oval 156"/>
          <p:cNvSpPr>
            <a:spLocks noChangeArrowheads="1"/>
          </p:cNvSpPr>
          <p:nvPr/>
        </p:nvSpPr>
        <p:spPr bwMode="auto">
          <a:xfrm rot="5400000">
            <a:off x="7696200" y="5181600"/>
            <a:ext cx="152400" cy="152400"/>
          </a:xfrm>
          <a:prstGeom prst="ellipse">
            <a:avLst/>
          </a:prstGeom>
          <a:noFill/>
          <a:ln w="9525">
            <a:solidFill>
              <a:schemeClr val="tx1"/>
            </a:solidFill>
            <a:round/>
            <a:headEnd/>
            <a:tailEnd/>
          </a:ln>
          <a:effectLst/>
        </p:spPr>
        <p:txBody>
          <a:bodyPr wrap="none" anchor="ctr"/>
          <a:lstStyle/>
          <a:p>
            <a:endParaRPr lang="en-US" dirty="0"/>
          </a:p>
        </p:txBody>
      </p:sp>
      <p:sp>
        <p:nvSpPr>
          <p:cNvPr id="97" name="Line 157"/>
          <p:cNvSpPr>
            <a:spLocks noChangeShapeType="1"/>
          </p:cNvSpPr>
          <p:nvPr/>
        </p:nvSpPr>
        <p:spPr bwMode="auto">
          <a:xfrm rot="5400000">
            <a:off x="7696200" y="5410200"/>
            <a:ext cx="152400" cy="0"/>
          </a:xfrm>
          <a:prstGeom prst="line">
            <a:avLst/>
          </a:prstGeom>
          <a:noFill/>
          <a:ln w="9525">
            <a:solidFill>
              <a:schemeClr val="tx1"/>
            </a:solidFill>
            <a:round/>
            <a:headEnd/>
            <a:tailEnd/>
          </a:ln>
          <a:effectLst/>
        </p:spPr>
        <p:txBody>
          <a:bodyPr wrap="none" anchor="ctr"/>
          <a:lstStyle/>
          <a:p>
            <a:endParaRPr lang="en-US" dirty="0"/>
          </a:p>
        </p:txBody>
      </p:sp>
      <p:sp>
        <p:nvSpPr>
          <p:cNvPr id="98" name="Line 158"/>
          <p:cNvSpPr>
            <a:spLocks noChangeShapeType="1"/>
          </p:cNvSpPr>
          <p:nvPr/>
        </p:nvSpPr>
        <p:spPr bwMode="auto">
          <a:xfrm rot="5400000">
            <a:off x="7658100" y="5372100"/>
            <a:ext cx="152400" cy="76200"/>
          </a:xfrm>
          <a:prstGeom prst="line">
            <a:avLst/>
          </a:prstGeom>
          <a:noFill/>
          <a:ln w="9525">
            <a:solidFill>
              <a:schemeClr val="tx1"/>
            </a:solidFill>
            <a:round/>
            <a:headEnd/>
            <a:tailEnd/>
          </a:ln>
          <a:effectLst/>
        </p:spPr>
        <p:txBody>
          <a:bodyPr wrap="none" anchor="ctr"/>
          <a:lstStyle/>
          <a:p>
            <a:endParaRPr lang="en-US" dirty="0"/>
          </a:p>
        </p:txBody>
      </p:sp>
      <p:sp>
        <p:nvSpPr>
          <p:cNvPr id="99" name="Line 159"/>
          <p:cNvSpPr>
            <a:spLocks noChangeShapeType="1"/>
          </p:cNvSpPr>
          <p:nvPr/>
        </p:nvSpPr>
        <p:spPr bwMode="auto">
          <a:xfrm rot="5400000" flipV="1">
            <a:off x="7734300" y="5372100"/>
            <a:ext cx="152400" cy="76200"/>
          </a:xfrm>
          <a:prstGeom prst="line">
            <a:avLst/>
          </a:prstGeom>
          <a:noFill/>
          <a:ln w="9525">
            <a:solidFill>
              <a:schemeClr val="tx1"/>
            </a:solidFill>
            <a:round/>
            <a:headEnd/>
            <a:tailEnd/>
          </a:ln>
          <a:effectLst/>
        </p:spPr>
        <p:txBody>
          <a:bodyPr wrap="none" anchor="ctr"/>
          <a:lstStyle/>
          <a:p>
            <a:endParaRPr lang="en-US" dirty="0"/>
          </a:p>
        </p:txBody>
      </p:sp>
      <p:sp>
        <p:nvSpPr>
          <p:cNvPr id="100" name="Line 193"/>
          <p:cNvSpPr>
            <a:spLocks noChangeShapeType="1"/>
          </p:cNvSpPr>
          <p:nvPr/>
        </p:nvSpPr>
        <p:spPr bwMode="auto">
          <a:xfrm rot="5400000">
            <a:off x="7772400" y="4572000"/>
            <a:ext cx="0" cy="152400"/>
          </a:xfrm>
          <a:prstGeom prst="line">
            <a:avLst/>
          </a:prstGeom>
          <a:noFill/>
          <a:ln w="9525">
            <a:solidFill>
              <a:schemeClr val="tx1"/>
            </a:solidFill>
            <a:round/>
            <a:headEnd/>
            <a:tailEnd/>
          </a:ln>
          <a:effectLst/>
        </p:spPr>
        <p:txBody>
          <a:bodyPr wrap="none" anchor="ctr"/>
          <a:lstStyle/>
          <a:p>
            <a:endParaRPr lang="en-US" dirty="0"/>
          </a:p>
        </p:txBody>
      </p:sp>
      <p:sp>
        <p:nvSpPr>
          <p:cNvPr id="101" name="Line 194"/>
          <p:cNvSpPr>
            <a:spLocks noChangeShapeType="1"/>
          </p:cNvSpPr>
          <p:nvPr/>
        </p:nvSpPr>
        <p:spPr bwMode="auto">
          <a:xfrm rot="5400000">
            <a:off x="7696200" y="4648200"/>
            <a:ext cx="152400" cy="0"/>
          </a:xfrm>
          <a:prstGeom prst="line">
            <a:avLst/>
          </a:prstGeom>
          <a:noFill/>
          <a:ln w="9525">
            <a:solidFill>
              <a:schemeClr val="tx1"/>
            </a:solidFill>
            <a:round/>
            <a:headEnd/>
            <a:tailEnd/>
          </a:ln>
          <a:effectLst/>
        </p:spPr>
        <p:txBody>
          <a:bodyPr wrap="none" anchor="ctr"/>
          <a:lstStyle/>
          <a:p>
            <a:endParaRPr lang="en-US" dirty="0"/>
          </a:p>
        </p:txBody>
      </p:sp>
      <p:grpSp>
        <p:nvGrpSpPr>
          <p:cNvPr id="7" name="Group 101"/>
          <p:cNvGrpSpPr/>
          <p:nvPr/>
        </p:nvGrpSpPr>
        <p:grpSpPr>
          <a:xfrm>
            <a:off x="5943600" y="5715000"/>
            <a:ext cx="914400" cy="152400"/>
            <a:chOff x="2209800" y="4267200"/>
            <a:chExt cx="914400" cy="152400"/>
          </a:xfrm>
        </p:grpSpPr>
        <p:cxnSp>
          <p:nvCxnSpPr>
            <p:cNvPr id="103" name="Straight Connector 102"/>
            <p:cNvCxnSpPr/>
            <p:nvPr/>
          </p:nvCxnSpPr>
          <p:spPr>
            <a:xfrm>
              <a:off x="2362200" y="4343400"/>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Oval 156"/>
            <p:cNvSpPr>
              <a:spLocks noChangeArrowheads="1"/>
            </p:cNvSpPr>
            <p:nvPr/>
          </p:nvSpPr>
          <p:spPr bwMode="auto">
            <a:xfrm>
              <a:off x="2819400" y="4267200"/>
              <a:ext cx="152400" cy="152400"/>
            </a:xfrm>
            <a:prstGeom prst="ellipse">
              <a:avLst/>
            </a:prstGeom>
            <a:noFill/>
            <a:ln w="9525">
              <a:solidFill>
                <a:schemeClr val="tx1"/>
              </a:solidFill>
              <a:round/>
              <a:headEnd/>
              <a:tailEnd/>
            </a:ln>
            <a:effectLst/>
          </p:spPr>
          <p:txBody>
            <a:bodyPr wrap="none" anchor="ctr"/>
            <a:lstStyle/>
            <a:p>
              <a:endParaRPr lang="en-US" dirty="0"/>
            </a:p>
          </p:txBody>
        </p:sp>
        <p:sp>
          <p:nvSpPr>
            <p:cNvPr id="105" name="Line 157"/>
            <p:cNvSpPr>
              <a:spLocks noChangeShapeType="1"/>
            </p:cNvSpPr>
            <p:nvPr/>
          </p:nvSpPr>
          <p:spPr bwMode="auto">
            <a:xfrm>
              <a:off x="2971800" y="4343400"/>
              <a:ext cx="152400" cy="0"/>
            </a:xfrm>
            <a:prstGeom prst="line">
              <a:avLst/>
            </a:prstGeom>
            <a:noFill/>
            <a:ln w="9525">
              <a:solidFill>
                <a:schemeClr val="tx1"/>
              </a:solidFill>
              <a:round/>
              <a:headEnd/>
              <a:tailEnd/>
            </a:ln>
            <a:effectLst/>
          </p:spPr>
          <p:txBody>
            <a:bodyPr wrap="none" anchor="ctr"/>
            <a:lstStyle/>
            <a:p>
              <a:endParaRPr lang="en-US" dirty="0"/>
            </a:p>
          </p:txBody>
        </p:sp>
        <p:sp>
          <p:nvSpPr>
            <p:cNvPr id="106" name="Line 158"/>
            <p:cNvSpPr>
              <a:spLocks noChangeShapeType="1"/>
            </p:cNvSpPr>
            <p:nvPr/>
          </p:nvSpPr>
          <p:spPr bwMode="auto">
            <a:xfrm>
              <a:off x="2971800" y="4343400"/>
              <a:ext cx="152400" cy="76200"/>
            </a:xfrm>
            <a:prstGeom prst="line">
              <a:avLst/>
            </a:prstGeom>
            <a:noFill/>
            <a:ln w="9525">
              <a:solidFill>
                <a:schemeClr val="tx1"/>
              </a:solidFill>
              <a:round/>
              <a:headEnd/>
              <a:tailEnd/>
            </a:ln>
            <a:effectLst/>
          </p:spPr>
          <p:txBody>
            <a:bodyPr wrap="none" anchor="ctr"/>
            <a:lstStyle/>
            <a:p>
              <a:endParaRPr lang="en-US" dirty="0"/>
            </a:p>
          </p:txBody>
        </p:sp>
        <p:sp>
          <p:nvSpPr>
            <p:cNvPr id="107" name="Line 159"/>
            <p:cNvSpPr>
              <a:spLocks noChangeShapeType="1"/>
            </p:cNvSpPr>
            <p:nvPr/>
          </p:nvSpPr>
          <p:spPr bwMode="auto">
            <a:xfrm flipV="1">
              <a:off x="2971800" y="4267200"/>
              <a:ext cx="152400" cy="76200"/>
            </a:xfrm>
            <a:prstGeom prst="line">
              <a:avLst/>
            </a:prstGeom>
            <a:noFill/>
            <a:ln w="9525">
              <a:solidFill>
                <a:schemeClr val="tx1"/>
              </a:solidFill>
              <a:round/>
              <a:headEnd/>
              <a:tailEnd/>
            </a:ln>
            <a:effectLst/>
          </p:spPr>
          <p:txBody>
            <a:bodyPr wrap="none" anchor="ctr"/>
            <a:lstStyle/>
            <a:p>
              <a:endParaRPr lang="en-US" dirty="0"/>
            </a:p>
          </p:txBody>
        </p:sp>
        <p:sp>
          <p:nvSpPr>
            <p:cNvPr id="108" name="Line 192"/>
            <p:cNvSpPr>
              <a:spLocks noChangeShapeType="1"/>
            </p:cNvSpPr>
            <p:nvPr/>
          </p:nvSpPr>
          <p:spPr bwMode="auto">
            <a:xfrm>
              <a:off x="2362200" y="4267200"/>
              <a:ext cx="0" cy="152400"/>
            </a:xfrm>
            <a:prstGeom prst="line">
              <a:avLst/>
            </a:prstGeom>
            <a:noFill/>
            <a:ln w="9525">
              <a:solidFill>
                <a:schemeClr val="tx1"/>
              </a:solidFill>
              <a:round/>
              <a:headEnd/>
              <a:tailEnd/>
            </a:ln>
            <a:effectLst/>
          </p:spPr>
          <p:txBody>
            <a:bodyPr wrap="none" anchor="ctr"/>
            <a:lstStyle/>
            <a:p>
              <a:endParaRPr lang="en-US" dirty="0"/>
            </a:p>
          </p:txBody>
        </p:sp>
        <p:sp>
          <p:nvSpPr>
            <p:cNvPr id="109" name="Line 193"/>
            <p:cNvSpPr>
              <a:spLocks noChangeShapeType="1"/>
            </p:cNvSpPr>
            <p:nvPr/>
          </p:nvSpPr>
          <p:spPr bwMode="auto">
            <a:xfrm>
              <a:off x="2286000" y="4267200"/>
              <a:ext cx="0" cy="152400"/>
            </a:xfrm>
            <a:prstGeom prst="line">
              <a:avLst/>
            </a:prstGeom>
            <a:noFill/>
            <a:ln w="9525">
              <a:solidFill>
                <a:schemeClr val="tx1"/>
              </a:solidFill>
              <a:round/>
              <a:headEnd/>
              <a:tailEnd/>
            </a:ln>
            <a:effectLst/>
          </p:spPr>
          <p:txBody>
            <a:bodyPr wrap="none" anchor="ctr"/>
            <a:lstStyle/>
            <a:p>
              <a:endParaRPr lang="en-US" dirty="0"/>
            </a:p>
          </p:txBody>
        </p:sp>
        <p:sp>
          <p:nvSpPr>
            <p:cNvPr id="110" name="Line 194"/>
            <p:cNvSpPr>
              <a:spLocks noChangeShapeType="1"/>
            </p:cNvSpPr>
            <p:nvPr/>
          </p:nvSpPr>
          <p:spPr bwMode="auto">
            <a:xfrm>
              <a:off x="2209800" y="4343400"/>
              <a:ext cx="152400" cy="0"/>
            </a:xfrm>
            <a:prstGeom prst="line">
              <a:avLst/>
            </a:prstGeom>
            <a:noFill/>
            <a:ln w="9525">
              <a:solidFill>
                <a:schemeClr val="tx1"/>
              </a:solidFill>
              <a:round/>
              <a:headEnd/>
              <a:tailEnd/>
            </a:ln>
            <a:effectLst/>
          </p:spPr>
          <p:txBody>
            <a:bodyPr wrap="none" anchor="ctr"/>
            <a:lstStyle/>
            <a:p>
              <a:endParaRPr lang="en-US" dirty="0"/>
            </a:p>
          </p:txBody>
        </p:sp>
      </p:grpSp>
      <p:sp>
        <p:nvSpPr>
          <p:cNvPr id="111" name="Oval 156"/>
          <p:cNvSpPr>
            <a:spLocks noChangeArrowheads="1"/>
          </p:cNvSpPr>
          <p:nvPr/>
        </p:nvSpPr>
        <p:spPr bwMode="auto">
          <a:xfrm>
            <a:off x="3733800" y="4191000"/>
            <a:ext cx="152400" cy="152400"/>
          </a:xfrm>
          <a:prstGeom prst="ellipse">
            <a:avLst/>
          </a:prstGeom>
          <a:noFill/>
          <a:ln w="9525">
            <a:solidFill>
              <a:schemeClr val="tx1"/>
            </a:solidFill>
            <a:round/>
            <a:headEnd/>
            <a:tailEnd/>
          </a:ln>
          <a:effectLst/>
        </p:spPr>
        <p:txBody>
          <a:bodyPr wrap="none" anchor="ctr"/>
          <a:lstStyle/>
          <a:p>
            <a:endParaRPr lang="en-US" dirty="0"/>
          </a:p>
        </p:txBody>
      </p:sp>
      <p:pic>
        <p:nvPicPr>
          <p:cNvPr id="61" name="Picture 60" descr="MSSMS_Execute_bttn.jpg"/>
          <p:cNvPicPr>
            <a:picLocks noChangeAspect="1"/>
          </p:cNvPicPr>
          <p:nvPr/>
        </p:nvPicPr>
        <p:blipFill>
          <a:blip r:embed="rId3" cstate="print"/>
          <a:stretch>
            <a:fillRect/>
          </a:stretch>
        </p:blipFill>
        <p:spPr>
          <a:xfrm>
            <a:off x="1600200" y="3581400"/>
            <a:ext cx="666750" cy="276225"/>
          </a:xfrm>
          <a:prstGeom prst="rect">
            <a:avLst/>
          </a:prstGeom>
        </p:spPr>
      </p:pic>
      <p:sp>
        <p:nvSpPr>
          <p:cNvPr id="57" name="Line 193"/>
          <p:cNvSpPr>
            <a:spLocks noChangeShapeType="1"/>
          </p:cNvSpPr>
          <p:nvPr/>
        </p:nvSpPr>
        <p:spPr bwMode="auto">
          <a:xfrm rot="5400000">
            <a:off x="7772400" y="4648200"/>
            <a:ext cx="0" cy="152400"/>
          </a:xfrm>
          <a:prstGeom prst="line">
            <a:avLst/>
          </a:prstGeom>
          <a:noFill/>
          <a:ln w="9525">
            <a:solidFill>
              <a:schemeClr val="tx1"/>
            </a:solidFill>
            <a:round/>
            <a:headEnd/>
            <a:tailEnd/>
          </a:ln>
          <a:effectLst/>
        </p:spPr>
        <p:txBody>
          <a:bodyPr wrap="none" anchor="ct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500"/>
                                        <p:tgtEl>
                                          <p:spTgt spid="5">
                                            <p:txEl>
                                              <p:pRg st="3" end="3"/>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61"/>
                                        </p:tgtEl>
                                        <p:attrNameLst>
                                          <p:attrName>style.visibility</p:attrName>
                                        </p:attrNameLst>
                                      </p:cBhvr>
                                      <p:to>
                                        <p:strVal val="visible"/>
                                      </p:to>
                                    </p:set>
                                    <p:animEffect transition="in" filter="blinds(horizontal)">
                                      <p:cBhvr>
                                        <p:cTn id="20"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INSERT INTO – Populate the tables.</a:t>
            </a:r>
            <a:endParaRPr lang="en-US"/>
          </a:p>
        </p:txBody>
      </p:sp>
      <p:sp>
        <p:nvSpPr>
          <p:cNvPr id="3" name="Content Placeholder 2"/>
          <p:cNvSpPr>
            <a:spLocks noGrp="1"/>
          </p:cNvSpPr>
          <p:nvPr>
            <p:ph idx="1"/>
          </p:nvPr>
        </p:nvSpPr>
        <p:spPr>
          <a:xfrm>
            <a:off x="457200" y="1447800"/>
            <a:ext cx="7924800" cy="1524000"/>
          </a:xfrm>
        </p:spPr>
        <p:txBody>
          <a:bodyPr>
            <a:normAutofit/>
          </a:bodyPr>
          <a:lstStyle/>
          <a:p>
            <a:r>
              <a:rPr lang="en-US" smtClean="0"/>
              <a:t>The INSERT INTO script has SQL commands to insert data into the tables in the Student-Team database. </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7</a:t>
            </a:fld>
            <a:endParaRPr kumimoji="0" lang="en-US"/>
          </a:p>
        </p:txBody>
      </p:sp>
      <p:sp>
        <p:nvSpPr>
          <p:cNvPr id="8" name="Content Placeholder 2"/>
          <p:cNvSpPr txBox="1">
            <a:spLocks/>
          </p:cNvSpPr>
          <p:nvPr/>
        </p:nvSpPr>
        <p:spPr>
          <a:xfrm>
            <a:off x="457200" y="2743200"/>
            <a:ext cx="4114800" cy="3200400"/>
          </a:xfrm>
          <a:prstGeom prst="rect">
            <a:avLst/>
          </a:prstGeom>
        </p:spPr>
        <p:txBody>
          <a:bodyPr vert="horz" lIns="182880" tIns="91440">
            <a:normAutofit fontScale="70000" lnSpcReduction="20000"/>
          </a:bodyPr>
          <a:lstStyle/>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First, you specify the </a:t>
            </a:r>
            <a:r>
              <a:rPr kumimoji="0" lang="en-US" sz="2400" b="1" i="0" u="none" strike="noStrike" kern="1200" cap="none" spc="0" normalizeH="0" baseline="0" noProof="0" smtClean="0">
                <a:ln>
                  <a:noFill/>
                </a:ln>
                <a:solidFill>
                  <a:schemeClr val="tx1"/>
                </a:solidFill>
                <a:effectLst/>
                <a:uLnTx/>
                <a:uFillTx/>
                <a:latin typeface="+mn-lt"/>
                <a:ea typeface="+mn-ea"/>
                <a:cs typeface="+mn-cs"/>
              </a:rPr>
              <a:t>table name </a:t>
            </a:r>
            <a:r>
              <a:rPr kumimoji="0" lang="en-US" sz="2400" b="0" i="0" u="none" strike="noStrike" kern="1200" cap="none" spc="0" normalizeH="0" baseline="0" noProof="0" smtClean="0">
                <a:ln>
                  <a:noFill/>
                </a:ln>
                <a:solidFill>
                  <a:schemeClr val="tx1"/>
                </a:solidFill>
                <a:effectLst/>
                <a:uLnTx/>
                <a:uFillTx/>
                <a:latin typeface="+mn-lt"/>
                <a:ea typeface="+mn-ea"/>
                <a:cs typeface="+mn-cs"/>
              </a:rPr>
              <a:t>after INSERT INTO.</a:t>
            </a: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r>
              <a:rPr lang="en-US" sz="2400" smtClean="0"/>
              <a:t>Next, you list in parentheses the </a:t>
            </a:r>
            <a:r>
              <a:rPr lang="en-US" sz="2400" b="1" smtClean="0"/>
              <a:t>column names </a:t>
            </a:r>
            <a:r>
              <a:rPr lang="en-US" sz="2400" smtClean="0"/>
              <a:t>in the order in which the data is listed. </a:t>
            </a:r>
          </a:p>
          <a:p>
            <a:pPr marL="722376" lvl="1" indent="-265176">
              <a:spcBef>
                <a:spcPts val="250"/>
              </a:spcBef>
              <a:buClr>
                <a:schemeClr val="accent1"/>
              </a:buClr>
              <a:buSzPct val="80000"/>
              <a:buFont typeface="Wingdings 2"/>
              <a:buChar char=""/>
            </a:pPr>
            <a:r>
              <a:rPr lang="en-US" sz="2400" smtClean="0"/>
              <a:t>Each column name is separated by a comma.</a:t>
            </a: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Last,</a:t>
            </a:r>
            <a:r>
              <a:rPr kumimoji="0" lang="en-US" sz="2400" b="0" i="0" u="none" strike="noStrike" kern="1200" cap="none" spc="0" normalizeH="0" noProof="0" smtClean="0">
                <a:ln>
                  <a:noFill/>
                </a:ln>
                <a:solidFill>
                  <a:schemeClr val="tx1"/>
                </a:solidFill>
                <a:effectLst/>
                <a:uLnTx/>
                <a:uFillTx/>
                <a:latin typeface="+mn-lt"/>
                <a:ea typeface="+mn-ea"/>
                <a:cs typeface="+mn-cs"/>
              </a:rPr>
              <a:t> after VALUES the </a:t>
            </a:r>
            <a:r>
              <a:rPr kumimoji="0" lang="en-US" sz="2400" b="1" i="0" u="none" strike="noStrike" kern="1200" cap="none" spc="0" normalizeH="0" noProof="0" smtClean="0">
                <a:ln>
                  <a:noFill/>
                </a:ln>
                <a:solidFill>
                  <a:schemeClr val="tx1"/>
                </a:solidFill>
                <a:effectLst/>
                <a:uLnTx/>
                <a:uFillTx/>
                <a:latin typeface="+mn-lt"/>
                <a:ea typeface="+mn-ea"/>
                <a:cs typeface="+mn-cs"/>
              </a:rPr>
              <a:t>data values</a:t>
            </a:r>
            <a:r>
              <a:rPr kumimoji="0" lang="en-US" sz="2400" b="0" i="0" u="none" strike="noStrike" kern="1200" cap="none" spc="0" normalizeH="0" noProof="0" smtClean="0">
                <a:ln>
                  <a:noFill/>
                </a:ln>
                <a:solidFill>
                  <a:schemeClr val="tx1"/>
                </a:solidFill>
                <a:effectLst/>
                <a:uLnTx/>
                <a:uFillTx/>
                <a:latin typeface="+mn-lt"/>
                <a:ea typeface="+mn-ea"/>
                <a:cs typeface="+mn-cs"/>
              </a:rPr>
              <a:t> are listed in parentheses.  </a:t>
            </a:r>
          </a:p>
          <a:p>
            <a:pPr marL="722376" lvl="1" indent="-265176">
              <a:spcBef>
                <a:spcPts val="250"/>
              </a:spcBef>
              <a:buClr>
                <a:schemeClr val="accent1"/>
              </a:buClr>
              <a:buSzPct val="80000"/>
              <a:buFont typeface="Wingdings 2"/>
              <a:buChar char=""/>
            </a:pPr>
            <a:r>
              <a:rPr kumimoji="0" lang="en-US" sz="2400" b="0" i="0" u="none" strike="noStrike" kern="1200" cap="none" spc="0" normalizeH="0" noProof="0" smtClean="0">
                <a:ln>
                  <a:noFill/>
                </a:ln>
                <a:solidFill>
                  <a:schemeClr val="tx1"/>
                </a:solidFill>
                <a:effectLst/>
                <a:uLnTx/>
                <a:uFillTx/>
                <a:latin typeface="+mn-lt"/>
                <a:ea typeface="+mn-ea"/>
                <a:cs typeface="+mn-cs"/>
              </a:rPr>
              <a:t>Each value separated by a comma. </a:t>
            </a:r>
            <a:endParaRPr kumimoji="0" lang="en-US" sz="2000" b="0" i="0" u="none" strike="noStrike" kern="1200" cap="none" spc="0" normalizeH="0" baseline="0" noProof="0" smtClean="0">
              <a:ln>
                <a:noFill/>
              </a:ln>
              <a:solidFill>
                <a:schemeClr val="tx1"/>
              </a:solidFill>
              <a:effectLst/>
              <a:uLnTx/>
              <a:uFillTx/>
              <a:latin typeface="+mn-lt"/>
              <a:ea typeface="+mn-ea"/>
              <a:cs typeface="+mn-cs"/>
            </a:endParaRPr>
          </a:p>
        </p:txBody>
      </p:sp>
      <p:pic>
        <p:nvPicPr>
          <p:cNvPr id="5122" name="Picture 2"/>
          <p:cNvPicPr>
            <a:picLocks noChangeAspect="1" noChangeArrowheads="1"/>
          </p:cNvPicPr>
          <p:nvPr/>
        </p:nvPicPr>
        <p:blipFill>
          <a:blip r:embed="rId3" cstate="print"/>
          <a:srcRect/>
          <a:stretch>
            <a:fillRect/>
          </a:stretch>
        </p:blipFill>
        <p:spPr bwMode="auto">
          <a:xfrm>
            <a:off x="4572000" y="2819400"/>
            <a:ext cx="4095750" cy="228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linds(horizont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linds(horizontal)">
                                      <p:cBhvr>
                                        <p:cTn id="17" dur="500"/>
                                        <p:tgtEl>
                                          <p:spTgt spid="8">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8">
                                            <p:txEl>
                                              <p:pRg st="3" end="3"/>
                                            </p:txEl>
                                          </p:spTgt>
                                        </p:tgtEl>
                                        <p:attrNameLst>
                                          <p:attrName>style.visibility</p:attrName>
                                        </p:attrNameLst>
                                      </p:cBhvr>
                                      <p:to>
                                        <p:strVal val="visible"/>
                                      </p:to>
                                    </p:set>
                                    <p:animEffect transition="in" filter="blinds(horizontal)">
                                      <p:cBhvr>
                                        <p:cTn id="20" dur="500"/>
                                        <p:tgtEl>
                                          <p:spTgt spid="8">
                                            <p:txEl>
                                              <p:pRg st="3" end="3"/>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Effect transition="in" filter="blinds(horizontal)">
                                      <p:cBhvr>
                                        <p:cTn id="23"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Student-Teams Database</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8</a:t>
            </a:fld>
            <a:endParaRPr kumimoji="0" lang="en-US"/>
          </a:p>
        </p:txBody>
      </p:sp>
      <p:sp>
        <p:nvSpPr>
          <p:cNvPr id="5" name="Content Placeholder 2"/>
          <p:cNvSpPr>
            <a:spLocks noGrp="1"/>
          </p:cNvSpPr>
          <p:nvPr>
            <p:ph idx="1"/>
          </p:nvPr>
        </p:nvSpPr>
        <p:spPr>
          <a:xfrm>
            <a:off x="457200" y="1447800"/>
            <a:ext cx="4572000" cy="2590800"/>
          </a:xfrm>
        </p:spPr>
        <p:txBody>
          <a:bodyPr>
            <a:normAutofit/>
          </a:bodyPr>
          <a:lstStyle/>
          <a:p>
            <a:r>
              <a:rPr lang="en-US" smtClean="0"/>
              <a:t>Now you have the Student-Teams database in your MEC account.  You can see the list of tables in the Object Explorer pane.</a:t>
            </a:r>
          </a:p>
          <a:p>
            <a:pPr>
              <a:buNone/>
            </a:pPr>
            <a:endParaRPr lang="en-US" smtClean="0"/>
          </a:p>
          <a:p>
            <a:endParaRPr lang="en-US" smtClean="0"/>
          </a:p>
        </p:txBody>
      </p:sp>
      <p:pic>
        <p:nvPicPr>
          <p:cNvPr id="6146" name="Picture 2"/>
          <p:cNvPicPr>
            <a:picLocks noChangeAspect="1" noChangeArrowheads="1"/>
          </p:cNvPicPr>
          <p:nvPr/>
        </p:nvPicPr>
        <p:blipFill>
          <a:blip r:embed="rId3" cstate="print"/>
          <a:srcRect/>
          <a:stretch>
            <a:fillRect/>
          </a:stretch>
        </p:blipFill>
        <p:spPr bwMode="auto">
          <a:xfrm>
            <a:off x="5715000" y="1600200"/>
            <a:ext cx="2590800" cy="2724150"/>
          </a:xfrm>
          <a:prstGeom prst="rect">
            <a:avLst/>
          </a:prstGeom>
          <a:noFill/>
          <a:ln w="9525">
            <a:noFill/>
            <a:miter lim="800000"/>
            <a:headEnd/>
            <a:tailEnd/>
          </a:ln>
        </p:spPr>
      </p:pic>
      <p:sp>
        <p:nvSpPr>
          <p:cNvPr id="7" name="TextBox 6"/>
          <p:cNvSpPr txBox="1"/>
          <p:nvPr/>
        </p:nvSpPr>
        <p:spPr>
          <a:xfrm>
            <a:off x="762000" y="4648200"/>
            <a:ext cx="7620000" cy="1600438"/>
          </a:xfrm>
          <a:prstGeom prst="rect">
            <a:avLst/>
          </a:prstGeom>
          <a:noFill/>
        </p:spPr>
        <p:txBody>
          <a:bodyPr wrap="square" rtlCol="0">
            <a:spAutoFit/>
          </a:bodyPr>
          <a:lstStyle/>
          <a:p>
            <a:r>
              <a:rPr lang="en-US" sz="1400" smtClean="0"/>
              <a:t>NOTE 1:  Need to drop these tables?  A script for deleting these tables is available.  Also, MSSMS can  generate these commands for you if you right-click a table then select SCRIPT TABLE AS ... DROP TO ....</a:t>
            </a:r>
          </a:p>
          <a:p>
            <a:endParaRPr lang="en-US" sz="1400" smtClean="0"/>
          </a:p>
          <a:p>
            <a:r>
              <a:rPr lang="en-US" sz="1400" smtClean="0"/>
              <a:t>NOTE 2:  There are graphical tools that allow you to create tables and populate them without writing the SQL yourself.  However, the purpose of these lessons is to learn SQL so we won’t use these tools right now.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was covered …</a:t>
            </a:r>
            <a:endParaRPr lang="en-US"/>
          </a:p>
        </p:txBody>
      </p:sp>
      <p:sp>
        <p:nvSpPr>
          <p:cNvPr id="3" name="Content Placeholder 2"/>
          <p:cNvSpPr>
            <a:spLocks noGrp="1"/>
          </p:cNvSpPr>
          <p:nvPr>
            <p:ph idx="1"/>
          </p:nvPr>
        </p:nvSpPr>
        <p:spPr/>
        <p:txBody>
          <a:bodyPr>
            <a:normAutofit/>
          </a:bodyPr>
          <a:lstStyle/>
          <a:p>
            <a:r>
              <a:rPr lang="en-US" smtClean="0"/>
              <a:t>How to create the Student-Teams database in your MEC account.</a:t>
            </a:r>
          </a:p>
          <a:p>
            <a:r>
              <a:rPr lang="en-US" smtClean="0"/>
              <a:t>DDL</a:t>
            </a:r>
          </a:p>
          <a:p>
            <a:pPr lvl="1"/>
            <a:r>
              <a:rPr lang="en-US" smtClean="0"/>
              <a:t>CREATE TABLE (Build tables and relationships)</a:t>
            </a:r>
          </a:p>
          <a:p>
            <a:r>
              <a:rPr lang="en-US" smtClean="0"/>
              <a:t>DML</a:t>
            </a:r>
          </a:p>
          <a:p>
            <a:pPr lvl="1"/>
            <a:r>
              <a:rPr lang="en-US" smtClean="0"/>
              <a:t>INSERT INTO (Populate tables with data)</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9</a:t>
            </a:fld>
            <a:endParaRPr kumimoji="0"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c_DB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mec_DB_template</Template>
  <TotalTime>400</TotalTime>
  <Words>724</Words>
  <Application>Microsoft Office PowerPoint</Application>
  <PresentationFormat>On-screen Show (4:3)</PresentationFormat>
  <Paragraphs>107</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mec_DB_template</vt:lpstr>
      <vt:lpstr>SQL Fundamentals</vt:lpstr>
      <vt:lpstr>What you’ll need …</vt:lpstr>
      <vt:lpstr>Object Explorer in MSSMS</vt:lpstr>
      <vt:lpstr>SQL pane</vt:lpstr>
      <vt:lpstr>CREATE – Build tables &amp; relationships.</vt:lpstr>
      <vt:lpstr>Relationships and the CREATE TABLE  sequence.</vt:lpstr>
      <vt:lpstr>INSERT INTO – Populate the tables.</vt:lpstr>
      <vt:lpstr>Student-Teams Database</vt:lpstr>
      <vt:lpstr>What was covered …</vt:lpstr>
      <vt:lpstr>Resources</vt:lpstr>
    </vt:vector>
  </TitlesOfParts>
  <Company>New Mexico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Fundamentals</dc:title>
  <dc:creator>Kreie - NMSU</dc:creator>
  <cp:lastModifiedBy>Kreie - NMSU</cp:lastModifiedBy>
  <cp:revision>80</cp:revision>
  <dcterms:created xsi:type="dcterms:W3CDTF">2010-07-09T15:49:05Z</dcterms:created>
  <dcterms:modified xsi:type="dcterms:W3CDTF">2011-01-03T17:43:44Z</dcterms:modified>
</cp:coreProperties>
</file>