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73" r:id="rId4"/>
    <p:sldId id="271" r:id="rId5"/>
    <p:sldId id="264" r:id="rId6"/>
    <p:sldId id="263" r:id="rId7"/>
    <p:sldId id="274" r:id="rId8"/>
    <p:sldId id="275" r:id="rId9"/>
    <p:sldId id="276" r:id="rId10"/>
    <p:sldId id="272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1158" y="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SELECT … FROM 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SELECT … FROM …</a:t>
            </a:r>
          </a:p>
          <a:p>
            <a:r>
              <a:rPr lang="en-US" smtClean="0"/>
              <a:t>SELECT * FROM …</a:t>
            </a:r>
          </a:p>
          <a:p>
            <a:r>
              <a:rPr lang="en-US" smtClean="0"/>
              <a:t>SELECT Count(*) FROM …</a:t>
            </a:r>
          </a:p>
          <a:p>
            <a:r>
              <a:rPr lang="en-US" smtClean="0"/>
              <a:t>&lt;databasename&gt;.&lt;schema&gt;.&lt;tablename</a:t>
            </a:r>
            <a:r>
              <a:rPr lang="en-US" smtClean="0"/>
              <a:t>&gt;</a:t>
            </a:r>
          </a:p>
          <a:p>
            <a:pPr>
              <a:buNone/>
            </a:pPr>
            <a:endParaRPr lang="en-US" smtClean="0"/>
          </a:p>
          <a:p>
            <a:pPr lvl="1">
              <a:buNone/>
            </a:pPr>
            <a:r>
              <a:rPr lang="en-US" smtClean="0"/>
              <a:t>Databasename = database or account name</a:t>
            </a:r>
          </a:p>
          <a:p>
            <a:pPr lvl="1">
              <a:buNone/>
            </a:pPr>
            <a:r>
              <a:rPr lang="en-US" smtClean="0"/>
              <a:t>Schema = container of database objects</a:t>
            </a:r>
          </a:p>
          <a:p>
            <a:pPr lvl="1"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/>
          </a:bodyPr>
          <a:lstStyle/>
          <a:p>
            <a:r>
              <a:rPr lang="en-US" smtClean="0"/>
              <a:t>For this and other SQL lessons, you need a </a:t>
            </a:r>
            <a:r>
              <a:rPr lang="en-US" b="1" smtClean="0"/>
              <a:t>user account </a:t>
            </a:r>
            <a:r>
              <a:rPr lang="en-US" smtClean="0"/>
              <a:t>from the </a:t>
            </a:r>
            <a:r>
              <a:rPr lang="en-US" b="1" smtClean="0"/>
              <a:t>Microsoft Enterprise Consortium</a:t>
            </a:r>
            <a:r>
              <a:rPr lang="en-US" smtClean="0"/>
              <a:t>.  Get this account from your instructor.</a:t>
            </a:r>
          </a:p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44958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AdventureWorks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048000" cy="4876800"/>
          </a:xfrm>
        </p:spPr>
        <p:txBody>
          <a:bodyPr>
            <a:normAutofit/>
          </a:bodyPr>
          <a:lstStyle/>
          <a:p>
            <a:r>
              <a:rPr lang="en-US" sz="1800" smtClean="0"/>
              <a:t>Microsoft provides an example database called AdventureWorks (AW).  For the time being, only a subset of tables from this database will be used.</a:t>
            </a:r>
          </a:p>
          <a:p>
            <a:r>
              <a:rPr lang="en-US" sz="1800" smtClean="0"/>
              <a:t>Shown here is the data model for the HR portion of the AW database.  An additional table is  included from the PERSON section of the database.</a:t>
            </a:r>
          </a:p>
          <a:p>
            <a:endParaRPr lang="en-US" sz="1800" smtClean="0"/>
          </a:p>
          <a:p>
            <a:pPr lvl="1"/>
            <a:endParaRPr lang="en-US" sz="1600" smtClean="0"/>
          </a:p>
          <a:p>
            <a:pPr lvl="1"/>
            <a:endParaRPr lang="en-US" sz="1600" smtClean="0"/>
          </a:p>
          <a:p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147889"/>
            <a:ext cx="4904566" cy="328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Student-Teams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2514600"/>
          </a:xfrm>
        </p:spPr>
        <p:txBody>
          <a:bodyPr>
            <a:normAutofit/>
          </a:bodyPr>
          <a:lstStyle/>
          <a:p>
            <a:r>
              <a:rPr lang="en-US" sz="2000" smtClean="0"/>
              <a:t>This database keeps information about students, the teams they are assigned to and the peer evaluations students complete for their teammates at the end of a project.</a:t>
            </a:r>
          </a:p>
          <a:p>
            <a:endParaRPr lang="en-US" sz="200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0"/>
            <a:ext cx="47720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 … FROM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SELECT statement has several components but let’s start with only the FROM clause.</a:t>
            </a:r>
          </a:p>
          <a:p>
            <a:r>
              <a:rPr lang="en-US" smtClean="0"/>
              <a:t>A simple SELECT statement has the following format …</a:t>
            </a:r>
          </a:p>
          <a:p>
            <a:pPr lvl="2">
              <a:buNone/>
            </a:pPr>
            <a:r>
              <a:rPr lang="en-US" smtClean="0"/>
              <a:t>SELECT &lt;column1&gt;, &lt;column2&gt;, …</a:t>
            </a:r>
          </a:p>
          <a:p>
            <a:pPr lvl="2">
              <a:buNone/>
            </a:pPr>
            <a:r>
              <a:rPr lang="en-US" smtClean="0"/>
              <a:t>FROM &lt;tablename&gt;;</a:t>
            </a:r>
          </a:p>
          <a:p>
            <a:r>
              <a:rPr lang="en-US" smtClean="0"/>
              <a:t>The angle brackets indicate words that change depending on what data we want to see.</a:t>
            </a:r>
          </a:p>
          <a:p>
            <a:endParaRPr lang="en-US" smtClean="0"/>
          </a:p>
          <a:p>
            <a:pPr marL="0" indent="0">
              <a:buNone/>
            </a:pPr>
            <a:r>
              <a:rPr lang="en-US" sz="2000" smtClean="0"/>
              <a:t>Recommendation:  Keep all the SQL commands you write for a lesson in a text file using Notepad.  Do the same for SQL you write or assignments.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the Student-Team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2672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Open a Query pane (New Query).</a:t>
            </a:r>
          </a:p>
          <a:p>
            <a:r>
              <a:rPr lang="en-US" smtClean="0"/>
              <a:t>Type the SQL in Notepad </a:t>
            </a:r>
            <a:r>
              <a:rPr lang="en-US" smtClean="0"/>
              <a:t>then </a:t>
            </a:r>
            <a:r>
              <a:rPr lang="en-US" smtClean="0"/>
              <a:t>copy/paste into the query pane.  Add a comment.</a:t>
            </a:r>
          </a:p>
          <a:p>
            <a:r>
              <a:rPr lang="en-US" smtClean="0"/>
              <a:t>Let’s start off by seeing what teams there are.</a:t>
            </a:r>
          </a:p>
          <a:p>
            <a:r>
              <a:rPr lang="en-US" smtClean="0"/>
              <a:t>Enter two columns (teamID and team_name) in the SELECT clause.</a:t>
            </a:r>
          </a:p>
          <a:p>
            <a:r>
              <a:rPr lang="en-US" smtClean="0"/>
              <a:t>List the table name in the FROM clause.</a:t>
            </a:r>
          </a:p>
          <a:p>
            <a:r>
              <a:rPr lang="en-US" smtClean="0"/>
              <a:t>Execute the query.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900" smtClean="0">
                <a:latin typeface="Courier New" pitchFamily="49" charset="0"/>
                <a:cs typeface="Courier New" pitchFamily="49" charset="0"/>
              </a:rPr>
              <a:t>/* Show teams */</a:t>
            </a:r>
          </a:p>
          <a:p>
            <a:pPr>
              <a:buNone/>
            </a:pPr>
            <a:r>
              <a:rPr lang="en-US" sz="1900" smtClean="0">
                <a:latin typeface="Courier New" pitchFamily="49" charset="0"/>
                <a:cs typeface="Courier New" pitchFamily="49" charset="0"/>
              </a:rPr>
              <a:t>select teamid, team_name</a:t>
            </a:r>
          </a:p>
          <a:p>
            <a:pPr>
              <a:buNone/>
            </a:pPr>
            <a:r>
              <a:rPr lang="en-US" sz="1900" smtClean="0">
                <a:latin typeface="Courier New" pitchFamily="49" charset="0"/>
                <a:cs typeface="Courier New" pitchFamily="49" charset="0"/>
              </a:rPr>
              <a:t>from teams;</a:t>
            </a: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09800"/>
            <a:ext cx="4029749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students &amp; teams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00600" cy="4800600"/>
          </a:xfrm>
        </p:spPr>
        <p:txBody>
          <a:bodyPr>
            <a:normAutofit lnSpcReduction="10000"/>
          </a:bodyPr>
          <a:lstStyle/>
          <a:p>
            <a:r>
              <a:rPr lang="en-US" sz="1800" smtClean="0"/>
              <a:t>Query the STUDENTS table and show the ID and full name of each student.</a:t>
            </a:r>
          </a:p>
          <a:p>
            <a:pPr>
              <a:buNone/>
            </a:pPr>
            <a:endParaRPr lang="en-US" sz="2000" smtClean="0"/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students */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stdid, stdfname,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students;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smtClean="0"/>
              <a:t>Query the TEAMS table and show all columns.</a:t>
            </a:r>
          </a:p>
          <a:p>
            <a:r>
              <a:rPr lang="en-US" sz="1800" smtClean="0"/>
              <a:t>The asterisk is a “wild card” that means to show all columns without listing them by name.</a:t>
            </a:r>
          </a:p>
          <a:p>
            <a:pPr>
              <a:buNone/>
            </a:pPr>
            <a:endParaRPr lang="en-US" sz="1600" smtClean="0"/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all columns in TEAMS */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*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teams;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295400"/>
            <a:ext cx="1790700" cy="2266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7648" y="3733800"/>
            <a:ext cx="290471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tables in AdventureWorks (AW)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00600" cy="4876800"/>
          </a:xfrm>
        </p:spPr>
        <p:txBody>
          <a:bodyPr>
            <a:normAutofit fontScale="92500"/>
          </a:bodyPr>
          <a:lstStyle/>
          <a:p>
            <a:r>
              <a:rPr lang="en-US" sz="1800" smtClean="0"/>
              <a:t>The AdventureWorks database is not in your account.  To query tables in other accounts, you need to add more information to the table name in the FROM clause. </a:t>
            </a:r>
          </a:p>
          <a:p>
            <a:r>
              <a:rPr lang="en-US" sz="1800" smtClean="0"/>
              <a:t>In</a:t>
            </a:r>
            <a:r>
              <a:rPr lang="en-US" sz="1800" smtClean="0"/>
              <a:t> </a:t>
            </a:r>
            <a:r>
              <a:rPr lang="en-US" sz="1800" smtClean="0"/>
              <a:t>SQL below we specify the </a:t>
            </a:r>
            <a:r>
              <a:rPr lang="en-US" sz="1800" smtClean="0"/>
              <a:t>database or account name and the schema</a:t>
            </a:r>
          </a:p>
          <a:p>
            <a:pPr lvl="2">
              <a:buNone/>
            </a:pPr>
            <a:r>
              <a:rPr lang="en-US" sz="15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databasename</a:t>
            </a:r>
            <a:r>
              <a:rPr lang="en-US" sz="1500" smtClean="0"/>
              <a:t>.</a:t>
            </a:r>
            <a:r>
              <a:rPr lang="en-US" sz="1500" smtClean="0">
                <a:solidFill>
                  <a:schemeClr val="accent3">
                    <a:lumMod val="75000"/>
                  </a:schemeClr>
                </a:solidFill>
              </a:rPr>
              <a:t>schema</a:t>
            </a:r>
            <a:r>
              <a:rPr lang="en-US" sz="1500" smtClean="0"/>
              <a:t>.tablename</a:t>
            </a:r>
            <a:endParaRPr lang="en-US" sz="1500" smtClean="0"/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/* List departments in AdventureWorks */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Select DepartmentID, Name, GroupName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From AdventureWorks2008.HumanResources.Department;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endParaRPr lang="en-US" sz="1800" smtClean="0"/>
          </a:p>
          <a:p>
            <a:r>
              <a:rPr lang="en-US" sz="1800" smtClean="0"/>
              <a:t>Show information about shifts.</a:t>
            </a:r>
          </a:p>
          <a:p>
            <a:pPr>
              <a:buNone/>
            </a:pPr>
            <a:endParaRPr lang="en-US" sz="1600" smtClean="0"/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/* List shift data AdventureWorks */</a:t>
            </a:r>
          </a:p>
          <a:p>
            <a:pPr>
              <a:buNone/>
            </a:pP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Select ShiftID, Name, StartTime, EndTime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From AdventureWorks2008.HumanResources.Shift;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600200"/>
            <a:ext cx="3349850" cy="223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4114800"/>
            <a:ext cx="320621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Count rows in a table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00600" cy="4800600"/>
          </a:xfrm>
        </p:spPr>
        <p:txBody>
          <a:bodyPr>
            <a:normAutofit/>
          </a:bodyPr>
          <a:lstStyle/>
          <a:p>
            <a:r>
              <a:rPr lang="en-US" sz="1800" smtClean="0"/>
              <a:t>How many students are there?</a:t>
            </a:r>
          </a:p>
          <a:p>
            <a:pPr>
              <a:buNone/>
            </a:pPr>
            <a:endParaRPr lang="en-US" sz="20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Count students */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count(*)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students;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smtClean="0"/>
              <a:t>How many records are there in AW’s EMPLOYEE table?</a:t>
            </a:r>
          </a:p>
          <a:p>
            <a:pPr>
              <a:buNone/>
            </a:pPr>
            <a:endParaRPr lang="en-US" sz="1600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Count employee records in AW */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count(*)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AdventureWorks2008.HumanResources.Employee;</a:t>
            </a:r>
          </a:p>
          <a:p>
            <a:pPr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600200"/>
            <a:ext cx="1685925" cy="177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886200"/>
            <a:ext cx="3139406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491</TotalTime>
  <Words>738</Words>
  <Application>Microsoft Office PowerPoint</Application>
  <PresentationFormat>On-screen Show (4:3)</PresentationFormat>
  <Paragraphs>148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mec_DB_template</vt:lpstr>
      <vt:lpstr>SQL Fundamentals</vt:lpstr>
      <vt:lpstr>What you’ll need …</vt:lpstr>
      <vt:lpstr>AdventureWorks</vt:lpstr>
      <vt:lpstr>Student-Teams</vt:lpstr>
      <vt:lpstr>SELECT … FROM</vt:lpstr>
      <vt:lpstr>Query the Student-Team database</vt:lpstr>
      <vt:lpstr>Query students &amp; teams</vt:lpstr>
      <vt:lpstr>Query tables in AdventureWorks (AW)</vt:lpstr>
      <vt:lpstr>Count rows in a table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 - NMSU</cp:lastModifiedBy>
  <cp:revision>87</cp:revision>
  <dcterms:created xsi:type="dcterms:W3CDTF">2010-07-09T15:49:05Z</dcterms:created>
  <dcterms:modified xsi:type="dcterms:W3CDTF">2011-01-04T20:17:23Z</dcterms:modified>
</cp:coreProperties>
</file>