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2" r:id="rId3"/>
    <p:sldId id="264" r:id="rId4"/>
    <p:sldId id="273" r:id="rId5"/>
    <p:sldId id="275" r:id="rId6"/>
    <p:sldId id="274" r:id="rId7"/>
    <p:sldId id="272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7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CA9C3-8214-4BED-9725-80FD8A8C06E6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83D88-CA8D-4C4E-A3E8-FC87F2571F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DA952-44F5-488A-89CC-9C06CB8ABE2F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850DC6-43F6-4322-B992-A5F2B178F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>
            <a:normAutofit/>
          </a:bodyPr>
          <a:lstStyle>
            <a:lvl1pPr algn="r">
              <a:defRPr sz="36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348328" y="6553200"/>
            <a:ext cx="457200" cy="212725"/>
          </a:xfrm>
        </p:spPr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83880" cy="1051560"/>
          </a:xfrm>
        </p:spPr>
        <p:txBody>
          <a:bodyPr>
            <a:normAutofit/>
          </a:bodyPr>
          <a:lstStyle>
            <a:lvl1pPr>
              <a:defRPr sz="2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83880" cy="456895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48328" y="6553200"/>
            <a:ext cx="457200" cy="212725"/>
          </a:xfrm>
        </p:spPr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 userDrawn="1"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381000"/>
            <a:ext cx="8183880" cy="676656"/>
          </a:xfrm>
        </p:spPr>
        <p:txBody>
          <a:bodyPr lIns="91440" bIns="0" anchor="b">
            <a:normAutofit/>
          </a:bodyPr>
          <a:lstStyle>
            <a:lvl1pPr algn="l">
              <a:buNone/>
              <a:defRPr sz="2800" b="0" cap="none" baseline="0">
                <a:solidFill>
                  <a:schemeClr val="tx2">
                    <a:lumMod val="60000"/>
                    <a:lumOff val="40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1076868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tx2">
                    <a:lumMod val="60000"/>
                    <a:lumOff val="4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3392" y="1600200"/>
            <a:ext cx="3931920" cy="438912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3931920" cy="438912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1585278"/>
            <a:ext cx="3931920" cy="792162"/>
          </a:xfrm>
        </p:spPr>
        <p:txBody>
          <a:bodyPr lIns="146304" anchor="ctr">
            <a:norm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1585278"/>
            <a:ext cx="3931920" cy="792162"/>
          </a:xfrm>
        </p:spPr>
        <p:txBody>
          <a:bodyPr lIns="137160" anchor="ctr">
            <a:norm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2453640"/>
            <a:ext cx="3931920" cy="3489960"/>
          </a:xfrm>
        </p:spPr>
        <p:txBody>
          <a:bodyPr anchor="t">
            <a:normAutofit/>
          </a:bodyPr>
          <a:lstStyle>
            <a:lvl1pPr algn="l">
              <a:defRPr sz="1800"/>
            </a:lvl1pPr>
            <a:lvl2pPr algn="l">
              <a:defRPr sz="1600"/>
            </a:lvl2pPr>
            <a:lvl3pPr algn="l">
              <a:defRPr sz="1400"/>
            </a:lvl3pPr>
            <a:lvl4pPr algn="l">
              <a:defRPr sz="1200"/>
            </a:lvl4pPr>
            <a:lvl5pPr algn="l">
              <a:defRPr sz="1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2453640"/>
            <a:ext cx="3931920" cy="3489960"/>
          </a:xfrm>
        </p:spPr>
        <p:txBody>
          <a:bodyPr anchor="t">
            <a:normAutofit/>
          </a:bodyPr>
          <a:lstStyle>
            <a:lvl1pPr algn="l">
              <a:defRPr sz="1800"/>
            </a:lvl1pPr>
            <a:lvl2pPr algn="l">
              <a:defRPr sz="1600"/>
            </a:lvl2pPr>
            <a:lvl3pPr algn="l">
              <a:defRPr sz="1400"/>
            </a:lvl3pPr>
            <a:lvl4pPr algn="l">
              <a:defRPr sz="1200"/>
            </a:lvl4pPr>
            <a:lvl5pPr algn="l">
              <a:defRPr sz="1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153400" cy="4495800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553200"/>
            <a:ext cx="457200" cy="2127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2">
                    <a:lumMod val="75000"/>
                  </a:schemeClr>
                </a:solidFill>
              </a:defRPr>
            </a:lvl1pPr>
            <a:extLst/>
          </a:lstStyle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Date Placeholder 3"/>
          <p:cNvSpPr txBox="1">
            <a:spLocks/>
          </p:cNvSpPr>
          <p:nvPr/>
        </p:nvSpPr>
        <p:spPr>
          <a:xfrm>
            <a:off x="457200" y="6553200"/>
            <a:ext cx="4081128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Prepared by Jennifer Kreie, New Mexico State University</a:t>
            </a: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Footer Placeholder 4"/>
          <p:cNvSpPr txBox="1">
            <a:spLocks/>
          </p:cNvSpPr>
          <p:nvPr/>
        </p:nvSpPr>
        <p:spPr>
          <a:xfrm>
            <a:off x="5181600" y="6553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Hosted by the University of Arkansas</a:t>
            </a: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Footer Placeholder 4"/>
          <p:cNvSpPr txBox="1">
            <a:spLocks/>
          </p:cNvSpPr>
          <p:nvPr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28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4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nterprise.waltoncollege.uark.ed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facultyresourcecenter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nterprise.waltoncollege.uark.edu/mec.asp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sdn.microsoft.com/en-us/library/ms124659(v=sql.100).aspx" TargetMode="External"/><Relationship Id="rId5" Type="http://schemas.openxmlformats.org/officeDocument/2006/relationships/hyperlink" Target="http://msdn.microsoft.com/en-us/library/aa299742(v=SQL.80).aspx" TargetMode="External"/><Relationship Id="rId4" Type="http://schemas.openxmlformats.org/officeDocument/2006/relationships/hyperlink" Target="http://www.facultyresourcecenter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SQL Fundamentals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SQL Server Management Studio - Overview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</a:t>
            </a:fld>
            <a:endParaRPr kumimoji="0"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5715000"/>
            <a:ext cx="8305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Microsoft Enterprise Consortium: 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hlinkClick r:id="rId3"/>
              </a:rPr>
              <a:t>http://enterprise.waltoncollege.uark.edu</a:t>
            </a:r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Microsoft Faculty Connection/Faculty Resource Center 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http://www.facultyresourcecenter.com</a:t>
            </a:r>
            <a:endParaRPr lang="en-US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you’ll need …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077200" cy="4568952"/>
          </a:xfrm>
        </p:spPr>
        <p:txBody>
          <a:bodyPr>
            <a:normAutofit/>
          </a:bodyPr>
          <a:lstStyle/>
          <a:p>
            <a:r>
              <a:rPr lang="en-US" smtClean="0"/>
              <a:t>For this and other SQL lessons, you need a </a:t>
            </a:r>
            <a:r>
              <a:rPr lang="en-US" b="1" smtClean="0"/>
              <a:t>user account </a:t>
            </a:r>
            <a:r>
              <a:rPr lang="en-US" smtClean="0"/>
              <a:t>from the </a:t>
            </a:r>
            <a:r>
              <a:rPr lang="en-US" b="1" smtClean="0"/>
              <a:t>Microsoft Enterprise Consortium</a:t>
            </a:r>
            <a:r>
              <a:rPr lang="en-US" smtClean="0"/>
              <a:t>.  Get this account from your instructor.</a:t>
            </a:r>
          </a:p>
          <a:p>
            <a:r>
              <a:rPr lang="en-US" smtClean="0"/>
              <a:t>Log in to your account for this lesson, if you want to practice what is shown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2</a:t>
            </a:fld>
            <a:endParaRPr kumimoji="0"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962400"/>
            <a:ext cx="3509961" cy="2312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3962401"/>
            <a:ext cx="3162300" cy="2325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 Navigator Pane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53400" cy="3124200"/>
          </a:xfrm>
        </p:spPr>
        <p:txBody>
          <a:bodyPr>
            <a:normAutofit/>
          </a:bodyPr>
          <a:lstStyle/>
          <a:p>
            <a:r>
              <a:rPr lang="en-US" smtClean="0"/>
              <a:t>The Object Navigator provides a hierarchical view of databases maintained by a SQL Server installation.</a:t>
            </a:r>
          </a:p>
          <a:p>
            <a:r>
              <a:rPr lang="en-US" smtClean="0"/>
              <a:t>Username (database name)</a:t>
            </a:r>
          </a:p>
          <a:p>
            <a:pPr lvl="1"/>
            <a:r>
              <a:rPr lang="en-US" smtClean="0"/>
              <a:t>Schema name</a:t>
            </a:r>
          </a:p>
          <a:p>
            <a:pPr lvl="2"/>
            <a:r>
              <a:rPr lang="en-US" smtClean="0"/>
              <a:t>Object name</a:t>
            </a:r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3</a:t>
            </a:fld>
            <a:endParaRPr kumimoji="0"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3227567"/>
            <a:ext cx="3895286" cy="3173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Database Diagram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53400" cy="4876800"/>
          </a:xfrm>
        </p:spPr>
        <p:txBody>
          <a:bodyPr>
            <a:normAutofit/>
          </a:bodyPr>
          <a:lstStyle/>
          <a:p>
            <a:r>
              <a:rPr lang="en-US" smtClean="0"/>
              <a:t>An easy way to see how a list of tables comprise a database is to create a diagram.  </a:t>
            </a:r>
          </a:p>
          <a:p>
            <a:r>
              <a:rPr lang="en-US" smtClean="0"/>
              <a:t>This diagram shows the relationships between table</a:t>
            </a:r>
            <a:r>
              <a:rPr lang="en-US" smtClean="0"/>
              <a:t>.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For a database with a lot of table, such as AdventureWorks2008, you can select a subset of tables for a diagram.</a:t>
            </a:r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4</a:t>
            </a:fld>
            <a:endParaRPr kumimoji="0"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2819400"/>
            <a:ext cx="4159048" cy="2037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Query Editor Window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53400" cy="3124200"/>
          </a:xfrm>
        </p:spPr>
        <p:txBody>
          <a:bodyPr>
            <a:normAutofit/>
          </a:bodyPr>
          <a:lstStyle/>
          <a:p>
            <a:r>
              <a:rPr lang="en-US" smtClean="0"/>
              <a:t>IntelliSense features helps you enter SQL code.</a:t>
            </a:r>
            <a:endParaRPr lang="en-US" smtClean="0"/>
          </a:p>
          <a:p>
            <a:r>
              <a:rPr lang="en-US" smtClean="0"/>
              <a:t>Suggestion:  When writing SQL commands, enter the table(s) first to help IntelliSense feature help you.</a:t>
            </a: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5</a:t>
            </a:fld>
            <a:endParaRPr kumimoji="0"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3276600"/>
            <a:ext cx="44100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 Navigator Context menu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53400" cy="3124200"/>
          </a:xfrm>
        </p:spPr>
        <p:txBody>
          <a:bodyPr>
            <a:normAutofit/>
          </a:bodyPr>
          <a:lstStyle/>
          <a:p>
            <a:r>
              <a:rPr lang="en-US" smtClean="0"/>
              <a:t>The context-sensitive menu (right-click) gives you several options when working with objects such as tables.  </a:t>
            </a:r>
          </a:p>
          <a:p>
            <a:r>
              <a:rPr lang="en-US" smtClean="0"/>
              <a:t>Top 1000</a:t>
            </a:r>
          </a:p>
          <a:p>
            <a:r>
              <a:rPr lang="en-US" smtClean="0"/>
              <a:t>Top 200</a:t>
            </a:r>
          </a:p>
          <a:p>
            <a:r>
              <a:rPr lang="en-US" smtClean="0"/>
              <a:t>and more …</a:t>
            </a:r>
          </a:p>
          <a:p>
            <a:pPr>
              <a:buNone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6</a:t>
            </a:fld>
            <a:endParaRPr kumimoji="0"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2286000"/>
            <a:ext cx="2743200" cy="409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was covered …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smtClean="0"/>
              <a:t>Microsoft’s SQL Server Management Studio</a:t>
            </a:r>
            <a:r>
              <a:rPr lang="en-US" sz="2800" smtClean="0"/>
              <a:t>.</a:t>
            </a:r>
            <a:endParaRPr lang="en-US" sz="2800" smtClean="0"/>
          </a:p>
          <a:p>
            <a:r>
              <a:rPr lang="en-US" sz="2800" smtClean="0"/>
              <a:t>Object Navigator pane</a:t>
            </a:r>
          </a:p>
          <a:p>
            <a:r>
              <a:rPr lang="en-US" sz="2800" smtClean="0"/>
              <a:t>Database Diagram</a:t>
            </a:r>
          </a:p>
          <a:p>
            <a:r>
              <a:rPr lang="en-US" sz="2800" smtClean="0"/>
              <a:t>Query Editor Window</a:t>
            </a:r>
            <a:endParaRPr lang="en-US" sz="2800" smtClean="0"/>
          </a:p>
          <a:p>
            <a:r>
              <a:rPr lang="en-US" sz="2800" smtClean="0"/>
              <a:t>Context-sensitive menu</a:t>
            </a:r>
            <a:endParaRPr lang="en-US" sz="2800" smtClean="0"/>
          </a:p>
          <a:p>
            <a:pPr lvl="1">
              <a:buNone/>
            </a:pPr>
            <a:endParaRPr lang="en-US" sz="2400" smtClean="0"/>
          </a:p>
          <a:p>
            <a:pPr>
              <a:buNone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7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Resources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smtClean="0">
                <a:hlinkClick r:id="rId3"/>
              </a:rPr>
              <a:t>http://enterprise.waltoncollege.uark.edu/mec.asp</a:t>
            </a:r>
            <a:endParaRPr lang="en-US" sz="1600" smtClean="0"/>
          </a:p>
          <a:p>
            <a:r>
              <a:rPr lang="en-US" sz="1600" smtClean="0"/>
              <a:t>Microsoft Faculty Connection—Faculty Resource Center </a:t>
            </a:r>
            <a:r>
              <a:rPr lang="en-US" sz="1600" smtClean="0">
                <a:hlinkClick r:id="rId4"/>
              </a:rPr>
              <a:t>http://www.facultyresourcecenter.com/</a:t>
            </a:r>
            <a:endParaRPr lang="en-US" sz="1600" smtClean="0"/>
          </a:p>
          <a:p>
            <a:r>
              <a:rPr lang="en-US" sz="1600" smtClean="0"/>
              <a:t>Microsoft Transact-SQL Reference</a:t>
            </a:r>
          </a:p>
          <a:p>
            <a:r>
              <a:rPr lang="en-US" sz="1600" u="sng" smtClean="0">
                <a:hlinkClick r:id="rId5"/>
              </a:rPr>
              <a:t>http://msdn.microsoft.com/en-us/library/aa299742(v=SQL.80).aspx</a:t>
            </a:r>
            <a:endParaRPr lang="en-US" sz="1600" u="sng" smtClean="0"/>
          </a:p>
          <a:p>
            <a:r>
              <a:rPr lang="en-US" sz="1600" b="1" smtClean="0"/>
              <a:t>AdventureWorks Sample Database</a:t>
            </a:r>
          </a:p>
          <a:p>
            <a:r>
              <a:rPr lang="en-US" sz="1400" smtClean="0">
                <a:hlinkClick r:id="rId6"/>
              </a:rPr>
              <a:t>http://msdn.microsoft.com/en-us/library/ms124659%28v=sql.100%29.aspx</a:t>
            </a:r>
            <a:endParaRPr lang="en-US" sz="1400" smtClean="0"/>
          </a:p>
          <a:p>
            <a:endParaRPr lang="en-US" sz="1600" smtClean="0"/>
          </a:p>
          <a:p>
            <a:endParaRPr lang="en-US" sz="1600" smtClean="0"/>
          </a:p>
          <a:p>
            <a:endParaRPr lang="en-US" sz="1600" smtClean="0"/>
          </a:p>
          <a:p>
            <a:endParaRPr lang="en-US" sz="16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8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c_DB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mec_DB_template</Template>
  <TotalTime>859</TotalTime>
  <Words>357</Words>
  <Application>Microsoft Office PowerPoint</Application>
  <PresentationFormat>On-screen Show (4:3)</PresentationFormat>
  <Paragraphs>77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mec_DB_template</vt:lpstr>
      <vt:lpstr>SQL Fundamentals</vt:lpstr>
      <vt:lpstr>What you’ll need …</vt:lpstr>
      <vt:lpstr>Object Navigator Pane</vt:lpstr>
      <vt:lpstr>Database Diagram</vt:lpstr>
      <vt:lpstr>Query Editor Window</vt:lpstr>
      <vt:lpstr>Object Navigator Context menu</vt:lpstr>
      <vt:lpstr>What was covered …</vt:lpstr>
      <vt:lpstr>Resources</vt:lpstr>
    </vt:vector>
  </TitlesOfParts>
  <Company>New Mexico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Fundamentals</dc:title>
  <dc:creator>Kreie - NMSU</dc:creator>
  <cp:lastModifiedBy>Kreie</cp:lastModifiedBy>
  <cp:revision>115</cp:revision>
  <dcterms:created xsi:type="dcterms:W3CDTF">2010-07-09T15:49:05Z</dcterms:created>
  <dcterms:modified xsi:type="dcterms:W3CDTF">2011-06-02T17:13:28Z</dcterms:modified>
</cp:coreProperties>
</file>