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2" r:id="rId3"/>
    <p:sldId id="264" r:id="rId4"/>
    <p:sldId id="263" r:id="rId5"/>
    <p:sldId id="280" r:id="rId6"/>
    <p:sldId id="281" r:id="rId7"/>
    <p:sldId id="282" r:id="rId8"/>
    <p:sldId id="272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CA9C3-8214-4BED-9725-80FD8A8C06E6}" type="datetimeFigureOut">
              <a:rPr lang="en-US" smtClean="0"/>
              <a:pPr/>
              <a:t>5/25/2011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83D88-CA8D-4C4E-A3E8-FC87F2571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DA952-44F5-488A-89CC-9C06CB8ABE2F}" type="datetimeFigureOut">
              <a:rPr lang="en-US" smtClean="0"/>
              <a:pPr/>
              <a:t>5/25/2011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50DC6-43F6-4322-B992-A5F2B178F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>
            <a:normAutofit/>
          </a:bodyPr>
          <a:lstStyle>
            <a:lvl1pPr algn="r">
              <a:defRPr sz="36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3880" cy="1051560"/>
          </a:xfrm>
        </p:spPr>
        <p:txBody>
          <a:bodyPr>
            <a:normAutofit/>
          </a:bodyPr>
          <a:lstStyle>
            <a:lvl1pPr>
              <a:defRPr sz="2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880" cy="456895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 userDrawn="1"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81000"/>
            <a:ext cx="8183880" cy="676656"/>
          </a:xfrm>
        </p:spPr>
        <p:txBody>
          <a:bodyPr lIns="91440" bIns="0" anchor="b">
            <a:normAutofit/>
          </a:bodyPr>
          <a:lstStyle>
            <a:lvl1pPr algn="l">
              <a:buNone/>
              <a:defRPr sz="2800" b="0" cap="none" baseline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1076868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3392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1585278"/>
            <a:ext cx="3931920" cy="792162"/>
          </a:xfrm>
        </p:spPr>
        <p:txBody>
          <a:bodyPr lIns="146304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1585278"/>
            <a:ext cx="3931920" cy="792162"/>
          </a:xfrm>
        </p:spPr>
        <p:txBody>
          <a:bodyPr lIns="137160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153400" cy="4495800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553200"/>
            <a:ext cx="457200" cy="2127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2">
                    <a:lumMod val="75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Date Placeholder 3"/>
          <p:cNvSpPr txBox="1">
            <a:spLocks/>
          </p:cNvSpPr>
          <p:nvPr/>
        </p:nvSpPr>
        <p:spPr>
          <a:xfrm>
            <a:off x="45720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Prepared by Jennifer Kreie, New Mexico State University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Footer Placeholder 4"/>
          <p:cNvSpPr txBox="1">
            <a:spLocks/>
          </p:cNvSpPr>
          <p:nvPr/>
        </p:nvSpPr>
        <p:spPr>
          <a:xfrm>
            <a:off x="5181600" y="6553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Hosted by the University of Arkansas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28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facultyresourcecenter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mec.asp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sdn.microsoft.com/en-us/library/ms124659(v=sql.100).aspx" TargetMode="External"/><Relationship Id="rId5" Type="http://schemas.openxmlformats.org/officeDocument/2006/relationships/hyperlink" Target="http://msdn.microsoft.com/en-us/library/aa299742(v=SQL.80).aspx" TargetMode="External"/><Relationship Id="rId4" Type="http://schemas.openxmlformats.org/officeDocument/2006/relationships/hyperlink" Target="http://www.facultyresourcecenter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SQL Fundamentals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SELECT … FROM … WHERE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57150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Enterprise Consortium: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http://enterprise.waltoncollege.uark.edu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Faculty Connection/Faculty Resource Center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http://www.facultyresourcecenter.com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you’ll need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77200" cy="4568952"/>
          </a:xfrm>
        </p:spPr>
        <p:txBody>
          <a:bodyPr>
            <a:normAutofit/>
          </a:bodyPr>
          <a:lstStyle/>
          <a:p>
            <a:r>
              <a:rPr lang="en-US" smtClean="0"/>
              <a:t>Log in to MEC for this lesson and into MSSMS (Microsoft SQL Server Management Studio).</a:t>
            </a:r>
          </a:p>
          <a:p>
            <a:pPr lvl="1"/>
            <a:r>
              <a:rPr lang="en-US" smtClean="0"/>
              <a:t>Be sure to select your account ID under Database in the Object Explorer pane, similar to the example shown here.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</a:t>
            </a:fld>
            <a:endParaRPr kumimoji="0" lang="en-US"/>
          </a:p>
        </p:txBody>
      </p:sp>
      <p:pic>
        <p:nvPicPr>
          <p:cNvPr id="5" name="Picture 4" descr="MSSMS_DB_User_I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09800" y="3200400"/>
            <a:ext cx="1116013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SELECT … FROM … WHERE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Adding the WHERE clause to the SELECT statement allows you to filter output based on a criterion.</a:t>
            </a:r>
          </a:p>
          <a:p>
            <a:r>
              <a:rPr lang="en-US" smtClean="0"/>
              <a:t>Syntax:</a:t>
            </a:r>
          </a:p>
          <a:p>
            <a:pPr lvl="2">
              <a:buNone/>
            </a:pPr>
            <a:r>
              <a:rPr lang="en-US" smtClean="0"/>
              <a:t>SELECT &lt;column1&gt;, &lt;column2&gt;, …</a:t>
            </a:r>
          </a:p>
          <a:p>
            <a:pPr lvl="2">
              <a:buNone/>
            </a:pPr>
            <a:r>
              <a:rPr lang="en-US" smtClean="0"/>
              <a:t>FROM &lt;tablename&gt;</a:t>
            </a:r>
          </a:p>
          <a:p>
            <a:pPr lvl="2">
              <a:buNone/>
            </a:pP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WHERE &lt;</a:t>
            </a: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column&gt; </a:t>
            </a: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= &lt;criterion&gt;</a:t>
            </a:r>
            <a:r>
              <a:rPr lang="en-US" smtClean="0"/>
              <a:t>;</a:t>
            </a:r>
          </a:p>
          <a:p>
            <a:r>
              <a:rPr lang="en-US" smtClean="0"/>
              <a:t>The syntax shown here checks whether data in a column </a:t>
            </a:r>
            <a:r>
              <a:rPr lang="en-US" b="1" smtClean="0"/>
              <a:t>equals</a:t>
            </a:r>
            <a:r>
              <a:rPr lang="en-US" smtClean="0"/>
              <a:t> the criterion</a:t>
            </a:r>
            <a:r>
              <a:rPr lang="en-US" smtClean="0"/>
              <a:t>.  Of course, other evaluations can be used.</a:t>
            </a:r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3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Query the Student-Team database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495800" cy="4648200"/>
          </a:xfrm>
        </p:spPr>
        <p:txBody>
          <a:bodyPr>
            <a:normAutofit/>
          </a:bodyPr>
          <a:lstStyle/>
          <a:p>
            <a:r>
              <a:rPr lang="en-US" smtClean="0"/>
              <a:t>Open a Query pane (New Query).</a:t>
            </a:r>
          </a:p>
          <a:p>
            <a:r>
              <a:rPr lang="en-US" smtClean="0"/>
              <a:t>Find out which students are on the Systems Designers (SYSDES</a:t>
            </a:r>
            <a:r>
              <a:rPr lang="en-US" smtClean="0"/>
              <a:t>) team.</a:t>
            </a: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/* Show students on the SYSDES team. */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std_teamID, stdfname, stdlname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 students</a:t>
            </a:r>
          </a:p>
          <a:p>
            <a:pPr>
              <a:buNone/>
            </a:pP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where std_teamID = 'SYSDES'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4</a:t>
            </a:fld>
            <a:endParaRPr kumimoji="0"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2362200"/>
            <a:ext cx="2771775" cy="2279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Find students on another team.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495800" cy="4648200"/>
          </a:xfrm>
        </p:spPr>
        <p:txBody>
          <a:bodyPr>
            <a:normAutofit/>
          </a:bodyPr>
          <a:lstStyle/>
          <a:p>
            <a:r>
              <a:rPr lang="en-US" smtClean="0"/>
              <a:t>Which </a:t>
            </a:r>
            <a:r>
              <a:rPr lang="en-US" smtClean="0"/>
              <a:t>students are on the </a:t>
            </a:r>
            <a:r>
              <a:rPr lang="en-US" smtClean="0"/>
              <a:t> Digital Solutions team?</a:t>
            </a: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/* Show students on the DIGSOL team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.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*/</a:t>
            </a: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std_teamID, stdfname, stdlname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students</a:t>
            </a:r>
          </a:p>
          <a:p>
            <a:pPr>
              <a:buNone/>
            </a:pPr>
            <a:r>
              <a:rPr lang="en-US" sz="1200" b="1" smtClean="0">
                <a:latin typeface="Courier New" pitchFamily="49" charset="0"/>
                <a:cs typeface="Courier New" pitchFamily="49" charset="0"/>
              </a:rPr>
              <a:t>where std_teamID = 'DIGSOL'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800" smtClean="0">
              <a:latin typeface="Courier New" pitchFamily="49" charset="0"/>
              <a:cs typeface="Courier New" pitchFamily="49" charset="0"/>
            </a:endParaRPr>
          </a:p>
          <a:p>
            <a:endParaRPr lang="en-US" smtClean="0"/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/* Show all student data. 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Show that no one is on the DIGSOL team.*/</a:t>
            </a:r>
          </a:p>
          <a:p>
            <a:pPr>
              <a:buNone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* 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students;</a:t>
            </a:r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5</a:t>
            </a:fld>
            <a:endParaRPr kumimoji="0"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1524000"/>
            <a:ext cx="2666999" cy="2077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3810000"/>
            <a:ext cx="2733675" cy="2546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Filter students by major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495800" cy="4648200"/>
          </a:xfrm>
        </p:spPr>
        <p:txBody>
          <a:bodyPr>
            <a:normAutofit/>
          </a:bodyPr>
          <a:lstStyle/>
          <a:p>
            <a:r>
              <a:rPr lang="en-US" smtClean="0"/>
              <a:t>Which students are majoring NOT in IS?</a:t>
            </a:r>
          </a:p>
          <a:p>
            <a:pPr lvl="1"/>
            <a:r>
              <a:rPr lang="en-US" smtClean="0"/>
              <a:t>Use “not equal” for the evaluation.</a:t>
            </a: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Show students not majoring in information systems. */</a:t>
            </a:r>
          </a:p>
          <a:p>
            <a:pPr>
              <a:buNone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std_teamid, stdfname, stdlname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students</a:t>
            </a:r>
          </a:p>
          <a:p>
            <a:pPr>
              <a:buNone/>
            </a:pPr>
            <a:r>
              <a:rPr lang="en-US" sz="1200" b="1" smtClean="0">
                <a:latin typeface="Courier New" pitchFamily="49" charset="0"/>
                <a:cs typeface="Courier New" pitchFamily="49" charset="0"/>
              </a:rPr>
              <a:t>where std_teamID &lt;&gt; 'ISYS'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6</a:t>
            </a:fld>
            <a:endParaRPr kumimoji="0"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524000"/>
            <a:ext cx="2696366" cy="255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Query the AW database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800600" cy="4953000"/>
          </a:xfrm>
        </p:spPr>
        <p:txBody>
          <a:bodyPr>
            <a:normAutofit/>
          </a:bodyPr>
          <a:lstStyle/>
          <a:p>
            <a:r>
              <a:rPr lang="en-US" sz="2000" smtClean="0"/>
              <a:t>Count how many AW employees are Design Engineers.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Count how many Design Engineers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there </a:t>
            </a: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are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at AW. */</a:t>
            </a:r>
          </a:p>
          <a:p>
            <a:pPr>
              <a:buNone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count(*) 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AdventureWorks2008.HumanResources.Employee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where jobtitle = 'Design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Engineer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';</a:t>
            </a:r>
          </a:p>
          <a:p>
            <a:pPr>
              <a:buNone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smtClean="0"/>
              <a:t>Which departments are in the Quality Assurance group?</a:t>
            </a:r>
          </a:p>
          <a:p>
            <a:endParaRPr lang="en-US" smtClean="0"/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DepartmentID, Name, GroupName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AdventureWorks2008.HumanResources.Department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where GroupName = 'Quality Assurance';</a:t>
            </a:r>
          </a:p>
          <a:p>
            <a:pPr>
              <a:buNone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7</a:t>
            </a:fld>
            <a:endParaRPr kumimoji="0"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981200"/>
            <a:ext cx="3385216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3810000"/>
            <a:ext cx="339969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was covered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SELECT … FROM </a:t>
            </a:r>
            <a:r>
              <a:rPr lang="en-US" smtClean="0"/>
              <a:t>… WHERE</a:t>
            </a:r>
            <a:endParaRPr lang="en-US" smtClean="0"/>
          </a:p>
          <a:p>
            <a:r>
              <a:rPr lang="en-US" smtClean="0"/>
              <a:t>Using the WHERE clause to filter output.</a:t>
            </a:r>
          </a:p>
          <a:p>
            <a:r>
              <a:rPr lang="en-US" smtClean="0"/>
              <a:t>Sometimes </a:t>
            </a:r>
            <a:r>
              <a:rPr lang="en-US" i="1" smtClean="0"/>
              <a:t>no output</a:t>
            </a:r>
            <a:r>
              <a:rPr lang="en-US" smtClean="0"/>
              <a:t> is the correct output.</a:t>
            </a:r>
          </a:p>
          <a:p>
            <a:r>
              <a:rPr lang="en-US" smtClean="0"/>
              <a:t>Combine the count(*) function with a filter in the WHERE clause.</a:t>
            </a:r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8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smtClean="0">
                <a:hlinkClick r:id="rId3"/>
              </a:rPr>
              <a:t>http://enterprise.waltoncollege.uark.edu/mec.asp</a:t>
            </a:r>
            <a:endParaRPr lang="en-US" sz="1600" smtClean="0"/>
          </a:p>
          <a:p>
            <a:r>
              <a:rPr lang="en-US" sz="1600" smtClean="0"/>
              <a:t>Microsoft Faculty Connection—Faculty Resource Center </a:t>
            </a:r>
            <a:r>
              <a:rPr lang="en-US" sz="1600" smtClean="0">
                <a:hlinkClick r:id="rId4"/>
              </a:rPr>
              <a:t>http://www.facultyresourcecenter.com/</a:t>
            </a:r>
            <a:endParaRPr lang="en-US" sz="1600" smtClean="0"/>
          </a:p>
          <a:p>
            <a:r>
              <a:rPr lang="en-US" sz="1600" smtClean="0"/>
              <a:t>Microsoft Transact-SQL Reference</a:t>
            </a:r>
          </a:p>
          <a:p>
            <a:r>
              <a:rPr lang="en-US" sz="1600" u="sng" smtClean="0">
                <a:hlinkClick r:id="rId5"/>
              </a:rPr>
              <a:t>http://msdn.microsoft.com/en-us/library/aa299742(v=SQL.80).aspx</a:t>
            </a:r>
            <a:endParaRPr lang="en-US" sz="1600" u="sng" smtClean="0"/>
          </a:p>
          <a:p>
            <a:r>
              <a:rPr lang="en-US" sz="1600" b="1" smtClean="0"/>
              <a:t>AdventureWorks Sample Database</a:t>
            </a:r>
          </a:p>
          <a:p>
            <a:r>
              <a:rPr lang="en-US" sz="1400" smtClean="0">
                <a:hlinkClick r:id="rId6"/>
              </a:rPr>
              <a:t>http://msdn.microsoft.com/en-us/library/ms124659%28v=sql.100%29.aspx</a:t>
            </a:r>
            <a:endParaRPr lang="en-US" sz="14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9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c_DB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mec_DB_template</Template>
  <TotalTime>697</TotalTime>
  <Words>518</Words>
  <Application>Microsoft Office PowerPoint</Application>
  <PresentationFormat>On-screen Show (4:3)</PresentationFormat>
  <Paragraphs>112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mec_DB_template</vt:lpstr>
      <vt:lpstr>SQL Fundamentals</vt:lpstr>
      <vt:lpstr>What you’ll need …</vt:lpstr>
      <vt:lpstr>SELECT … FROM … WHERE</vt:lpstr>
      <vt:lpstr>Query the Student-Team database</vt:lpstr>
      <vt:lpstr>Find students on another team.</vt:lpstr>
      <vt:lpstr>Filter students by major</vt:lpstr>
      <vt:lpstr>Query the AW database</vt:lpstr>
      <vt:lpstr>What was covered …</vt:lpstr>
      <vt:lpstr>Resources</vt:lpstr>
    </vt:vector>
  </TitlesOfParts>
  <Company>New Mexico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Fundamentals</dc:title>
  <dc:creator>Kreie - NMSU</dc:creator>
  <cp:lastModifiedBy>Kreie</cp:lastModifiedBy>
  <cp:revision>100</cp:revision>
  <dcterms:created xsi:type="dcterms:W3CDTF">2010-07-09T15:49:05Z</dcterms:created>
  <dcterms:modified xsi:type="dcterms:W3CDTF">2011-05-25T20:57:11Z</dcterms:modified>
</cp:coreProperties>
</file>