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83" r:id="rId4"/>
    <p:sldId id="264" r:id="rId5"/>
    <p:sldId id="284" r:id="rId6"/>
    <p:sldId id="285" r:id="rId7"/>
    <p:sldId id="263" r:id="rId8"/>
    <p:sldId id="286" r:id="rId9"/>
    <p:sldId id="288" r:id="rId10"/>
    <p:sldId id="289" r:id="rId11"/>
    <p:sldId id="287" r:id="rId12"/>
    <p:sldId id="272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Logical operators in the WHERE clause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operator OR with 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64008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Show students majoring in accounting OR marketing AND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that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are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in the ITPROS team OR the SYSDES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team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std_teamID, stdmajor, stdfname, stdlname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stdmajor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= 'ACCT'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stdmajor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'MKTG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40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std_teamID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= 'ITPROS'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std_teamID =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'SYSDES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6002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Show students majoring in accounting or marketing that are in team </a:t>
            </a:r>
            <a:r>
              <a:rPr lang="en-US" sz="2800" smtClean="0"/>
              <a:t>ITPROS</a:t>
            </a:r>
            <a:r>
              <a:rPr lang="en-US" sz="2400" smtClean="0"/>
              <a:t> or SYSDES.  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495800"/>
            <a:ext cx="44291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Operators</a:t>
            </a:r>
            <a:r>
              <a:rPr lang="en-US" smtClean="0"/>
              <a:t>: </a:t>
            </a:r>
            <a:r>
              <a:rPr lang="en-US" smtClean="0"/>
              <a:t>NOT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74676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Show students who are NOT in ITPROS and NOT in SYSDES. 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std_teamID, stdmajor, stdfname, stdlname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std_teamID = 'ITPROS' AND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std_teamID =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'SYSDES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';</a:t>
            </a:r>
            <a:endParaRPr lang="en-US" sz="14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5181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Can you think of a way to write the SQL without using NOT?</a:t>
            </a:r>
            <a:endParaRPr lang="en-US" sz="200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447800"/>
            <a:ext cx="7010400" cy="1752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use NOT to negate an evaluation.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 students who are NOT in the ITPROS and SYSDES teams.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191000"/>
            <a:ext cx="4457700" cy="208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Logical operators in the WHERE clause.</a:t>
            </a:r>
            <a:endParaRPr lang="en-US" sz="2800" smtClean="0"/>
          </a:p>
          <a:p>
            <a:pPr lvl="1"/>
            <a:r>
              <a:rPr lang="en-US" sz="2400" smtClean="0"/>
              <a:t>AND</a:t>
            </a:r>
            <a:endParaRPr lang="en-US" sz="2400" smtClean="0"/>
          </a:p>
          <a:p>
            <a:pPr lvl="1"/>
            <a:r>
              <a:rPr lang="en-US" sz="2400" smtClean="0"/>
              <a:t>OR</a:t>
            </a:r>
          </a:p>
          <a:p>
            <a:pPr lvl="2"/>
            <a:r>
              <a:rPr lang="en-US" sz="2400" smtClean="0"/>
              <a:t>It is best to use parentheses around OR conditions.</a:t>
            </a:r>
            <a:endParaRPr lang="en-US" sz="2400" smtClean="0"/>
          </a:p>
          <a:p>
            <a:pPr lvl="1"/>
            <a:r>
              <a:rPr lang="en-US" sz="2400" smtClean="0"/>
              <a:t>NOT</a:t>
            </a:r>
            <a:endParaRPr lang="en-US" sz="2400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smtClean="0"/>
              <a:t>you </a:t>
            </a:r>
            <a:r>
              <a:rPr lang="en-US" smtClean="0"/>
              <a:t>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You need to be familiar with some of the concepts presented in earlier lessons in this SQL Fundamentals series.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2004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Operators: 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WHERE </a:t>
            </a:r>
            <a:r>
              <a:rPr lang="en-US" smtClean="0"/>
              <a:t>clause </a:t>
            </a:r>
            <a:r>
              <a:rPr lang="en-US" smtClean="0"/>
              <a:t>in the </a:t>
            </a:r>
            <a:r>
              <a:rPr lang="en-US" smtClean="0"/>
              <a:t>SELECT statement allows you to filter output based on a </a:t>
            </a:r>
            <a:r>
              <a:rPr lang="en-US" smtClean="0"/>
              <a:t>single criterion or several criteria.</a:t>
            </a:r>
            <a:endParaRPr lang="en-US" smtClean="0"/>
          </a:p>
          <a:p>
            <a:r>
              <a:rPr lang="en-US" smtClean="0"/>
              <a:t>To use more than one criterion in the WHERE clause you need to learn about logical operators.</a:t>
            </a:r>
          </a:p>
          <a:p>
            <a:r>
              <a:rPr lang="en-US" smtClean="0"/>
              <a:t>AND</a:t>
            </a:r>
          </a:p>
          <a:p>
            <a:pPr lvl="1"/>
            <a:r>
              <a:rPr lang="en-US" smtClean="0"/>
              <a:t>The AND operator specifies that two conditions be met.  </a:t>
            </a:r>
          </a:p>
          <a:p>
            <a:pPr lvl="1"/>
            <a:r>
              <a:rPr lang="en-US" smtClean="0"/>
              <a:t>F</a:t>
            </a:r>
            <a:r>
              <a:rPr lang="en-US" smtClean="0"/>
              <a:t>or example: </a:t>
            </a:r>
            <a:r>
              <a:rPr lang="en-US" smtClean="0"/>
              <a:t>List employees in </a:t>
            </a:r>
            <a:r>
              <a:rPr lang="en-US" b="1" smtClean="0"/>
              <a:t>marketing</a:t>
            </a:r>
            <a:r>
              <a:rPr lang="en-US" smtClean="0"/>
              <a:t> who were hired </a:t>
            </a:r>
            <a:r>
              <a:rPr lang="en-US" b="1" smtClean="0"/>
              <a:t>before 2005</a:t>
            </a:r>
            <a:r>
              <a:rPr lang="en-US" smtClean="0"/>
              <a:t>.  </a:t>
            </a:r>
          </a:p>
          <a:p>
            <a:pPr lvl="2"/>
            <a:r>
              <a:rPr lang="en-US" smtClean="0"/>
              <a:t>Department = ‘marketing’</a:t>
            </a:r>
          </a:p>
          <a:p>
            <a:pPr lvl="2"/>
            <a:r>
              <a:rPr lang="en-US" b="1" smtClean="0">
                <a:solidFill>
                  <a:srgbClr val="0070C0"/>
                </a:solidFill>
              </a:rPr>
              <a:t>AND</a:t>
            </a:r>
            <a:r>
              <a:rPr lang="en-US" smtClean="0"/>
              <a:t> Hire </a:t>
            </a:r>
            <a:r>
              <a:rPr lang="en-US" smtClean="0"/>
              <a:t>date &lt; 01/01/2005</a:t>
            </a:r>
          </a:p>
          <a:p>
            <a:pPr lvl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Operators: 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OR</a:t>
            </a:r>
          </a:p>
          <a:p>
            <a:pPr lvl="1"/>
            <a:r>
              <a:rPr lang="en-US" smtClean="0"/>
              <a:t>The OR operator specifies that at least one condition be met, though both may be.  </a:t>
            </a:r>
          </a:p>
          <a:p>
            <a:pPr lvl="1"/>
            <a:r>
              <a:rPr lang="en-US" smtClean="0"/>
              <a:t>For example:  List </a:t>
            </a:r>
            <a:r>
              <a:rPr lang="en-US" smtClean="0"/>
              <a:t>employees </a:t>
            </a:r>
            <a:r>
              <a:rPr lang="en-US" smtClean="0"/>
              <a:t>who </a:t>
            </a:r>
            <a:r>
              <a:rPr lang="en-US" smtClean="0"/>
              <a:t>work in the Southwest or Northwest regional office. </a:t>
            </a:r>
          </a:p>
          <a:p>
            <a:pPr lvl="2"/>
            <a:r>
              <a:rPr lang="en-US" smtClean="0"/>
              <a:t>Office location = Southwest</a:t>
            </a:r>
          </a:p>
          <a:p>
            <a:pPr lvl="2"/>
            <a:r>
              <a:rPr lang="en-US" b="1" smtClean="0">
                <a:solidFill>
                  <a:srgbClr val="0070C0"/>
                </a:solidFill>
              </a:rPr>
              <a:t>OR</a:t>
            </a:r>
            <a:r>
              <a:rPr lang="en-US" smtClean="0"/>
              <a:t> office location = Northwest</a:t>
            </a:r>
          </a:p>
          <a:p>
            <a:pPr lvl="2"/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Operators: Output for 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166646"/>
          <a:ext cx="6477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879600"/>
                <a:gridCol w="215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Condition</a:t>
                      </a:r>
                      <a:r>
                        <a:rPr lang="en-US" baseline="0" smtClean="0"/>
                        <a:t> 1  </a:t>
                      </a:r>
                      <a:r>
                        <a:rPr lang="en-US" baseline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AND</a:t>
                      </a:r>
                      <a:endParaRPr lang="en-US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Condition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Display</a:t>
                      </a:r>
                      <a:r>
                        <a:rPr lang="en-US" baseline="0" smtClean="0"/>
                        <a:t> Data?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Don’t display.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Don’t display.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Don’t display.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Display.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16764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Assume you have a SELECT statement with the AND operator in the WHERE clause.  When is data displayed?</a:t>
            </a:r>
          </a:p>
          <a:p>
            <a:endParaRPr lang="en-US" smtClean="0"/>
          </a:p>
          <a:p>
            <a:r>
              <a:rPr lang="en-US" smtClean="0"/>
              <a:t>The table below shows the possible combinations when evaluating two conditions using the AND operator.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5071646"/>
            <a:ext cx="632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YES</a:t>
            </a:r>
            <a:r>
              <a:rPr lang="en-US" sz="1600" smtClean="0"/>
              <a:t> means the condition is met. 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Operators: Output for 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166646"/>
          <a:ext cx="6477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879600"/>
                <a:gridCol w="215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Condition</a:t>
                      </a:r>
                      <a:r>
                        <a:rPr lang="en-US" baseline="0" smtClean="0"/>
                        <a:t> 1   </a:t>
                      </a:r>
                      <a:r>
                        <a:rPr lang="en-US" baseline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OR</a:t>
                      </a:r>
                      <a:endParaRPr lang="en-US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Condition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Display</a:t>
                      </a:r>
                      <a:r>
                        <a:rPr lang="en-US" baseline="0" smtClean="0"/>
                        <a:t> Data?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Don’t display.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Display.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Display.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Display.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16764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Assume you have a SELECT statement with the OR operator in the WHERE clause.  When is data displayed?</a:t>
            </a:r>
          </a:p>
          <a:p>
            <a:endParaRPr lang="en-US" smtClean="0"/>
          </a:p>
          <a:p>
            <a:r>
              <a:rPr lang="en-US" smtClean="0"/>
              <a:t>The table below shows the possible combinations when evaluating two conditions using the OR operator.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5071646"/>
            <a:ext cx="632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YES</a:t>
            </a:r>
            <a:r>
              <a:rPr lang="en-US" sz="1600" smtClean="0"/>
              <a:t> means the condition is met. 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</a:t>
            </a:r>
            <a:r>
              <a:rPr lang="en-US" smtClean="0"/>
              <a:t>S-T database using AND operator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648200"/>
          </a:xfrm>
        </p:spPr>
        <p:txBody>
          <a:bodyPr>
            <a:normAutofit/>
          </a:bodyPr>
          <a:lstStyle/>
          <a:p>
            <a:r>
              <a:rPr lang="en-US" smtClean="0"/>
              <a:t>Show students in the ITPROS team with an ISYS major.  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Show students in the ITPROS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team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with an ISYS major. 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stdmajor, stdfname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stdlname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std_teamID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'ITPROS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stdmajor = 'ISYS';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267200"/>
            <a:ext cx="4013306" cy="199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</a:t>
            </a:r>
            <a:r>
              <a:rPr lang="en-US" smtClean="0"/>
              <a:t>S-T database using OR operator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10400" cy="4648200"/>
          </a:xfrm>
        </p:spPr>
        <p:txBody>
          <a:bodyPr>
            <a:normAutofit/>
          </a:bodyPr>
          <a:lstStyle/>
          <a:p>
            <a:r>
              <a:rPr lang="en-US" smtClean="0"/>
              <a:t>Show students majoring in computer science or accounting.  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Show students who are majoring computer science (COMPSC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OR accounting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(ACCT). 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std_teamID, stdmajor, stdfname, stdlname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stdmajor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'COMPSC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stdmajor = 'ACCT';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419600"/>
            <a:ext cx="4200525" cy="1907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operator OR with 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64008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Show students majoring in accounting OR marketing AND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that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are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in the ITPROS team OR the SYSDES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team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std_teamID, stdmajor, stdfname, stdlname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stdmajor = 'ACCT'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stdmajor = 'MKTG'</a:t>
            </a:r>
          </a:p>
          <a:p>
            <a:pPr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std_teamID = 'ITPROS'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std_teamID =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'SYSDES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';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419599"/>
            <a:ext cx="3581400" cy="196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16002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Show students majoring in accounting or marketing that are in team </a:t>
            </a:r>
            <a:r>
              <a:rPr lang="en-US" sz="2800" smtClean="0"/>
              <a:t>ITPROS</a:t>
            </a:r>
            <a:r>
              <a:rPr lang="en-US" sz="2400" smtClean="0"/>
              <a:t> or SYSDES.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4572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Is there a problem with this output?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877</TotalTime>
  <Words>897</Words>
  <Application>Microsoft Office PowerPoint</Application>
  <PresentationFormat>On-screen Show (4:3)</PresentationFormat>
  <Paragraphs>178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mec_DB_template</vt:lpstr>
      <vt:lpstr>SQL Fundamentals</vt:lpstr>
      <vt:lpstr>What you need …</vt:lpstr>
      <vt:lpstr>Logical Operators: AND</vt:lpstr>
      <vt:lpstr>Logical Operators: OR</vt:lpstr>
      <vt:lpstr>Logical Operators: Output for AND</vt:lpstr>
      <vt:lpstr>Logical Operators: Output for OR</vt:lpstr>
      <vt:lpstr>Query S-T database using AND operator</vt:lpstr>
      <vt:lpstr>Query S-T database using OR operator</vt:lpstr>
      <vt:lpstr>Using operator OR with AND</vt:lpstr>
      <vt:lpstr>Using operator OR with AND</vt:lpstr>
      <vt:lpstr>Logical Operators: NOT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116</cp:revision>
  <dcterms:created xsi:type="dcterms:W3CDTF">2010-07-09T15:49:05Z</dcterms:created>
  <dcterms:modified xsi:type="dcterms:W3CDTF">2011-05-26T20:47:45Z</dcterms:modified>
</cp:coreProperties>
</file>