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2" r:id="rId3"/>
    <p:sldId id="283" r:id="rId4"/>
    <p:sldId id="264" r:id="rId5"/>
    <p:sldId id="284" r:id="rId6"/>
    <p:sldId id="285" r:id="rId7"/>
    <p:sldId id="263" r:id="rId8"/>
    <p:sldId id="286" r:id="rId9"/>
    <p:sldId id="288" r:id="rId10"/>
    <p:sldId id="289" r:id="rId11"/>
    <p:sldId id="287" r:id="rId12"/>
    <p:sldId id="272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1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Date Placeholder 3"/>
          <p:cNvSpPr txBox="1">
            <a:spLocks/>
          </p:cNvSpPr>
          <p:nvPr/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Jennifer Kreie, New Mexico State University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5181600" y="6553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Hosted by the University of Arkansas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cultyresourcecenter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mec.asp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ms124659(v=sql.100).aspx" TargetMode="External"/><Relationship Id="rId5" Type="http://schemas.openxmlformats.org/officeDocument/2006/relationships/hyperlink" Target="http://msdn.microsoft.com/en-us/library/aa299742(v=SQL.80).aspx" TargetMode="External"/><Relationship Id="rId4" Type="http://schemas.openxmlformats.org/officeDocument/2006/relationships/hyperlink" Target="http://www.facultyresourcecent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SQL Fundamentals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Logical operators in the WHERE clause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Enterprise Consortium: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http://enterprise.waltoncollege.uark.edu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Faculty Connection/Faculty Resource Center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http://www.facultyresourcecenter.com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operator OR with AND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6400800" cy="213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Show students majoring in accounting OR marketing AND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that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are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in the ITPROS team OR the SYSDES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team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.*/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std_teamID, stdmajor, stdfname, stdlname 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8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stdmajor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= 'ACCT'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OR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stdmajor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'MKTG</a:t>
            </a:r>
            <a:r>
              <a:rPr lang="en-US" sz="180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18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40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std_teamID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= 'ITPROS'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OR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std_teamID =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'SYSDES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160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1600200"/>
            <a:ext cx="7772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Show students majoring in accounting or marketing that are in team </a:t>
            </a:r>
            <a:r>
              <a:rPr lang="en-US" sz="2800" smtClean="0"/>
              <a:t>ITPROS</a:t>
            </a:r>
            <a:r>
              <a:rPr lang="en-US" sz="2400" smtClean="0"/>
              <a:t> or SYSDES.   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495800"/>
            <a:ext cx="44291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Logical Operators</a:t>
            </a:r>
            <a:r>
              <a:rPr lang="en-US" smtClean="0"/>
              <a:t>: </a:t>
            </a:r>
            <a:r>
              <a:rPr lang="en-US" smtClean="0"/>
              <a:t>NOT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743200"/>
            <a:ext cx="7467600" cy="175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Show students who are NOT in ITPROS and NOT in SYSDES. */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std_teamID, stdmajor, stdfname, stdlname 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NOT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std_teamID = 'ITPROS' AND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NOT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std_teamID =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'SYSDES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';</a:t>
            </a:r>
            <a:endParaRPr lang="en-US" sz="140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11</a:t>
            </a:fld>
            <a:endParaRPr kumimoji="0" lang="en-US"/>
          </a:p>
        </p:txBody>
      </p:sp>
      <p:sp>
        <p:nvSpPr>
          <p:cNvPr id="9" name="TextBox 8"/>
          <p:cNvSpPr txBox="1"/>
          <p:nvPr/>
        </p:nvSpPr>
        <p:spPr>
          <a:xfrm>
            <a:off x="533400" y="5181600"/>
            <a:ext cx="289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Can you think of a way to write the SQL without using NOT?</a:t>
            </a:r>
            <a:endParaRPr lang="en-US" sz="2000" smtClean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447800"/>
            <a:ext cx="7010400" cy="17526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can use NOT to negate an evaluation.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Show students who are NOT in the ITPROS and SYSDES teams.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191000"/>
            <a:ext cx="4457700" cy="208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was covered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Logical operators in the WHERE clause.</a:t>
            </a:r>
            <a:endParaRPr lang="en-US" sz="2800" smtClean="0"/>
          </a:p>
          <a:p>
            <a:pPr lvl="1"/>
            <a:r>
              <a:rPr lang="en-US" sz="2400" smtClean="0"/>
              <a:t>AND</a:t>
            </a:r>
            <a:endParaRPr lang="en-US" sz="2400" smtClean="0"/>
          </a:p>
          <a:p>
            <a:pPr lvl="1"/>
            <a:r>
              <a:rPr lang="en-US" sz="2400" smtClean="0"/>
              <a:t>OR</a:t>
            </a:r>
          </a:p>
          <a:p>
            <a:pPr lvl="2"/>
            <a:r>
              <a:rPr lang="en-US" sz="2400" smtClean="0"/>
              <a:t>It is best to use parentheses around OR conditions.</a:t>
            </a:r>
            <a:endParaRPr lang="en-US" sz="2400" smtClean="0"/>
          </a:p>
          <a:p>
            <a:pPr lvl="1"/>
            <a:r>
              <a:rPr lang="en-US" sz="2400" smtClean="0"/>
              <a:t>NOT</a:t>
            </a:r>
            <a:endParaRPr lang="en-US" sz="2400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12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smtClean="0">
                <a:hlinkClick r:id="rId3"/>
              </a:rPr>
              <a:t>http://enterprise.waltoncollege.uark.edu/mec.asp</a:t>
            </a:r>
            <a:endParaRPr lang="en-US" sz="1600" smtClean="0"/>
          </a:p>
          <a:p>
            <a:r>
              <a:rPr lang="en-US" sz="1600" smtClean="0"/>
              <a:t>Microsoft Faculty Connection—Faculty Resource Center </a:t>
            </a:r>
            <a:r>
              <a:rPr lang="en-US" sz="1600" smtClean="0">
                <a:hlinkClick r:id="rId4"/>
              </a:rPr>
              <a:t>http://www.facultyresourcecenter.com/</a:t>
            </a:r>
            <a:endParaRPr lang="en-US" sz="1600" smtClean="0"/>
          </a:p>
          <a:p>
            <a:r>
              <a:rPr lang="en-US" sz="1600" smtClean="0"/>
              <a:t>Microsoft Transact-SQL Reference</a:t>
            </a:r>
          </a:p>
          <a:p>
            <a:r>
              <a:rPr lang="en-US" sz="1600" u="sng" smtClean="0">
                <a:hlinkClick r:id="rId5"/>
              </a:rPr>
              <a:t>http://msdn.microsoft.com/en-us/library/aa299742(v=SQL.80).aspx</a:t>
            </a:r>
            <a:endParaRPr lang="en-US" sz="1600" u="sng" smtClean="0"/>
          </a:p>
          <a:p>
            <a:r>
              <a:rPr lang="en-US" sz="1600" b="1" smtClean="0"/>
              <a:t>AdventureWorks Sample Database</a:t>
            </a:r>
          </a:p>
          <a:p>
            <a:r>
              <a:rPr lang="en-US" sz="1400" smtClean="0">
                <a:hlinkClick r:id="rId6"/>
              </a:rPr>
              <a:t>http://msdn.microsoft.com/en-us/library/ms124659%28v=sql.100%29.aspx</a:t>
            </a:r>
            <a:endParaRPr lang="en-US" sz="14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</a:t>
            </a:r>
            <a:r>
              <a:rPr lang="en-US" smtClean="0"/>
              <a:t>you </a:t>
            </a:r>
            <a:r>
              <a:rPr lang="en-US" smtClean="0"/>
              <a:t>need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68952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Log in to MEC for this lesson and into MSSMS (Microsoft SQL Server Management Studio).</a:t>
            </a:r>
          </a:p>
          <a:p>
            <a:pPr lvl="1"/>
            <a:r>
              <a:rPr lang="en-US" smtClean="0"/>
              <a:t>Be sure to select your account ID under Database in the Object Explorer pane, similar to the example shown here.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You need to be familiar with some of the concepts presented in earlier lessons in this SQL Fundamentals series.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5" name="Picture 4" descr="MSSMS_DB_User_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3200400"/>
            <a:ext cx="1116013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Logical Operators: AND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 WHERE </a:t>
            </a:r>
            <a:r>
              <a:rPr lang="en-US" smtClean="0"/>
              <a:t>clause </a:t>
            </a:r>
            <a:r>
              <a:rPr lang="en-US" smtClean="0"/>
              <a:t>in the </a:t>
            </a:r>
            <a:r>
              <a:rPr lang="en-US" smtClean="0"/>
              <a:t>SELECT statement allows you to filter output based on a </a:t>
            </a:r>
            <a:r>
              <a:rPr lang="en-US" smtClean="0"/>
              <a:t>single criterion or several criteria.</a:t>
            </a:r>
            <a:endParaRPr lang="en-US" smtClean="0"/>
          </a:p>
          <a:p>
            <a:r>
              <a:rPr lang="en-US" smtClean="0"/>
              <a:t>To use more than one criterion in the WHERE clause you need to learn about logical operators.</a:t>
            </a:r>
          </a:p>
          <a:p>
            <a:r>
              <a:rPr lang="en-US" smtClean="0"/>
              <a:t>AND</a:t>
            </a:r>
          </a:p>
          <a:p>
            <a:pPr lvl="1"/>
            <a:r>
              <a:rPr lang="en-US" smtClean="0"/>
              <a:t>The AND operator specifies that two conditions be met.  </a:t>
            </a:r>
          </a:p>
          <a:p>
            <a:pPr lvl="1"/>
            <a:r>
              <a:rPr lang="en-US" smtClean="0"/>
              <a:t>F</a:t>
            </a:r>
            <a:r>
              <a:rPr lang="en-US" smtClean="0"/>
              <a:t>or example: </a:t>
            </a:r>
            <a:r>
              <a:rPr lang="en-US" smtClean="0"/>
              <a:t>List employees in </a:t>
            </a:r>
            <a:r>
              <a:rPr lang="en-US" b="1" smtClean="0"/>
              <a:t>marketing</a:t>
            </a:r>
            <a:r>
              <a:rPr lang="en-US" smtClean="0"/>
              <a:t> who were hired </a:t>
            </a:r>
            <a:r>
              <a:rPr lang="en-US" b="1" smtClean="0"/>
              <a:t>before 2005</a:t>
            </a:r>
            <a:r>
              <a:rPr lang="en-US" smtClean="0"/>
              <a:t>.  </a:t>
            </a:r>
          </a:p>
          <a:p>
            <a:pPr lvl="2"/>
            <a:r>
              <a:rPr lang="en-US" smtClean="0"/>
              <a:t>Department = ‘marketing’</a:t>
            </a:r>
          </a:p>
          <a:p>
            <a:pPr lvl="2"/>
            <a:r>
              <a:rPr lang="en-US" b="1" smtClean="0">
                <a:solidFill>
                  <a:srgbClr val="0070C0"/>
                </a:solidFill>
              </a:rPr>
              <a:t>AND</a:t>
            </a:r>
            <a:r>
              <a:rPr lang="en-US" smtClean="0"/>
              <a:t> Hire </a:t>
            </a:r>
            <a:r>
              <a:rPr lang="en-US" smtClean="0"/>
              <a:t>date &lt; 01/01/2005</a:t>
            </a:r>
          </a:p>
          <a:p>
            <a:pPr lvl="1"/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Logical Operators: 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OR</a:t>
            </a:r>
          </a:p>
          <a:p>
            <a:pPr lvl="1"/>
            <a:r>
              <a:rPr lang="en-US" smtClean="0"/>
              <a:t>The OR operator specifies that at least one condition be met, though both may be.  </a:t>
            </a:r>
          </a:p>
          <a:p>
            <a:pPr lvl="1"/>
            <a:r>
              <a:rPr lang="en-US" smtClean="0"/>
              <a:t>For example:  List </a:t>
            </a:r>
            <a:r>
              <a:rPr lang="en-US" smtClean="0"/>
              <a:t>employees </a:t>
            </a:r>
            <a:r>
              <a:rPr lang="en-US" smtClean="0"/>
              <a:t>who </a:t>
            </a:r>
            <a:r>
              <a:rPr lang="en-US" smtClean="0"/>
              <a:t>work in the Southwest or Northwest regional office. </a:t>
            </a:r>
          </a:p>
          <a:p>
            <a:pPr lvl="2"/>
            <a:r>
              <a:rPr lang="en-US" smtClean="0"/>
              <a:t>Office location = Southwest</a:t>
            </a:r>
          </a:p>
          <a:p>
            <a:pPr lvl="2"/>
            <a:r>
              <a:rPr lang="en-US" b="1" smtClean="0">
                <a:solidFill>
                  <a:srgbClr val="0070C0"/>
                </a:solidFill>
              </a:rPr>
              <a:t>OR</a:t>
            </a:r>
            <a:r>
              <a:rPr lang="en-US" smtClean="0"/>
              <a:t> office location = Northwest</a:t>
            </a:r>
          </a:p>
          <a:p>
            <a:pPr lvl="2"/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Logical Operators: Output for AND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3166646"/>
          <a:ext cx="6477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1879600"/>
                <a:gridCol w="2159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Condition</a:t>
                      </a:r>
                      <a:r>
                        <a:rPr lang="en-US" baseline="0" smtClean="0"/>
                        <a:t> 1  </a:t>
                      </a:r>
                      <a:r>
                        <a:rPr lang="en-US" baseline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AND</a:t>
                      </a:r>
                      <a:endParaRPr lang="en-US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Condition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Display</a:t>
                      </a:r>
                      <a:r>
                        <a:rPr lang="en-US" baseline="0" smtClean="0"/>
                        <a:t> Data?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Don’t display.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Don’t display.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Don’t display.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Display.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1676400"/>
            <a:ext cx="693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Assume you have a SELECT statement with the AND operator in the WHERE clause.  When is data displayed?</a:t>
            </a:r>
          </a:p>
          <a:p>
            <a:endParaRPr lang="en-US" smtClean="0"/>
          </a:p>
          <a:p>
            <a:r>
              <a:rPr lang="en-US" smtClean="0"/>
              <a:t>The table below shows the possible combinations when evaluating two conditions using the AND operator.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5071646"/>
            <a:ext cx="632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/>
              <a:t>YES</a:t>
            </a:r>
            <a:r>
              <a:rPr lang="en-US" sz="1600" smtClean="0"/>
              <a:t> means the condition is met. 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Logical Operators: Output for 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3166646"/>
          <a:ext cx="6477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1879600"/>
                <a:gridCol w="2159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Condition</a:t>
                      </a:r>
                      <a:r>
                        <a:rPr lang="en-US" baseline="0" smtClean="0"/>
                        <a:t> 1   </a:t>
                      </a:r>
                      <a:r>
                        <a:rPr lang="en-US" baseline="0" smtClean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</a:rPr>
                        <a:t>OR</a:t>
                      </a:r>
                      <a:endParaRPr lang="en-US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Condition 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Display</a:t>
                      </a:r>
                      <a:r>
                        <a:rPr lang="en-US" baseline="0" smtClean="0"/>
                        <a:t> Data?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Don’t display.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Display.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Display.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Display.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1676400"/>
            <a:ext cx="693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Assume you have a SELECT statement with the OR operator in the WHERE clause.  When is data displayed?</a:t>
            </a:r>
          </a:p>
          <a:p>
            <a:endParaRPr lang="en-US" smtClean="0"/>
          </a:p>
          <a:p>
            <a:r>
              <a:rPr lang="en-US" smtClean="0"/>
              <a:t>The table below shows the possible combinations when evaluating two conditions using the OR operator.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5071646"/>
            <a:ext cx="632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/>
              <a:t>YES</a:t>
            </a:r>
            <a:r>
              <a:rPr lang="en-US" sz="1600" smtClean="0"/>
              <a:t> means the condition is met. 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</a:t>
            </a:r>
            <a:r>
              <a:rPr lang="en-US" smtClean="0"/>
              <a:t>S-T database using AND operator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4648200"/>
          </a:xfrm>
        </p:spPr>
        <p:txBody>
          <a:bodyPr>
            <a:normAutofit/>
          </a:bodyPr>
          <a:lstStyle/>
          <a:p>
            <a:r>
              <a:rPr lang="en-US" smtClean="0"/>
              <a:t>Show students in the ITPROS team with an ISYS major.  </a:t>
            </a: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Show students in the ITPROS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team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with an ISYS major. */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std_teamID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stdmajor, stdfname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, stdlname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std_teamID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'ITPROS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stdmajor = 'ISYS';</a:t>
            </a: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4267200"/>
            <a:ext cx="4013306" cy="1992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</a:t>
            </a:r>
            <a:r>
              <a:rPr lang="en-US" smtClean="0"/>
              <a:t>S-T database using OR operator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010400" cy="4648200"/>
          </a:xfrm>
        </p:spPr>
        <p:txBody>
          <a:bodyPr>
            <a:normAutofit/>
          </a:bodyPr>
          <a:lstStyle/>
          <a:p>
            <a:r>
              <a:rPr lang="en-US" smtClean="0"/>
              <a:t>Show students majoring in computer science or accounting.  </a:t>
            </a: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Show students who are majoring computer science (COMPSC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OR accounting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(ACCT). */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std_teamID, stdmajor, stdfname, stdlname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stdmajor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'COMPSC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OR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stdmajor = 'ACCT';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4419600"/>
            <a:ext cx="4200525" cy="1907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operator OR with AND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6400800" cy="213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Show students majoring in accounting OR marketing AND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that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are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in the ITPROS team OR the SYSDES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team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.*/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std_teamID, stdmajor, stdfname, stdlname 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stdmajor = 'ACCT'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OR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stdmajor = 'MKTG'</a:t>
            </a:r>
          </a:p>
          <a:p>
            <a:pPr>
              <a:buNone/>
            </a:pP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std_teamID = 'ITPROS'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OR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std_teamID =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'SYSDES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';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4419599"/>
            <a:ext cx="3581400" cy="196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85800" y="1600200"/>
            <a:ext cx="7772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Show students majoring in accounting or marketing that are in team </a:t>
            </a:r>
            <a:r>
              <a:rPr lang="en-US" sz="2800" smtClean="0"/>
              <a:t>ITPROS</a:t>
            </a:r>
            <a:r>
              <a:rPr lang="en-US" sz="2400" smtClean="0"/>
              <a:t> or SYSDES.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45720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Is there a problem with this output?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c_D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mec_DB_template</Template>
  <TotalTime>877</TotalTime>
  <Words>897</Words>
  <Application>Microsoft Office PowerPoint</Application>
  <PresentationFormat>On-screen Show (4:3)</PresentationFormat>
  <Paragraphs>178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mec_DB_template</vt:lpstr>
      <vt:lpstr>SQL Fundamentals</vt:lpstr>
      <vt:lpstr>What you need …</vt:lpstr>
      <vt:lpstr>Logical Operators: AND</vt:lpstr>
      <vt:lpstr>Logical Operators: OR</vt:lpstr>
      <vt:lpstr>Logical Operators: Output for AND</vt:lpstr>
      <vt:lpstr>Logical Operators: Output for OR</vt:lpstr>
      <vt:lpstr>Query S-T database using AND operator</vt:lpstr>
      <vt:lpstr>Query S-T database using OR operator</vt:lpstr>
      <vt:lpstr>Using operator OR with AND</vt:lpstr>
      <vt:lpstr>Using operator OR with AND</vt:lpstr>
      <vt:lpstr>Logical Operators: NOT</vt:lpstr>
      <vt:lpstr>What was covered …</vt:lpstr>
      <vt:lpstr>Resources</vt:lpstr>
    </vt:vector>
  </TitlesOfParts>
  <Company>New Mexico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creator>Kreie - NMSU</dc:creator>
  <cp:lastModifiedBy>Kreie</cp:lastModifiedBy>
  <cp:revision>116</cp:revision>
  <dcterms:created xsi:type="dcterms:W3CDTF">2010-07-09T15:49:05Z</dcterms:created>
  <dcterms:modified xsi:type="dcterms:W3CDTF">2011-05-26T20:47:45Z</dcterms:modified>
</cp:coreProperties>
</file>