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2" r:id="rId3"/>
    <p:sldId id="264" r:id="rId4"/>
    <p:sldId id="263" r:id="rId5"/>
    <p:sldId id="273" r:id="rId6"/>
    <p:sldId id="275" r:id="rId7"/>
    <p:sldId id="274" r:id="rId8"/>
    <p:sldId id="276" r:id="rId9"/>
    <p:sldId id="277" r:id="rId10"/>
    <p:sldId id="272" r:id="rId11"/>
    <p:sldId id="25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7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CA9C3-8214-4BED-9725-80FD8A8C06E6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83D88-CA8D-4C4E-A3E8-FC87F2571F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DA952-44F5-488A-89CC-9C06CB8ABE2F}" type="datetimeFigureOut">
              <a:rPr lang="en-US" smtClean="0"/>
              <a:pPr/>
              <a:t>5/26/2011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0DC6-43F6-4322-B992-A5F2B178F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Microsoft Enterprise Consortium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 Kreie, New Mexico State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0DC6-43F6-4322-B992-A5F2B178F3B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>
            <a:normAutofit/>
          </a:bodyPr>
          <a:lstStyle>
            <a:lvl1pPr algn="r">
              <a:defRPr sz="36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83880" cy="1051560"/>
          </a:xfrm>
        </p:spPr>
        <p:txBody>
          <a:bodyPr>
            <a:normAutofit/>
          </a:bodyPr>
          <a:lstStyle>
            <a:lvl1pPr>
              <a:defRPr sz="2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183880" cy="4568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553200"/>
            <a:ext cx="457200" cy="212725"/>
          </a:xfr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 userDrawn="1"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381000"/>
            <a:ext cx="8183880" cy="676656"/>
          </a:xfrm>
        </p:spPr>
        <p:txBody>
          <a:bodyPr lIns="91440" bIns="0" anchor="b">
            <a:normAutofit/>
          </a:bodyPr>
          <a:lstStyle>
            <a:lvl1pPr algn="l">
              <a:buNone/>
              <a:defRPr sz="2800" b="0" cap="none" baseline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1076868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tx2">
                    <a:lumMod val="60000"/>
                    <a:lumOff val="4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3392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31920" cy="438912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1585278"/>
            <a:ext cx="3931920" cy="792162"/>
          </a:xfrm>
        </p:spPr>
        <p:txBody>
          <a:bodyPr lIns="146304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1585278"/>
            <a:ext cx="3931920" cy="792162"/>
          </a:xfrm>
        </p:spPr>
        <p:txBody>
          <a:bodyPr lIns="137160" anchor="ctr">
            <a:normAutofit/>
          </a:bodyPr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2453640"/>
            <a:ext cx="3931920" cy="3489960"/>
          </a:xfrm>
        </p:spPr>
        <p:txBody>
          <a:bodyPr anchor="t">
            <a:normAutofit/>
          </a:bodyPr>
          <a:lstStyle>
            <a:lvl1pPr algn="l">
              <a:defRPr sz="1800"/>
            </a:lvl1pPr>
            <a:lvl2pPr algn="l">
              <a:defRPr sz="1600"/>
            </a:lvl2pPr>
            <a:lvl3pPr algn="l">
              <a:defRPr sz="140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8153400" cy="44958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553200"/>
            <a:ext cx="457200" cy="2127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2">
                    <a:lumMod val="75000"/>
                  </a:schemeClr>
                </a:solidFill>
              </a:defRPr>
            </a:lvl1pPr>
            <a:extLst/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Date Placeholder 3"/>
          <p:cNvSpPr txBox="1">
            <a:spLocks/>
          </p:cNvSpPr>
          <p:nvPr/>
        </p:nvSpPr>
        <p:spPr>
          <a:xfrm>
            <a:off x="457200" y="6553200"/>
            <a:ext cx="4081128" cy="2127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Prepared by Jennifer Kreie, New Mexico State University</a:t>
            </a:r>
            <a:endParaRPr kumimoji="0" lang="en-US" sz="1050" b="0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Footer Placeholder 4"/>
          <p:cNvSpPr txBox="1">
            <a:spLocks/>
          </p:cNvSpPr>
          <p:nvPr/>
        </p:nvSpPr>
        <p:spPr>
          <a:xfrm>
            <a:off x="5181600" y="6553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Hosted by the University of Arkansas</a:t>
            </a: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28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4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cultyresourcecenter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terprise.waltoncollege.uark.edu/mec.as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ms124659(v=sql.100).aspx" TargetMode="External"/><Relationship Id="rId5" Type="http://schemas.openxmlformats.org/officeDocument/2006/relationships/hyperlink" Target="http://msdn.microsoft.com/en-us/library/aa299742(v=SQL.80).aspx" TargetMode="External"/><Relationship Id="rId4" Type="http://schemas.openxmlformats.org/officeDocument/2006/relationships/hyperlink" Target="http://www.facultyresourcecenter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SQL Fundamentals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Evaluating an inexact match and a value range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381000" y="76200"/>
            <a:ext cx="3048000" cy="2127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Microsoft Enterprise Consortium</a:t>
            </a:r>
            <a:endParaRPr kumimoji="0" lang="en-US" sz="1200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715000"/>
            <a:ext cx="8305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Enterprise Consortium: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http://enterprise.waltoncollege.uark.edu</a:t>
            </a:r>
            <a:endParaRPr lang="en-US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Microsoft Faculty Connection/Faculty Resource Center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http://www.facultyresourcecenter.com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was covered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Evaluating inexact matches in the WHERE clause using LIKE and %</a:t>
            </a:r>
            <a:endParaRPr lang="en-US" smtClean="0"/>
          </a:p>
          <a:p>
            <a:r>
              <a:rPr lang="en-US" smtClean="0"/>
              <a:t>Evaluating a range of values with BETWEEN … AND.</a:t>
            </a:r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10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Resources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smtClean="0">
                <a:hlinkClick r:id="rId3"/>
              </a:rPr>
              <a:t>http://enterprise.waltoncollege.uark.edu/mec.asp</a:t>
            </a:r>
            <a:endParaRPr lang="en-US" sz="1600" smtClean="0"/>
          </a:p>
          <a:p>
            <a:r>
              <a:rPr lang="en-US" sz="1600" smtClean="0"/>
              <a:t>Microsoft Faculty Connection—Faculty Resource Center </a:t>
            </a:r>
            <a:r>
              <a:rPr lang="en-US" sz="1600" smtClean="0">
                <a:hlinkClick r:id="rId4"/>
              </a:rPr>
              <a:t>http://www.facultyresourcecenter.com/</a:t>
            </a:r>
            <a:endParaRPr lang="en-US" sz="1600" smtClean="0"/>
          </a:p>
          <a:p>
            <a:r>
              <a:rPr lang="en-US" sz="1600" smtClean="0"/>
              <a:t>Microsoft Transact-SQL Reference</a:t>
            </a:r>
          </a:p>
          <a:p>
            <a:r>
              <a:rPr lang="en-US" sz="1600" u="sng" smtClean="0">
                <a:hlinkClick r:id="rId5"/>
              </a:rPr>
              <a:t>http://msdn.microsoft.com/en-us/library/aa299742(v=SQL.80).aspx</a:t>
            </a:r>
            <a:endParaRPr lang="en-US" sz="1600" u="sng" smtClean="0"/>
          </a:p>
          <a:p>
            <a:r>
              <a:rPr lang="en-US" sz="1600" b="1" smtClean="0"/>
              <a:t>AdventureWorks Sample Database</a:t>
            </a:r>
          </a:p>
          <a:p>
            <a:r>
              <a:rPr lang="en-US" sz="1400" smtClean="0">
                <a:hlinkClick r:id="rId6"/>
              </a:rPr>
              <a:t>http://msdn.microsoft.com/en-us/library/ms124659%28v=sql.100%29.aspx</a:t>
            </a:r>
            <a:endParaRPr lang="en-US" sz="14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11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you need …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68952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Log in to MEC for this lesson and into MSSMS (Microsoft SQL Server Management Studio).</a:t>
            </a:r>
          </a:p>
          <a:p>
            <a:pPr lvl="1"/>
            <a:r>
              <a:rPr lang="en-US" smtClean="0"/>
              <a:t>Be sure to select your account ID under Database in the Object Explorer pane, similar to the example shown here.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r>
              <a:rPr lang="en-US" smtClean="0"/>
              <a:t>You need to be familiar with some of the concepts presented in earlier lessons in this SQL Fundamentals series.</a:t>
            </a:r>
          </a:p>
          <a:p>
            <a:pPr>
              <a:buNone/>
            </a:pPr>
            <a:endParaRPr lang="en-US" smtClean="0"/>
          </a:p>
          <a:p>
            <a:pPr lvl="1"/>
            <a:endParaRPr lang="en-US" smtClean="0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2</a:t>
            </a:fld>
            <a:endParaRPr kumimoji="0" lang="en-US"/>
          </a:p>
        </p:txBody>
      </p:sp>
      <p:pic>
        <p:nvPicPr>
          <p:cNvPr id="5" name="Picture 4" descr="MSSMS_DB_User_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9800" y="3200400"/>
            <a:ext cx="1116013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Evaluating an inexact match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Sometimes the criterion in the WHERE clause of the SELECT statement is not precise</a:t>
            </a:r>
            <a:r>
              <a:rPr lang="en-US" smtClean="0"/>
              <a:t>.</a:t>
            </a:r>
            <a:endParaRPr lang="en-US" smtClean="0"/>
          </a:p>
          <a:p>
            <a:r>
              <a:rPr lang="en-US" smtClean="0"/>
              <a:t>For example: List students whose last starts with particular letter.  </a:t>
            </a:r>
          </a:p>
          <a:p>
            <a:pPr lvl="1"/>
            <a:r>
              <a:rPr lang="en-US" smtClean="0"/>
              <a:t>To evaluate for this we use LIKE instead of = </a:t>
            </a:r>
          </a:p>
          <a:p>
            <a:pPr lvl="1"/>
            <a:r>
              <a:rPr lang="en-US" smtClean="0"/>
              <a:t>and we use a “wildcard” symbol to indicate anything else is acceptable.  The symbol is the percent sign (%).</a:t>
            </a:r>
          </a:p>
          <a:p>
            <a:endParaRPr lang="en-US" smtClean="0"/>
          </a:p>
          <a:p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3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the Student-Team database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391400" cy="2895600"/>
          </a:xfrm>
        </p:spPr>
        <p:txBody>
          <a:bodyPr>
            <a:normAutofit/>
          </a:bodyPr>
          <a:lstStyle/>
          <a:p>
            <a:r>
              <a:rPr lang="en-US" smtClean="0"/>
              <a:t>List students whose last name starts with the letter ‘A’.  </a:t>
            </a:r>
            <a:endParaRPr lang="en-US" smtClean="0"/>
          </a:p>
          <a:p>
            <a:pPr>
              <a:buNone/>
            </a:pPr>
            <a:endParaRPr lang="en-US" smtClean="0"/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students whose last name starts with 'A'. 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stdmajor, stdfname, stdlname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stdlname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LIKE 'A%'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; </a:t>
            </a:r>
            <a:endParaRPr lang="en-US" sz="2000" smtClean="0">
              <a:latin typeface="Courier New" pitchFamily="49" charset="0"/>
              <a:cs typeface="Courier New" pitchFamily="49" charset="0"/>
            </a:endParaRPr>
          </a:p>
          <a:p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4</a:t>
            </a:fld>
            <a:endParaRPr kumimoji="0"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810000"/>
            <a:ext cx="488619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More examples using LIKE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2590800"/>
          </a:xfrm>
        </p:spPr>
        <p:txBody>
          <a:bodyPr>
            <a:normAutofit/>
          </a:bodyPr>
          <a:lstStyle/>
          <a:p>
            <a:r>
              <a:rPr lang="en-US" sz="2000" smtClean="0"/>
              <a:t>List students whose last name starts with A or D.</a:t>
            </a:r>
            <a:endParaRPr lang="en-US" sz="2000" smtClean="0"/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List students whose last name starts with 'A' or "D'. 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stdmajor, stdfname, stdlname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(stdlname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LIKE 'A%' </a:t>
            </a:r>
            <a:r>
              <a:rPr lang="en-US" sz="1400" b="1" smtClean="0">
                <a:latin typeface="Courier New" pitchFamily="49" charset="0"/>
                <a:cs typeface="Courier New" pitchFamily="49" charset="0"/>
              </a:rPr>
              <a:t>or </a:t>
            </a:r>
            <a:endParaRPr lang="en-US" sz="1400" b="1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stdlname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LIKE 'D%'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5</a:t>
            </a:fld>
            <a:endParaRPr kumimoji="0"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3886200"/>
            <a:ext cx="7620000" cy="259080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 students whose team name ends with PROS.</a:t>
            </a: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students whose team ends with 'PROS'. */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std_teamID,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stdfname, stdlname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students</a:t>
            </a:r>
          </a:p>
          <a:p>
            <a:pPr marL="265176" lvl="0" indent="-265176">
              <a:spcBef>
                <a:spcPts val="250"/>
              </a:spcBef>
              <a:buClr>
                <a:schemeClr val="accent1"/>
              </a:buClr>
              <a:buSzPct val="80000"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std_teamID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LIKE '%PROS'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;</a:t>
            </a:r>
            <a:endParaRPr kumimoji="0" lang="en-US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438400"/>
            <a:ext cx="2572501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4800600"/>
            <a:ext cx="256315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Evaluating a range of values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Sometimes the criterion in the WHERE clause of the SELECT statement is for a range of values</a:t>
            </a:r>
            <a:r>
              <a:rPr lang="en-US" smtClean="0"/>
              <a:t>.</a:t>
            </a:r>
            <a:endParaRPr lang="en-US" smtClean="0"/>
          </a:p>
          <a:p>
            <a:r>
              <a:rPr lang="en-US" smtClean="0"/>
              <a:t>For example: List employees with a salary between $25,000 and $45,000.  </a:t>
            </a:r>
          </a:p>
          <a:p>
            <a:pPr lvl="1"/>
            <a:r>
              <a:rPr lang="en-US" smtClean="0"/>
              <a:t>BETWEEN &lt;starting value&gt; AND &lt;ending value&gt;</a:t>
            </a:r>
          </a:p>
          <a:p>
            <a:pPr lvl="1"/>
            <a:r>
              <a:rPr lang="en-US" smtClean="0"/>
              <a:t>The starting and ending values are included.</a:t>
            </a:r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None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6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using a range of values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2590800"/>
          </a:xfrm>
        </p:spPr>
        <p:txBody>
          <a:bodyPr>
            <a:normAutofit/>
          </a:bodyPr>
          <a:lstStyle/>
          <a:p>
            <a:r>
              <a:rPr lang="en-US" sz="2000" smtClean="0"/>
              <a:t>List evaluation item scores between 70 and 79.</a:t>
            </a:r>
            <a:endParaRPr lang="en-US" sz="2000" smtClean="0"/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*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eval_items_scores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score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BETWEEN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70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79;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7</a:t>
            </a:fld>
            <a:endParaRPr kumimoji="0"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276600"/>
            <a:ext cx="4636514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Evaluate a range of dates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2590800"/>
          </a:xfrm>
        </p:spPr>
        <p:txBody>
          <a:bodyPr>
            <a:normAutofit/>
          </a:bodyPr>
          <a:lstStyle/>
          <a:p>
            <a:r>
              <a:rPr lang="en-US" sz="2000" smtClean="0"/>
              <a:t>In AW, list employees hired between 1998 and 1999.</a:t>
            </a:r>
            <a:endParaRPr lang="en-US" sz="2000" smtClean="0"/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List employees hired between 1998 and 1999. 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BusinessEntityID, jobtitle, hiredate, salariedFlag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AdventureWorks2008.HumanResources.Employee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HireDate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between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'1998-01-01'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'1999-12-31';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8</a:t>
            </a:fld>
            <a:endParaRPr kumimoji="0"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657600"/>
            <a:ext cx="5334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Evaluate a range of dates and other criteria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2590800"/>
          </a:xfrm>
        </p:spPr>
        <p:txBody>
          <a:bodyPr>
            <a:normAutofit lnSpcReduction="10000"/>
          </a:bodyPr>
          <a:lstStyle/>
          <a:p>
            <a:r>
              <a:rPr lang="en-US" sz="2000" smtClean="0"/>
              <a:t>In AW, count how many people were hired in 1998 and work in production (job title starts with ‘Production’).</a:t>
            </a:r>
            <a:endParaRPr lang="en-US" sz="2000" smtClean="0"/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/* Count how many people were hired in 1998 who work in production 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(job title starts with 'Production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'). 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>
              <a:buNone/>
            </a:pPr>
            <a:endParaRPr lang="en-US" sz="140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count(*)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from AdventureWorks2008.HumanResources.Employee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where HireDate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between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'1998-01-01'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and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'1998-12-31'</a:t>
            </a:r>
          </a:p>
          <a:p>
            <a:pPr>
              <a:buNone/>
            </a:pPr>
            <a:r>
              <a:rPr lang="en-US" sz="1400" smtClean="0">
                <a:latin typeface="Courier New" pitchFamily="49" charset="0"/>
                <a:cs typeface="Courier New" pitchFamily="49" charset="0"/>
              </a:rPr>
              <a:t>and jobtitle </a:t>
            </a:r>
            <a:r>
              <a:rPr lang="en-US" sz="1600" b="1" smtClean="0">
                <a:latin typeface="Courier New" pitchFamily="49" charset="0"/>
                <a:cs typeface="Courier New" pitchFamily="49" charset="0"/>
              </a:rPr>
              <a:t>like</a:t>
            </a:r>
            <a:r>
              <a:rPr lang="en-US" sz="1400" smtClean="0">
                <a:latin typeface="Courier New" pitchFamily="49" charset="0"/>
                <a:cs typeface="Courier New" pitchFamily="49" charset="0"/>
              </a:rPr>
              <a:t> 'Production%';</a:t>
            </a: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9</a:t>
            </a:fld>
            <a:endParaRPr kumimoji="0"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038600"/>
            <a:ext cx="3486150" cy="156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4038600"/>
            <a:ext cx="3505200" cy="2163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c_DB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mec_DB_template</Template>
  <TotalTime>731</TotalTime>
  <Words>656</Words>
  <Application>Microsoft Office PowerPoint</Application>
  <PresentationFormat>On-screen Show (4:3)</PresentationFormat>
  <Paragraphs>131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mec_DB_template</vt:lpstr>
      <vt:lpstr>SQL Fundamentals</vt:lpstr>
      <vt:lpstr>What you need …</vt:lpstr>
      <vt:lpstr>Evaluating an inexact match</vt:lpstr>
      <vt:lpstr>Query the Student-Team database</vt:lpstr>
      <vt:lpstr>More examples using LIKE</vt:lpstr>
      <vt:lpstr>Evaluating a range of values</vt:lpstr>
      <vt:lpstr>Example using a range of values</vt:lpstr>
      <vt:lpstr>Evaluate a range of dates</vt:lpstr>
      <vt:lpstr>Evaluate a range of dates and other criteria</vt:lpstr>
      <vt:lpstr>What was covered …</vt:lpstr>
      <vt:lpstr>Resources</vt:lpstr>
    </vt:vector>
  </TitlesOfParts>
  <Company>New Mexico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Fundamentals</dc:title>
  <dc:creator>Kreie - NMSU</dc:creator>
  <cp:lastModifiedBy>Kreie</cp:lastModifiedBy>
  <cp:revision>110</cp:revision>
  <dcterms:created xsi:type="dcterms:W3CDTF">2010-07-09T15:49:05Z</dcterms:created>
  <dcterms:modified xsi:type="dcterms:W3CDTF">2011-05-26T21:51:50Z</dcterms:modified>
</cp:coreProperties>
</file>