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2" r:id="rId3"/>
    <p:sldId id="264" r:id="rId4"/>
    <p:sldId id="263" r:id="rId5"/>
    <p:sldId id="273" r:id="rId6"/>
    <p:sldId id="274" r:id="rId7"/>
    <p:sldId id="275" r:id="rId8"/>
    <p:sldId id="272" r:id="rId9"/>
    <p:sldId id="25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1422" y="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CA9C3-8214-4BED-9725-80FD8A8C06E6}" type="datetimeFigureOut">
              <a:rPr lang="en-US" smtClean="0"/>
              <a:pPr/>
              <a:t>5/27/2011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83D88-CA8D-4C4E-A3E8-FC87F2571F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0DA952-44F5-488A-89CC-9C06CB8ABE2F}" type="datetimeFigureOut">
              <a:rPr lang="en-US" smtClean="0"/>
              <a:pPr/>
              <a:t>5/27/2011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850DC6-43F6-4322-B992-A5F2B178F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>
            <a:normAutofit/>
          </a:bodyPr>
          <a:lstStyle>
            <a:lvl1pPr algn="r">
              <a:defRPr sz="36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348328" y="6553200"/>
            <a:ext cx="457200" cy="212725"/>
          </a:xfrm>
        </p:spPr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Enterprise Consortium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83880" cy="1051560"/>
          </a:xfrm>
        </p:spPr>
        <p:txBody>
          <a:bodyPr>
            <a:normAutofit/>
          </a:bodyPr>
          <a:lstStyle>
            <a:lvl1pPr>
              <a:defRPr sz="2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183880" cy="456895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48328" y="6553200"/>
            <a:ext cx="457200" cy="212725"/>
          </a:xfrm>
        </p:spPr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Enterprise Consortium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 userDrawn="1"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381000"/>
            <a:ext cx="8183880" cy="676656"/>
          </a:xfrm>
        </p:spPr>
        <p:txBody>
          <a:bodyPr lIns="91440" bIns="0" anchor="b">
            <a:normAutofit/>
          </a:bodyPr>
          <a:lstStyle>
            <a:lvl1pPr algn="l">
              <a:buNone/>
              <a:defRPr sz="2800" b="0" cap="none" baseline="0">
                <a:solidFill>
                  <a:schemeClr val="tx2">
                    <a:lumMod val="60000"/>
                    <a:lumOff val="40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1076868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tx2">
                    <a:lumMod val="60000"/>
                    <a:lumOff val="4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3392" y="1600200"/>
            <a:ext cx="3931920" cy="438912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3931920" cy="438912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1585278"/>
            <a:ext cx="3931920" cy="792162"/>
          </a:xfrm>
        </p:spPr>
        <p:txBody>
          <a:bodyPr lIns="146304" anchor="ctr">
            <a:norm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1585278"/>
            <a:ext cx="3931920" cy="792162"/>
          </a:xfrm>
        </p:spPr>
        <p:txBody>
          <a:bodyPr lIns="137160" anchor="ctr">
            <a:norm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2453640"/>
            <a:ext cx="3931920" cy="3489960"/>
          </a:xfrm>
        </p:spPr>
        <p:txBody>
          <a:bodyPr anchor="t">
            <a:normAutofit/>
          </a:bodyPr>
          <a:lstStyle>
            <a:lvl1pPr algn="l">
              <a:defRPr sz="1800"/>
            </a:lvl1pPr>
            <a:lvl2pPr algn="l">
              <a:defRPr sz="1600"/>
            </a:lvl2pPr>
            <a:lvl3pPr algn="l">
              <a:defRPr sz="1400"/>
            </a:lvl3pPr>
            <a:lvl4pPr algn="l">
              <a:defRPr sz="1200"/>
            </a:lvl4pPr>
            <a:lvl5pPr algn="l">
              <a:defRPr sz="12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2453640"/>
            <a:ext cx="3931920" cy="3489960"/>
          </a:xfrm>
        </p:spPr>
        <p:txBody>
          <a:bodyPr anchor="t">
            <a:normAutofit/>
          </a:bodyPr>
          <a:lstStyle>
            <a:lvl1pPr algn="l">
              <a:defRPr sz="1800"/>
            </a:lvl1pPr>
            <a:lvl2pPr algn="l">
              <a:defRPr sz="1600"/>
            </a:lvl2pPr>
            <a:lvl3pPr algn="l">
              <a:defRPr sz="1400"/>
            </a:lvl3pPr>
            <a:lvl4pPr algn="l">
              <a:defRPr sz="1200"/>
            </a:lvl4pPr>
            <a:lvl5pPr algn="l">
              <a:defRPr sz="12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8153400" cy="4495800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553200"/>
            <a:ext cx="457200" cy="2127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2">
                    <a:lumMod val="75000"/>
                  </a:schemeClr>
                </a:solidFill>
              </a:defRPr>
            </a:lvl1pPr>
            <a:extLst/>
          </a:lstStyle>
          <a:p>
            <a:fld id="{91974DF9-AD47-4691-BA21-BBFCE3637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Date Placeholder 3"/>
          <p:cNvSpPr txBox="1">
            <a:spLocks/>
          </p:cNvSpPr>
          <p:nvPr/>
        </p:nvSpPr>
        <p:spPr>
          <a:xfrm>
            <a:off x="457200" y="6553200"/>
            <a:ext cx="4081128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Prepared by Jennifer Kreie, New Mexico State University</a:t>
            </a: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Footer Placeholder 4"/>
          <p:cNvSpPr txBox="1">
            <a:spLocks/>
          </p:cNvSpPr>
          <p:nvPr/>
        </p:nvSpPr>
        <p:spPr>
          <a:xfrm>
            <a:off x="5181600" y="6553200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Hosted by the University of Arkansas</a:t>
            </a: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Footer Placeholder 4"/>
          <p:cNvSpPr txBox="1">
            <a:spLocks/>
          </p:cNvSpPr>
          <p:nvPr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Enterprise Consortium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28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4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nterprise.waltoncollege.uark.ed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facultyresourcecenter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nterprise.waltoncollege.uark.edu/mec.asp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sdn.microsoft.com/en-us/library/ms124659(v=sql.100).aspx" TargetMode="External"/><Relationship Id="rId5" Type="http://schemas.openxmlformats.org/officeDocument/2006/relationships/hyperlink" Target="http://msdn.microsoft.com/en-us/library/aa299742(v=SQL.80).aspx" TargetMode="External"/><Relationship Id="rId4" Type="http://schemas.openxmlformats.org/officeDocument/2006/relationships/hyperlink" Target="http://www.facultyresourcecenter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SQL Fundamentals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WHERE clause using IN and </a:t>
            </a:r>
            <a:r>
              <a:rPr lang="en-US" smtClean="0"/>
              <a:t>IS NULL</a:t>
            </a: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</a:t>
            </a:fld>
            <a:endParaRPr kumimoji="0"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Enterprise Consortium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5715000"/>
            <a:ext cx="8305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Microsoft Enterprise Consortium: 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hlinkClick r:id="rId3"/>
              </a:rPr>
              <a:t>http://enterprise.waltoncollege.uark.edu</a:t>
            </a:r>
            <a:endParaRPr lang="en-US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Microsoft Faculty Connection/Faculty Resource Center 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http://www.facultyresourcecenter.com</a:t>
            </a:r>
            <a:endParaRPr lang="en-US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you need …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077200" cy="4568952"/>
          </a:xfrm>
        </p:spPr>
        <p:txBody>
          <a:bodyPr>
            <a:normAutofit lnSpcReduction="10000"/>
          </a:bodyPr>
          <a:lstStyle/>
          <a:p>
            <a:r>
              <a:rPr lang="en-US" smtClean="0"/>
              <a:t>Log in to MEC for this lesson and into MSSMS (Microsoft SQL Server Management Studio).</a:t>
            </a:r>
          </a:p>
          <a:p>
            <a:pPr lvl="1"/>
            <a:r>
              <a:rPr lang="en-US" smtClean="0"/>
              <a:t>Be sure to select your account ID under Database in the Object Explorer pane, similar to the example shown here.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r>
              <a:rPr lang="en-US" smtClean="0"/>
              <a:t>You need </a:t>
            </a:r>
            <a:r>
              <a:rPr lang="en-US" smtClean="0"/>
              <a:t>to be familiar with some of the concepts presented in earlier lessons in this SQL Fundamentals series.</a:t>
            </a:r>
            <a:endParaRPr lang="en-US" smtClean="0"/>
          </a:p>
          <a:p>
            <a:pPr>
              <a:buNone/>
            </a:pPr>
            <a:endParaRPr lang="en-US" smtClean="0"/>
          </a:p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2</a:t>
            </a:fld>
            <a:endParaRPr kumimoji="0" lang="en-US"/>
          </a:p>
        </p:txBody>
      </p:sp>
      <p:pic>
        <p:nvPicPr>
          <p:cNvPr id="5" name="Picture 4" descr="MSSMS_DB_User_I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09800" y="3200400"/>
            <a:ext cx="1116013" cy="1447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 alternative to using the OR operator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In a previous lesson, we covered the use of the logical operators AND, OR and NOT.  This lesson presents other operators you can use in the WHERE clause of a SELECT statement.</a:t>
            </a:r>
            <a:endParaRPr lang="en-US" smtClean="0"/>
          </a:p>
          <a:p>
            <a:r>
              <a:rPr lang="en-US" smtClean="0"/>
              <a:t>IN (…, …, … ) – An alternative to the OR operator.</a:t>
            </a:r>
          </a:p>
          <a:p>
            <a:r>
              <a:rPr lang="en-US" smtClean="0"/>
              <a:t>IS NULL – Check for null values.</a:t>
            </a: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3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Using IN instead of OR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239000" cy="838200"/>
          </a:xfrm>
        </p:spPr>
        <p:txBody>
          <a:bodyPr>
            <a:normAutofit/>
          </a:bodyPr>
          <a:lstStyle/>
          <a:p>
            <a:r>
              <a:rPr lang="en-US" sz="2000" smtClean="0"/>
              <a:t>List students in these teams:  ITPROS, SYSDES or TECHSO.</a:t>
            </a:r>
            <a:endParaRPr lang="en-US" sz="2000" smtClean="0"/>
          </a:p>
          <a:p>
            <a:pPr>
              <a:buNone/>
            </a:pPr>
            <a:endParaRPr lang="en-US" sz="200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4</a:t>
            </a:fld>
            <a:endParaRPr kumimoji="0"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2209800"/>
            <a:ext cx="3545257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2514600"/>
            <a:ext cx="5791200" cy="3505200"/>
          </a:xfrm>
          <a:prstGeom prst="rect">
            <a:avLst/>
          </a:prstGeom>
        </p:spPr>
        <p:txBody>
          <a:bodyPr vert="horz" lIns="182880" tIns="91440">
            <a:normAutofit fontScale="70000" lnSpcReduction="20000"/>
          </a:bodyPr>
          <a:lstStyle/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/* List students who are in </a:t>
            </a:r>
            <a:r>
              <a:rPr lang="en-US" sz="2000" smtClean="0">
                <a:latin typeface="Courier New" pitchFamily="49" charset="0"/>
                <a:cs typeface="Courier New" pitchFamily="49" charset="0"/>
              </a:rPr>
              <a:t>these </a:t>
            </a:r>
            <a:endParaRPr lang="en-US" sz="2000" smtClean="0">
              <a:latin typeface="Courier New" pitchFamily="49" charset="0"/>
              <a:cs typeface="Courier New" pitchFamily="49" charset="0"/>
            </a:endParaRP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teams</a:t>
            </a:r>
            <a:r>
              <a:rPr lang="en-US" sz="2000" smtClean="0">
                <a:latin typeface="Courier New" pitchFamily="49" charset="0"/>
                <a:cs typeface="Courier New" pitchFamily="49" charset="0"/>
              </a:rPr>
              <a:t>: ITPROS, SYSDES or TECHSO.  */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endParaRPr lang="en-US" sz="2000" smtClean="0">
              <a:latin typeface="Courier New" pitchFamily="49" charset="0"/>
              <a:cs typeface="Courier New" pitchFamily="49" charset="0"/>
            </a:endParaRP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/* using OR */</a:t>
            </a:r>
            <a:endParaRPr lang="en-US" sz="2000" smtClean="0">
              <a:latin typeface="Courier New" pitchFamily="49" charset="0"/>
              <a:cs typeface="Courier New" pitchFamily="49" charset="0"/>
            </a:endParaRP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select std_teamID, stdfname, stdlname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from students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where std_teamID = 'ITPROS' 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2300" b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OR</a:t>
            </a:r>
            <a:r>
              <a:rPr lang="en-US" sz="230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smtClean="0">
                <a:latin typeface="Courier New" pitchFamily="49" charset="0"/>
                <a:cs typeface="Courier New" pitchFamily="49" charset="0"/>
              </a:rPr>
              <a:t>std_teamID = 'SYSDES' 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2300" b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OR</a:t>
            </a:r>
            <a:r>
              <a:rPr lang="en-US" sz="230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smtClean="0">
                <a:latin typeface="Courier New" pitchFamily="49" charset="0"/>
                <a:cs typeface="Courier New" pitchFamily="49" charset="0"/>
              </a:rPr>
              <a:t>std_teamID = 'TECHSO';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endParaRPr lang="en-US" sz="2000" smtClean="0">
              <a:latin typeface="Courier New" pitchFamily="49" charset="0"/>
              <a:cs typeface="Courier New" pitchFamily="49" charset="0"/>
            </a:endParaRP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/* using IN */</a:t>
            </a:r>
            <a:endParaRPr lang="en-US" sz="2000" smtClean="0">
              <a:latin typeface="Courier New" pitchFamily="49" charset="0"/>
              <a:cs typeface="Courier New" pitchFamily="49" charset="0"/>
            </a:endParaRP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select std_teamID, stdfname, stdlname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from students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where std_teamID </a:t>
            </a:r>
            <a:r>
              <a:rPr lang="en-US" sz="2300" b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000" smtClean="0">
                <a:latin typeface="Courier New" pitchFamily="49" charset="0"/>
                <a:cs typeface="Courier New" pitchFamily="49" charset="0"/>
              </a:rPr>
              <a:t> ('ITPROS', 'SYSDES', 'TECHSO');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NOT IN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239000" cy="838200"/>
          </a:xfrm>
        </p:spPr>
        <p:txBody>
          <a:bodyPr>
            <a:normAutofit/>
          </a:bodyPr>
          <a:lstStyle/>
          <a:p>
            <a:r>
              <a:rPr lang="en-US" sz="2000" smtClean="0"/>
              <a:t>List students who are NOT in these teams:  ITPROS, SYSDES or TECHSO.</a:t>
            </a:r>
            <a:endParaRPr lang="en-US" sz="2000" smtClean="0"/>
          </a:p>
          <a:p>
            <a:pPr>
              <a:buNone/>
            </a:pPr>
            <a:endParaRPr lang="en-US" sz="200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5</a:t>
            </a:fld>
            <a:endParaRPr kumimoji="0"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2514600"/>
            <a:ext cx="7010400" cy="1905000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/* List students who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are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NOT in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these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teams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: ITPROS, SYSDES or TECHSO.  */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endParaRPr lang="en-US" sz="1400" smtClean="0">
              <a:latin typeface="Courier New" pitchFamily="49" charset="0"/>
              <a:cs typeface="Courier New" pitchFamily="49" charset="0"/>
            </a:endParaRP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std_teamID, stdfname, stdlname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from students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where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std_teamID </a:t>
            </a:r>
            <a:r>
              <a:rPr lang="en-US" sz="1600" b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NOT IN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('ITPROS', 'SYSDES', 'TECHSO');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4419600"/>
            <a:ext cx="4657725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Working with NULL (no data)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239000" cy="838200"/>
          </a:xfrm>
        </p:spPr>
        <p:txBody>
          <a:bodyPr>
            <a:normAutofit fontScale="92500"/>
          </a:bodyPr>
          <a:lstStyle/>
          <a:p>
            <a:r>
              <a:rPr lang="en-US" sz="2000" smtClean="0"/>
              <a:t>List students who have not been assigned to a team.  This is the case if the teamID field is null (no data).</a:t>
            </a:r>
            <a:endParaRPr lang="en-US" sz="2000" smtClean="0"/>
          </a:p>
          <a:p>
            <a:pPr>
              <a:buNone/>
            </a:pPr>
            <a:endParaRPr lang="en-US" sz="200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6</a:t>
            </a:fld>
            <a:endParaRPr kumimoji="0"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2514600"/>
            <a:ext cx="6858000" cy="1524000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/* List students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who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have not been assigned to a team.  */</a:t>
            </a:r>
            <a:endParaRPr lang="en-US" sz="1400" smtClean="0">
              <a:latin typeface="Courier New" pitchFamily="49" charset="0"/>
              <a:cs typeface="Courier New" pitchFamily="49" charset="0"/>
            </a:endParaRP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endParaRPr lang="en-US" sz="1400" smtClean="0">
              <a:latin typeface="Courier New" pitchFamily="49" charset="0"/>
              <a:cs typeface="Courier New" pitchFamily="49" charset="0"/>
            </a:endParaRP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select std_teamID, stdfname, stdlname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from students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where std_teamID </a:t>
            </a:r>
            <a:r>
              <a:rPr lang="en-US" sz="1600" b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IS NULL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2971801"/>
            <a:ext cx="2571749" cy="1346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4343400"/>
            <a:ext cx="6858000" cy="1524000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/* List students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who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are assigned to a team.  */</a:t>
            </a:r>
            <a:endParaRPr lang="en-US" sz="1400" smtClean="0">
              <a:latin typeface="Courier New" pitchFamily="49" charset="0"/>
              <a:cs typeface="Courier New" pitchFamily="49" charset="0"/>
            </a:endParaRP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endParaRPr lang="en-US" sz="1400" smtClean="0">
              <a:latin typeface="Courier New" pitchFamily="49" charset="0"/>
              <a:cs typeface="Courier New" pitchFamily="49" charset="0"/>
            </a:endParaRP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select std_teamID, stdfname, stdlname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from students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where std_teamID </a:t>
            </a:r>
            <a:r>
              <a:rPr lang="en-US" sz="1600" b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IS </a:t>
            </a:r>
            <a:r>
              <a:rPr lang="en-US" sz="1600" b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NOT NULL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4724400"/>
            <a:ext cx="3514725" cy="1688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charRg st="60" end="9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charRg st="60" end="9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charRg st="98" end="1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charRg st="98" end="1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charRg st="112" end="1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charRg st="112" end="13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Working with NULL - continued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239000" cy="838200"/>
          </a:xfrm>
        </p:spPr>
        <p:txBody>
          <a:bodyPr>
            <a:normAutofit fontScale="92500" lnSpcReduction="20000"/>
          </a:bodyPr>
          <a:lstStyle/>
          <a:p>
            <a:r>
              <a:rPr lang="en-US" sz="2000" smtClean="0"/>
              <a:t>Count how many students there are, how many are not assigned to a team and how many are assigned to a team.</a:t>
            </a:r>
            <a:endParaRPr lang="en-US" sz="2000" smtClean="0"/>
          </a:p>
          <a:p>
            <a:pPr>
              <a:buNone/>
            </a:pPr>
            <a:endParaRPr lang="en-US" sz="200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7</a:t>
            </a:fld>
            <a:endParaRPr kumimoji="0"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2286000"/>
            <a:ext cx="5105400" cy="838200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/* How many students are there? */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count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(*) from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students;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3124200"/>
            <a:ext cx="4800600" cy="1600200"/>
          </a:xfrm>
          <a:prstGeom prst="rect">
            <a:avLst/>
          </a:prstGeom>
        </p:spPr>
        <p:txBody>
          <a:bodyPr vert="horz" lIns="182880" tIns="91440">
            <a:noAutofit/>
          </a:bodyPr>
          <a:lstStyle/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/* How many students have not been assigned to a team. */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count(*)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from students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where std_teamID IS NULL;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4876800"/>
            <a:ext cx="4953000" cy="1600200"/>
          </a:xfrm>
          <a:prstGeom prst="rect">
            <a:avLst/>
          </a:prstGeom>
        </p:spPr>
        <p:txBody>
          <a:bodyPr vert="horz" lIns="182880" tIns="91440">
            <a:noAutofit/>
          </a:bodyPr>
          <a:lstStyle/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/* How many students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have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been 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assigned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to a team. */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count(*)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from students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where std_teamID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IS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NOT NULL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2057400"/>
            <a:ext cx="1447800" cy="1161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29201" y="3352801"/>
            <a:ext cx="2021512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29200" y="4953000"/>
            <a:ext cx="2457450" cy="1307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was covered …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More operators to use in the WHERE clause.</a:t>
            </a:r>
          </a:p>
          <a:p>
            <a:pPr lvl="1"/>
            <a:r>
              <a:rPr lang="en-US" sz="2400" smtClean="0"/>
              <a:t>IN ( … )  - an alternative to using OR.</a:t>
            </a:r>
            <a:endParaRPr lang="en-US" sz="2400" smtClean="0"/>
          </a:p>
          <a:p>
            <a:pPr lvl="1"/>
            <a:r>
              <a:rPr lang="en-US" sz="2400" smtClean="0"/>
              <a:t>NOT IN</a:t>
            </a:r>
            <a:endParaRPr lang="en-US" sz="2400" smtClean="0"/>
          </a:p>
          <a:p>
            <a:pPr lvl="1"/>
            <a:r>
              <a:rPr lang="en-US" sz="2400" smtClean="0"/>
              <a:t>IS NULL</a:t>
            </a:r>
            <a:endParaRPr lang="en-US" sz="2400" smtClean="0"/>
          </a:p>
          <a:p>
            <a:pPr lvl="1"/>
            <a:r>
              <a:rPr lang="en-US" sz="2400" smtClean="0"/>
              <a:t>IS NOT NULL</a:t>
            </a:r>
            <a:endParaRPr lang="en-US" sz="2400" smtClean="0"/>
          </a:p>
          <a:p>
            <a:pPr>
              <a:buNone/>
            </a:pP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8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Resources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smtClean="0">
                <a:hlinkClick r:id="rId3"/>
              </a:rPr>
              <a:t>http://enterprise.waltoncollege.uark.edu/mec.asp</a:t>
            </a:r>
            <a:endParaRPr lang="en-US" sz="1600" smtClean="0"/>
          </a:p>
          <a:p>
            <a:r>
              <a:rPr lang="en-US" sz="1600" smtClean="0"/>
              <a:t>Microsoft Faculty Connection—Faculty Resource Center </a:t>
            </a:r>
            <a:r>
              <a:rPr lang="en-US" sz="1600" smtClean="0">
                <a:hlinkClick r:id="rId4"/>
              </a:rPr>
              <a:t>http://www.facultyresourcecenter.com/</a:t>
            </a:r>
            <a:endParaRPr lang="en-US" sz="1600" smtClean="0"/>
          </a:p>
          <a:p>
            <a:r>
              <a:rPr lang="en-US" sz="1600" smtClean="0"/>
              <a:t>Microsoft Transact-SQL Reference</a:t>
            </a:r>
          </a:p>
          <a:p>
            <a:r>
              <a:rPr lang="en-US" sz="1600" u="sng" smtClean="0">
                <a:hlinkClick r:id="rId5"/>
              </a:rPr>
              <a:t>http://msdn.microsoft.com/en-us/library/aa299742(v=SQL.80).aspx</a:t>
            </a:r>
            <a:endParaRPr lang="en-US" sz="1600" u="sng" smtClean="0"/>
          </a:p>
          <a:p>
            <a:r>
              <a:rPr lang="en-US" sz="1600" b="1" smtClean="0"/>
              <a:t>AdventureWorks Sample Database</a:t>
            </a:r>
          </a:p>
          <a:p>
            <a:r>
              <a:rPr lang="en-US" sz="1400" smtClean="0">
                <a:hlinkClick r:id="rId6"/>
              </a:rPr>
              <a:t>http://msdn.microsoft.com/en-us/library/ms124659%28v=sql.100%29.aspx</a:t>
            </a:r>
            <a:endParaRPr lang="en-US" sz="1400" smtClean="0"/>
          </a:p>
          <a:p>
            <a:endParaRPr lang="en-US" sz="1600" smtClean="0"/>
          </a:p>
          <a:p>
            <a:endParaRPr lang="en-US" sz="1600" smtClean="0"/>
          </a:p>
          <a:p>
            <a:endParaRPr lang="en-US" sz="1600" smtClean="0"/>
          </a:p>
          <a:p>
            <a:endParaRPr lang="en-US" sz="16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9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c_DB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mec_DB_template</Template>
  <TotalTime>755</TotalTime>
  <Words>627</Words>
  <Application>Microsoft Office PowerPoint</Application>
  <PresentationFormat>On-screen Show (4:3)</PresentationFormat>
  <Paragraphs>118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mec_DB_template</vt:lpstr>
      <vt:lpstr>SQL Fundamentals</vt:lpstr>
      <vt:lpstr>What you need …</vt:lpstr>
      <vt:lpstr>An alternative to using the OR operator</vt:lpstr>
      <vt:lpstr>Using IN instead of OR</vt:lpstr>
      <vt:lpstr>NOT IN</vt:lpstr>
      <vt:lpstr>Working with NULL (no data)</vt:lpstr>
      <vt:lpstr>Working with NULL - continued</vt:lpstr>
      <vt:lpstr>What was covered …</vt:lpstr>
      <vt:lpstr>Resources</vt:lpstr>
    </vt:vector>
  </TitlesOfParts>
  <Company>New Mexico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Fundamentals</dc:title>
  <dc:creator>Kreie - NMSU</dc:creator>
  <cp:lastModifiedBy>Kreie</cp:lastModifiedBy>
  <cp:revision>117</cp:revision>
  <dcterms:created xsi:type="dcterms:W3CDTF">2010-07-09T15:49:05Z</dcterms:created>
  <dcterms:modified xsi:type="dcterms:W3CDTF">2011-05-27T20:12:10Z</dcterms:modified>
</cp:coreProperties>
</file>