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2" r:id="rId3"/>
    <p:sldId id="264" r:id="rId4"/>
    <p:sldId id="263" r:id="rId5"/>
    <p:sldId id="280" r:id="rId6"/>
    <p:sldId id="282" r:id="rId7"/>
    <p:sldId id="283" r:id="rId8"/>
    <p:sldId id="284" r:id="rId9"/>
    <p:sldId id="272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1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CA9C3-8214-4BED-9725-80FD8A8C06E6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83D88-CA8D-4C4E-A3E8-FC87F2571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DA952-44F5-488A-89CC-9C06CB8ABE2F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50DC6-43F6-4322-B992-A5F2B178F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>
            <a:normAutofit/>
          </a:bodyPr>
          <a:lstStyle>
            <a:lvl1pPr algn="r">
              <a:defRPr sz="36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>
            <a:normAutofit/>
          </a:bodyPr>
          <a:lstStyle>
            <a:lvl1pPr>
              <a:defRPr sz="2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568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81000"/>
            <a:ext cx="8183880" cy="676656"/>
          </a:xfrm>
        </p:spPr>
        <p:txBody>
          <a:bodyPr lIns="91440" bIns="0" anchor="b">
            <a:normAutofit/>
          </a:bodyPr>
          <a:lstStyle>
            <a:lvl1pPr algn="l">
              <a:buNone/>
              <a:defRPr sz="2800" b="0" cap="none" baseline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1076868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3392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1585278"/>
            <a:ext cx="3931920" cy="792162"/>
          </a:xfrm>
        </p:spPr>
        <p:txBody>
          <a:bodyPr lIns="146304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1585278"/>
            <a:ext cx="3931920" cy="792162"/>
          </a:xfrm>
        </p:spPr>
        <p:txBody>
          <a:bodyPr lIns="137160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153400" cy="44958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553200"/>
            <a:ext cx="457200" cy="2127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Date Placeholder 3"/>
          <p:cNvSpPr txBox="1">
            <a:spLocks/>
          </p:cNvSpPr>
          <p:nvPr/>
        </p:nvSpPr>
        <p:spPr>
          <a:xfrm>
            <a:off x="457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 Jennifer Kreie, New Mexico State University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Footer Placeholder 4"/>
          <p:cNvSpPr txBox="1">
            <a:spLocks/>
          </p:cNvSpPr>
          <p:nvPr/>
        </p:nvSpPr>
        <p:spPr>
          <a:xfrm>
            <a:off x="5181600" y="6553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Hosted by the University of Arkansas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28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acultyresourcecenter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mec.asp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dn.microsoft.com/en-us/library/ms124659(v=sql.100).aspx" TargetMode="External"/><Relationship Id="rId5" Type="http://schemas.openxmlformats.org/officeDocument/2006/relationships/hyperlink" Target="http://msdn.microsoft.com/en-us/library/aa299742(v=SQL.80).aspx" TargetMode="External"/><Relationship Id="rId4" Type="http://schemas.openxmlformats.org/officeDocument/2006/relationships/hyperlink" Target="http://www.facultyresourcecenter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SQL Fundamentals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35824" cy="1496568"/>
          </a:xfrm>
        </p:spPr>
        <p:txBody>
          <a:bodyPr>
            <a:normAutofit/>
          </a:bodyPr>
          <a:lstStyle/>
          <a:p>
            <a:r>
              <a:rPr lang="en-US" smtClean="0"/>
              <a:t>Sorting output (ORDER BY)</a:t>
            </a:r>
          </a:p>
          <a:p>
            <a:r>
              <a:rPr lang="en-US" smtClean="0"/>
              <a:t>Column aliases</a:t>
            </a:r>
          </a:p>
          <a:p>
            <a:r>
              <a:rPr lang="en-US" smtClean="0"/>
              <a:t>Concatenating </a:t>
            </a:r>
            <a:r>
              <a:rPr lang="en-US" smtClean="0"/>
              <a:t>columns</a:t>
            </a:r>
            <a:r>
              <a:rPr lang="en-US" smtClean="0"/>
              <a:t> </a:t>
            </a:r>
          </a:p>
          <a:p>
            <a:r>
              <a:rPr lang="en-US" smtClean="0"/>
              <a:t>C</a:t>
            </a:r>
            <a:r>
              <a:rPr lang="en-US" smtClean="0"/>
              <a:t>alculated columns </a:t>
            </a:r>
          </a:p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57150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Enterprise Consortium: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http://enterprise.waltoncollege.uark.edu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Faculty Connection/Faculty Resource Center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http://www.facultyresourcecenter.com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smtClean="0">
                <a:hlinkClick r:id="rId3"/>
              </a:rPr>
              <a:t>http://enterprise.waltoncollege.uark.edu/mec.asp</a:t>
            </a:r>
            <a:endParaRPr lang="en-US" sz="1600" smtClean="0"/>
          </a:p>
          <a:p>
            <a:r>
              <a:rPr lang="en-US" sz="1600" smtClean="0"/>
              <a:t>Microsoft Faculty Connection—Faculty Resource Center </a:t>
            </a:r>
            <a:r>
              <a:rPr lang="en-US" sz="1600" smtClean="0">
                <a:hlinkClick r:id="rId4"/>
              </a:rPr>
              <a:t>http://www.facultyresourcecenter.com/</a:t>
            </a:r>
            <a:endParaRPr lang="en-US" sz="1600" smtClean="0"/>
          </a:p>
          <a:p>
            <a:r>
              <a:rPr lang="en-US" sz="1600" smtClean="0"/>
              <a:t>Microsoft Transact-SQL Reference</a:t>
            </a:r>
          </a:p>
          <a:p>
            <a:r>
              <a:rPr lang="en-US" sz="1600" u="sng" smtClean="0">
                <a:hlinkClick r:id="rId5"/>
              </a:rPr>
              <a:t>http://msdn.microsoft.com/en-us/library/aa299742(v=SQL.80).aspx</a:t>
            </a:r>
            <a:endParaRPr lang="en-US" sz="1600" u="sng" smtClean="0"/>
          </a:p>
          <a:p>
            <a:r>
              <a:rPr lang="en-US" sz="1600" b="1" smtClean="0"/>
              <a:t>AdventureWorks Sample Database</a:t>
            </a:r>
          </a:p>
          <a:p>
            <a:r>
              <a:rPr lang="en-US" sz="1400" smtClean="0">
                <a:hlinkClick r:id="rId6"/>
              </a:rPr>
              <a:t>http://msdn.microsoft.com/en-us/library/ms124659%28v=sql.100%29.aspx</a:t>
            </a:r>
            <a:endParaRPr lang="en-US" sz="14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10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you’ll need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568952"/>
          </a:xfrm>
        </p:spPr>
        <p:txBody>
          <a:bodyPr>
            <a:normAutofit fontScale="92500"/>
          </a:bodyPr>
          <a:lstStyle/>
          <a:p>
            <a:r>
              <a:rPr lang="en-US" smtClean="0"/>
              <a:t>Log in to MEC for this lesson and into MSSMS (Microsoft SQL Server Management Studio).</a:t>
            </a:r>
          </a:p>
          <a:p>
            <a:pPr lvl="1"/>
            <a:r>
              <a:rPr lang="en-US" smtClean="0"/>
              <a:t>Be sure to select your account ID under Database in the Object Explorer pane, similar to the example shown here.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r>
              <a:rPr lang="en-US" smtClean="0"/>
              <a:t>If there is something besides the topics for this lesson that you’re not familiar with, please review earlier lessons in this SQL Fundamental series.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</a:t>
            </a:fld>
            <a:endParaRPr kumimoji="0" lang="en-US"/>
          </a:p>
        </p:txBody>
      </p:sp>
      <p:pic>
        <p:nvPicPr>
          <p:cNvPr id="5" name="Picture 4" descr="MSSMS_DB_User_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3200400"/>
            <a:ext cx="1116013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Sorting output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more data your query displays the more likely you’ll want to sort the output.</a:t>
            </a:r>
            <a:endParaRPr lang="en-US" smtClean="0"/>
          </a:p>
          <a:p>
            <a:r>
              <a:rPr lang="en-US" smtClean="0"/>
              <a:t>ORDER BY – You add the ORDER BY clause to the SELECT statement to sort output.</a:t>
            </a:r>
          </a:p>
          <a:p>
            <a:pPr lvl="2">
              <a:buNone/>
            </a:pPr>
            <a:r>
              <a:rPr lang="en-US" smtClean="0"/>
              <a:t>SELECT </a:t>
            </a:r>
            <a:r>
              <a:rPr lang="en-US" smtClean="0"/>
              <a:t>&lt;column1&gt;, &lt;column2&gt;, </a:t>
            </a:r>
            <a:r>
              <a:rPr lang="en-US" smtClean="0"/>
              <a:t>&lt;column3&gt;</a:t>
            </a:r>
            <a:endParaRPr lang="en-US" smtClean="0"/>
          </a:p>
          <a:p>
            <a:pPr lvl="2">
              <a:buNone/>
            </a:pPr>
            <a:r>
              <a:rPr lang="en-US" smtClean="0"/>
              <a:t>FROM &lt;tablename&gt;</a:t>
            </a:r>
          </a:p>
          <a:p>
            <a:pPr lvl="2">
              <a:buNone/>
            </a:pPr>
            <a:r>
              <a:rPr lang="en-US" smtClean="0"/>
              <a:t>WHERE </a:t>
            </a:r>
            <a:r>
              <a:rPr lang="en-US" smtClean="0"/>
              <a:t>&lt;</a:t>
            </a:r>
            <a:r>
              <a:rPr lang="en-US" smtClean="0"/>
              <a:t>column1&gt; </a:t>
            </a:r>
            <a:r>
              <a:rPr lang="en-US" smtClean="0"/>
              <a:t>= &lt;</a:t>
            </a:r>
            <a:r>
              <a:rPr lang="en-US" smtClean="0"/>
              <a:t>criterion</a:t>
            </a:r>
            <a:r>
              <a:rPr lang="en-US" smtClean="0"/>
              <a:t>&gt;</a:t>
            </a:r>
          </a:p>
          <a:p>
            <a:pPr lvl="2">
              <a:buNone/>
            </a:pPr>
            <a:r>
              <a:rPr lang="en-US" smtClean="0"/>
              <a:t>ORDER BY &lt;column1&gt;, &lt;column2&gt;;</a:t>
            </a:r>
            <a:endParaRPr lang="en-US" smtClean="0"/>
          </a:p>
          <a:p>
            <a:r>
              <a:rPr lang="en-US" smtClean="0"/>
              <a:t>The trick is to remember to not use the word SORT but ORDER.</a:t>
            </a:r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3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Sort output from the Student-Team database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3962400" cy="4648200"/>
          </a:xfrm>
        </p:spPr>
        <p:txBody>
          <a:bodyPr>
            <a:normAutofit/>
          </a:bodyPr>
          <a:lstStyle/>
          <a:p>
            <a:r>
              <a:rPr lang="en-US" smtClean="0"/>
              <a:t>List students and their team ID.  Sort by team ID. </a:t>
            </a: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/* List students and their team ID.  Sort by team ID. */</a:t>
            </a:r>
          </a:p>
          <a:p>
            <a:pPr>
              <a:buNone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select std_teamID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stdmajor, stdfname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, stdlname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from students</a:t>
            </a:r>
          </a:p>
          <a:p>
            <a:pPr>
              <a:buNone/>
            </a:pPr>
            <a:r>
              <a:rPr lang="en-US" sz="1600" b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order by std_teamID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4</a:t>
            </a:fld>
            <a:endParaRPr kumimoji="0"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133600"/>
            <a:ext cx="4124056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Sort by more than one column.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495800" cy="4648200"/>
          </a:xfrm>
        </p:spPr>
        <p:txBody>
          <a:bodyPr>
            <a:normAutofit/>
          </a:bodyPr>
          <a:lstStyle/>
          <a:p>
            <a:r>
              <a:rPr lang="en-US" smtClean="0"/>
              <a:t>List students by team and major.</a:t>
            </a: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List students and their team ID.  Sort by team ID and major. */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std_teamID, stdmajor, stdfname, stdlname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students</a:t>
            </a:r>
          </a:p>
          <a:p>
            <a:pPr>
              <a:buNone/>
            </a:pPr>
            <a:r>
              <a:rPr lang="en-US" sz="1400" b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order by std_teamID, </a:t>
            </a:r>
            <a:r>
              <a:rPr lang="en-US" sz="1400" b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stdmajor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Another way to identify which columns to sort by using numbers.  */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stdfname, stdlname, stdmajor, std_teamID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students</a:t>
            </a:r>
          </a:p>
          <a:p>
            <a:pPr>
              <a:buNone/>
            </a:pPr>
            <a:r>
              <a:rPr lang="en-US" sz="1400" b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order by 4, 3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5</a:t>
            </a:fld>
            <a:endParaRPr kumimoji="0"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962400"/>
            <a:ext cx="2790858" cy="246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1371600"/>
            <a:ext cx="2976000" cy="2441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Column aliases improve readability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5410200" cy="4876800"/>
          </a:xfrm>
        </p:spPr>
        <p:txBody>
          <a:bodyPr>
            <a:normAutofit/>
          </a:bodyPr>
          <a:lstStyle/>
          <a:p>
            <a:r>
              <a:rPr lang="en-US" smtClean="0"/>
              <a:t>Columns in the output display can show standard text rather than field names.</a:t>
            </a:r>
          </a:p>
          <a:p>
            <a:endParaRPr lang="en-US" smtClean="0"/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Use column aliases column headings in output.  */</a:t>
            </a: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std_teamID </a:t>
            </a:r>
            <a:r>
              <a:rPr lang="en-US" sz="1400" b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"Team"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, stdmajor </a:t>
            </a:r>
            <a:r>
              <a:rPr lang="en-US" sz="1400" b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"Major"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stdfname </a:t>
            </a:r>
            <a:r>
              <a:rPr lang="en-US" sz="1400" b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"First Name"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, stdlname </a:t>
            </a:r>
            <a:r>
              <a:rPr lang="en-US" sz="1400" b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"Last Name"</a:t>
            </a:r>
            <a:endParaRPr lang="en-US" sz="1200" b="1" smtClean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students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order by std_teamID, stdmajor;</a:t>
            </a:r>
          </a:p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6</a:t>
            </a:fld>
            <a:endParaRPr kumimoji="0"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4191000"/>
            <a:ext cx="38862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Combine columns into a single output column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1752600"/>
          </a:xfrm>
        </p:spPr>
        <p:txBody>
          <a:bodyPr>
            <a:normAutofit/>
          </a:bodyPr>
          <a:lstStyle/>
          <a:p>
            <a:r>
              <a:rPr lang="en-US" smtClean="0"/>
              <a:t>Sometimes you can improve output readability by combining columns, also known as </a:t>
            </a:r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concatenated</a:t>
            </a:r>
            <a:r>
              <a:rPr lang="en-US" smtClean="0"/>
              <a:t> columns</a:t>
            </a:r>
            <a:r>
              <a:rPr lang="en-US" smtClean="0"/>
              <a:t>.</a:t>
            </a:r>
            <a:endParaRPr lang="en-US" smtClean="0"/>
          </a:p>
          <a:p>
            <a:endParaRPr lang="en-US" smtClean="0"/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7</a:t>
            </a:fld>
            <a:endParaRPr kumimoji="0"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2667000"/>
            <a:ext cx="5562600" cy="35052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Combine 2 columns into one (concatenate columns).  */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std_teamID "Team", stdmajor "Major",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stdfname + ' ' + stdlname "Student"</a:t>
            </a:r>
            <a:endParaRPr lang="en-US" sz="1200" b="1" smtClean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students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order by 1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std_teamID "Team", stdmajor "Major",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stdlname + ', ' + stdfname "Student"</a:t>
            </a:r>
            <a:endParaRPr lang="en-US" sz="1200" b="1" smtClean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students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order by 1, 2, 3;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8086" y="3048000"/>
            <a:ext cx="3277714" cy="16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6686" y="4953000"/>
            <a:ext cx="2735714" cy="139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Creating a calculated column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12192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The concatenated column we just created in one example of a </a:t>
            </a:r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calculated</a:t>
            </a:r>
            <a:r>
              <a:rPr lang="en-US" b="1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mtClean="0"/>
              <a:t>column</a:t>
            </a:r>
            <a:r>
              <a:rPr lang="en-US" smtClean="0"/>
              <a:t>.  You can also actually do calculations.</a:t>
            </a:r>
            <a:endParaRPr lang="en-US" smtClean="0"/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8</a:t>
            </a:fld>
            <a:endParaRPr kumimoji="0"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09600" y="2667000"/>
            <a:ext cx="5715000" cy="16002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Add a calculated column. */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eval_id, eval_score_id, eval_item_id, 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score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score * .1 </a:t>
            </a:r>
            <a:r>
              <a:rPr lang="en-US" sz="1400" b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"Points Earned"</a:t>
            </a:r>
            <a:endParaRPr lang="en-US" sz="1200" b="1" smtClean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eval_items_scores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order by eval_id, eval_score_id, eval_item_id;</a:t>
            </a: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971800"/>
            <a:ext cx="3108572" cy="1889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was covered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Sorting query output using ORDER BY.</a:t>
            </a:r>
          </a:p>
          <a:p>
            <a:r>
              <a:rPr lang="en-US" smtClean="0"/>
              <a:t>Using column aliases to make easy-to-read column headings,</a:t>
            </a:r>
            <a:endParaRPr lang="en-US" smtClean="0"/>
          </a:p>
          <a:p>
            <a:r>
              <a:rPr lang="en-US" smtClean="0"/>
              <a:t>Using calculated columns.</a:t>
            </a:r>
          </a:p>
          <a:p>
            <a:pPr lvl="1"/>
            <a:r>
              <a:rPr lang="en-US" smtClean="0"/>
              <a:t>Concatenating text columns into a single display column.</a:t>
            </a:r>
          </a:p>
          <a:p>
            <a:pPr lvl="1"/>
            <a:r>
              <a:rPr lang="en-US" smtClean="0"/>
              <a:t>Calculating values and displaying them.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9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c_DB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mec_DB_template</Template>
  <TotalTime>884</TotalTime>
  <Words>694</Words>
  <Application>Microsoft Office PowerPoint</Application>
  <PresentationFormat>On-screen Show (4:3)</PresentationFormat>
  <Paragraphs>134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mec_DB_template</vt:lpstr>
      <vt:lpstr>SQL Fundamentals</vt:lpstr>
      <vt:lpstr>What you’ll need …</vt:lpstr>
      <vt:lpstr>Sorting output</vt:lpstr>
      <vt:lpstr>Sort output from the Student-Team database</vt:lpstr>
      <vt:lpstr>Sort by more than one column.</vt:lpstr>
      <vt:lpstr>Column aliases improve readability</vt:lpstr>
      <vt:lpstr>Combine columns into a single output column</vt:lpstr>
      <vt:lpstr>Creating a calculated column</vt:lpstr>
      <vt:lpstr>What was covered …</vt:lpstr>
      <vt:lpstr>Resources</vt:lpstr>
    </vt:vector>
  </TitlesOfParts>
  <Company>New Mexico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Fundamentals</dc:title>
  <dc:creator>Kreie - NMSU</dc:creator>
  <cp:lastModifiedBy>Kreie</cp:lastModifiedBy>
  <cp:revision>119</cp:revision>
  <dcterms:created xsi:type="dcterms:W3CDTF">2010-07-09T15:49:05Z</dcterms:created>
  <dcterms:modified xsi:type="dcterms:W3CDTF">2011-05-31T19:04:29Z</dcterms:modified>
</cp:coreProperties>
</file>